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7F70-4BCB-4D4B-9DF1-E76B16E05EBC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1D3B-3AE8-4002-BC6C-5597E43985D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7F70-4BCB-4D4B-9DF1-E76B16E05EBC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1D3B-3AE8-4002-BC6C-5597E4398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7F70-4BCB-4D4B-9DF1-E76B16E05EBC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1D3B-3AE8-4002-BC6C-5597E4398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7F70-4BCB-4D4B-9DF1-E76B16E05EBC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1D3B-3AE8-4002-BC6C-5597E43985D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7F70-4BCB-4D4B-9DF1-E76B16E05EBC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1D3B-3AE8-4002-BC6C-5597E4398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7F70-4BCB-4D4B-9DF1-E76B16E05EBC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1D3B-3AE8-4002-BC6C-5597E43985D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7F70-4BCB-4D4B-9DF1-E76B16E05EBC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1D3B-3AE8-4002-BC6C-5597E43985D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7F70-4BCB-4D4B-9DF1-E76B16E05EBC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1D3B-3AE8-4002-BC6C-5597E4398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7F70-4BCB-4D4B-9DF1-E76B16E05EBC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1D3B-3AE8-4002-BC6C-5597E4398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7F70-4BCB-4D4B-9DF1-E76B16E05EBC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1D3B-3AE8-4002-BC6C-5597E4398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7F70-4BCB-4D4B-9DF1-E76B16E05EBC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1D3B-3AE8-4002-BC6C-5597E43985D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DF7F70-4BCB-4D4B-9DF1-E76B16E05EBC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191D3B-3AE8-4002-BC6C-5597E43985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630943" y="132940"/>
            <a:ext cx="5723764" cy="187743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</a:t>
            </a:r>
          </a:p>
          <a:p>
            <a:r>
              <a:rPr lang="ru-RU" sz="1400" dirty="0" smtClean="0"/>
              <a:t>Н</a:t>
            </a:r>
          </a:p>
          <a:p>
            <a:r>
              <a:rPr lang="ru-RU" sz="1400" dirty="0" smtClean="0"/>
              <a:t>Е</a:t>
            </a:r>
          </a:p>
          <a:p>
            <a:r>
              <a:rPr lang="ru-RU" sz="1400" dirty="0" smtClean="0"/>
              <a:t>Ш</a:t>
            </a:r>
          </a:p>
          <a:p>
            <a:r>
              <a:rPr lang="ru-RU" sz="1400" dirty="0" smtClean="0"/>
              <a:t>Н</a:t>
            </a:r>
          </a:p>
          <a:p>
            <a:r>
              <a:rPr lang="ru-RU" sz="1400" dirty="0" smtClean="0"/>
              <a:t>Е</a:t>
            </a:r>
          </a:p>
          <a:p>
            <a:r>
              <a:rPr lang="ru-RU" sz="1400" dirty="0" smtClean="0"/>
              <a:t>Е</a:t>
            </a:r>
          </a:p>
          <a:p>
            <a:endParaRPr lang="ru-RU" dirty="0"/>
          </a:p>
        </p:txBody>
      </p:sp>
      <p:sp>
        <p:nvSpPr>
          <p:cNvPr id="2055" name="Скругленный прямоугольник 2054"/>
          <p:cNvSpPr/>
          <p:nvPr/>
        </p:nvSpPr>
        <p:spPr>
          <a:xfrm>
            <a:off x="2123122" y="3593154"/>
            <a:ext cx="2179138" cy="241054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083373" y="2049920"/>
            <a:ext cx="2782698" cy="104384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7" name="Скругленный прямоугольник 2086"/>
          <p:cNvSpPr/>
          <p:nvPr/>
        </p:nvSpPr>
        <p:spPr>
          <a:xfrm>
            <a:off x="7763786" y="1349046"/>
            <a:ext cx="1185852" cy="11661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6" name="Скругленный прямоугольник 2085"/>
          <p:cNvSpPr/>
          <p:nvPr/>
        </p:nvSpPr>
        <p:spPr>
          <a:xfrm>
            <a:off x="6235296" y="5927225"/>
            <a:ext cx="2829593" cy="83099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7" name="TextBox 2066"/>
          <p:cNvSpPr txBox="1"/>
          <p:nvPr/>
        </p:nvSpPr>
        <p:spPr>
          <a:xfrm>
            <a:off x="4390549" y="3621682"/>
            <a:ext cx="253417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7030A0"/>
                </a:solidFill>
              </a:rPr>
              <a:t>П</a:t>
            </a:r>
          </a:p>
          <a:p>
            <a:endParaRPr lang="ru-RU" sz="1100" b="1" dirty="0" smtClean="0">
              <a:solidFill>
                <a:srgbClr val="7030A0"/>
              </a:solidFill>
            </a:endParaRPr>
          </a:p>
          <a:p>
            <a:r>
              <a:rPr lang="ru-RU" sz="1100" b="1" dirty="0" smtClean="0">
                <a:solidFill>
                  <a:srgbClr val="7030A0"/>
                </a:solidFill>
              </a:rPr>
              <a:t>И</a:t>
            </a:r>
          </a:p>
          <a:p>
            <a:endParaRPr lang="ru-RU" sz="1100" b="1" dirty="0" smtClean="0">
              <a:solidFill>
                <a:srgbClr val="7030A0"/>
              </a:solidFill>
            </a:endParaRPr>
          </a:p>
          <a:p>
            <a:r>
              <a:rPr lang="ru-RU" sz="1100" b="1" dirty="0" smtClean="0">
                <a:solidFill>
                  <a:srgbClr val="7030A0"/>
                </a:solidFill>
              </a:rPr>
              <a:t>Щ</a:t>
            </a:r>
          </a:p>
          <a:p>
            <a:r>
              <a:rPr lang="ru-RU" sz="1100" b="1" dirty="0" smtClean="0">
                <a:solidFill>
                  <a:srgbClr val="7030A0"/>
                </a:solidFill>
              </a:rPr>
              <a:t>                </a:t>
            </a:r>
          </a:p>
          <a:p>
            <a:r>
              <a:rPr lang="ru-RU" sz="1100" b="1" dirty="0" smtClean="0">
                <a:solidFill>
                  <a:srgbClr val="7030A0"/>
                </a:solidFill>
              </a:rPr>
              <a:t>Е</a:t>
            </a:r>
          </a:p>
          <a:p>
            <a:endParaRPr lang="ru-RU" sz="1100" b="1" dirty="0" smtClean="0">
              <a:solidFill>
                <a:srgbClr val="7030A0"/>
              </a:solidFill>
            </a:endParaRPr>
          </a:p>
          <a:p>
            <a:r>
              <a:rPr lang="ru-RU" sz="1100" b="1" dirty="0" smtClean="0">
                <a:solidFill>
                  <a:srgbClr val="7030A0"/>
                </a:solidFill>
              </a:rPr>
              <a:t> А</a:t>
            </a:r>
          </a:p>
          <a:p>
            <a:r>
              <a:rPr lang="ru-RU" sz="1100" b="1" dirty="0" smtClean="0">
                <a:solidFill>
                  <a:srgbClr val="7030A0"/>
                </a:solidFill>
              </a:rPr>
              <a:t>     Р </a:t>
            </a:r>
            <a:r>
              <a:rPr lang="ru-RU" sz="1400" b="1" dirty="0" smtClean="0">
                <a:solidFill>
                  <a:srgbClr val="7030A0"/>
                </a:solidFill>
              </a:rPr>
              <a:t>е н и е  внутреннее</a:t>
            </a:r>
          </a:p>
          <a:p>
            <a:endParaRPr lang="ru-RU" sz="1100" dirty="0"/>
          </a:p>
        </p:txBody>
      </p:sp>
      <p:sp>
        <p:nvSpPr>
          <p:cNvPr id="2064" name="Скругленный прямоугольник 2063"/>
          <p:cNvSpPr/>
          <p:nvPr/>
        </p:nvSpPr>
        <p:spPr>
          <a:xfrm>
            <a:off x="4754904" y="3264773"/>
            <a:ext cx="2222334" cy="193870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-90284" y="4798425"/>
            <a:ext cx="2213406" cy="1959797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914547" y="314078"/>
            <a:ext cx="1440160" cy="122413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109682" y="292718"/>
            <a:ext cx="1478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      </a:t>
            </a:r>
            <a:r>
              <a:rPr lang="ru-RU" sz="1600" b="1" dirty="0" smtClean="0">
                <a:solidFill>
                  <a:srgbClr val="7030A0"/>
                </a:solidFill>
              </a:rPr>
              <a:t>Туловище </a:t>
            </a:r>
            <a:r>
              <a:rPr lang="ru-RU" b="1" dirty="0" smtClean="0">
                <a:solidFill>
                  <a:srgbClr val="FF0000"/>
                </a:solidFill>
              </a:rPr>
              <a:t>Голова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нога</a:t>
            </a:r>
          </a:p>
          <a:p>
            <a:r>
              <a:rPr lang="ru-RU" sz="1400" b="1" dirty="0"/>
              <a:t> </a:t>
            </a:r>
            <a:r>
              <a:rPr lang="ru-RU" sz="1400" b="1" dirty="0" smtClean="0"/>
              <a:t>                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87749" y="186801"/>
            <a:ext cx="153081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C6600"/>
                </a:solidFill>
              </a:rPr>
              <a:t>     Р</a:t>
            </a:r>
          </a:p>
          <a:p>
            <a:r>
              <a:rPr lang="ru-RU" b="1" dirty="0" smtClean="0">
                <a:solidFill>
                  <a:srgbClr val="CC6600"/>
                </a:solidFill>
              </a:rPr>
              <a:t>  А</a:t>
            </a:r>
          </a:p>
          <a:p>
            <a:r>
              <a:rPr lang="ru-RU" b="1" dirty="0" smtClean="0">
                <a:solidFill>
                  <a:srgbClr val="CC6600"/>
                </a:solidFill>
              </a:rPr>
              <a:t>  К</a:t>
            </a:r>
          </a:p>
          <a:p>
            <a:r>
              <a:rPr lang="ru-RU" b="1" dirty="0" smtClean="0">
                <a:solidFill>
                  <a:srgbClr val="CC6600"/>
                </a:solidFill>
              </a:rPr>
              <a:t>   О</a:t>
            </a:r>
          </a:p>
          <a:p>
            <a:r>
              <a:rPr lang="ru-RU" b="1" dirty="0" smtClean="0">
                <a:solidFill>
                  <a:srgbClr val="CC6600"/>
                </a:solidFill>
              </a:rPr>
              <a:t>     В</a:t>
            </a:r>
          </a:p>
          <a:p>
            <a:r>
              <a:rPr lang="ru-RU" b="1" dirty="0" smtClean="0">
                <a:solidFill>
                  <a:srgbClr val="CC6600"/>
                </a:solidFill>
              </a:rPr>
              <a:t>       И</a:t>
            </a:r>
            <a:r>
              <a:rPr lang="ru-RU" b="1" dirty="0">
                <a:solidFill>
                  <a:srgbClr val="CC6600"/>
                </a:solidFill>
              </a:rPr>
              <a:t>НА</a:t>
            </a:r>
          </a:p>
          <a:p>
            <a:endParaRPr lang="ru-RU" b="1" dirty="0" smtClean="0">
              <a:solidFill>
                <a:srgbClr val="CC6600"/>
              </a:solidFill>
            </a:endParaRPr>
          </a:p>
          <a:p>
            <a:r>
              <a:rPr lang="ru-RU" b="1" dirty="0">
                <a:solidFill>
                  <a:srgbClr val="CC6600"/>
                </a:solidFill>
              </a:rPr>
              <a:t> </a:t>
            </a:r>
            <a:r>
              <a:rPr lang="ru-RU" b="1" dirty="0" smtClean="0">
                <a:solidFill>
                  <a:srgbClr val="CC6600"/>
                </a:solidFill>
              </a:rPr>
              <a:t>          </a:t>
            </a:r>
          </a:p>
          <a:p>
            <a:endParaRPr lang="ru-RU" b="1" dirty="0">
              <a:solidFill>
                <a:srgbClr val="CC66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83480" y="186801"/>
            <a:ext cx="1458387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Рот</a:t>
            </a:r>
          </a:p>
          <a:p>
            <a:r>
              <a:rPr lang="ru-RU" sz="1400" b="1" dirty="0" smtClean="0"/>
              <a:t>Органы чувств</a:t>
            </a:r>
            <a:endParaRPr lang="ru-RU" sz="1400" b="1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3509296" y="388661"/>
            <a:ext cx="1600386" cy="5374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0567" y="2610198"/>
            <a:ext cx="2032839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Несколько пар </a:t>
            </a:r>
          </a:p>
          <a:p>
            <a:r>
              <a:rPr lang="ru-RU" sz="1400" b="1" dirty="0" smtClean="0"/>
              <a:t>               нервных узлов</a:t>
            </a:r>
          </a:p>
          <a:p>
            <a:r>
              <a:rPr lang="ru-RU" sz="1400" b="1" dirty="0" smtClean="0"/>
              <a:t>нервы</a:t>
            </a:r>
            <a:endParaRPr lang="ru-RU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199955" y="3843278"/>
            <a:ext cx="1632928" cy="33855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Органы чувств</a:t>
            </a:r>
            <a:endParaRPr lang="ru-RU" sz="16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8635" y="5203477"/>
            <a:ext cx="1828282" cy="123110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Осязания-щупальца на голове</a:t>
            </a:r>
          </a:p>
          <a:p>
            <a:r>
              <a:rPr lang="ru-RU" sz="1400" b="1" dirty="0" smtClean="0">
                <a:solidFill>
                  <a:srgbClr val="00B050"/>
                </a:solidFill>
              </a:rPr>
              <a:t>Равновесия </a:t>
            </a:r>
          </a:p>
          <a:p>
            <a:r>
              <a:rPr lang="ru-RU" sz="1400" b="1" dirty="0" smtClean="0"/>
              <a:t>  </a:t>
            </a:r>
            <a:r>
              <a:rPr lang="ru-RU" sz="1600" b="1" dirty="0" smtClean="0">
                <a:solidFill>
                  <a:srgbClr val="00B0F0"/>
                </a:solidFill>
              </a:rPr>
              <a:t>Химического </a:t>
            </a:r>
          </a:p>
          <a:p>
            <a:r>
              <a:rPr lang="ru-RU" sz="1600" b="1" dirty="0" smtClean="0">
                <a:solidFill>
                  <a:srgbClr val="00B0F0"/>
                </a:solidFill>
              </a:rPr>
              <a:t>        чувства</a:t>
            </a:r>
            <a:endParaRPr lang="ru-RU" sz="1600" b="1" dirty="0">
              <a:solidFill>
                <a:srgbClr val="00B0F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 rot="5400000">
            <a:off x="182758" y="3804051"/>
            <a:ext cx="1338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=&gt;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838" y="3557273"/>
            <a:ext cx="13287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7" name="Прямая со стрелкой 56"/>
          <p:cNvCxnSpPr/>
          <p:nvPr/>
        </p:nvCxnSpPr>
        <p:spPr>
          <a:xfrm>
            <a:off x="2662033" y="4096646"/>
            <a:ext cx="553444" cy="6003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" name="TextBox 2047"/>
          <p:cNvSpPr txBox="1"/>
          <p:nvPr/>
        </p:nvSpPr>
        <p:spPr>
          <a:xfrm>
            <a:off x="4817087" y="3392453"/>
            <a:ext cx="23042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FF00"/>
                </a:solidFill>
              </a:rPr>
              <a:t>Ротовое отверстие</a:t>
            </a:r>
          </a:p>
          <a:p>
            <a:r>
              <a:rPr lang="ru-RU" sz="1600" b="1" dirty="0" smtClean="0">
                <a:solidFill>
                  <a:srgbClr val="FF0000"/>
                </a:solidFill>
              </a:rPr>
              <a:t>Рот-я полость+ ТЁРКА+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+</a:t>
            </a:r>
            <a:r>
              <a:rPr lang="ru-RU" sz="1600" b="1" dirty="0" smtClean="0">
                <a:solidFill>
                  <a:srgbClr val="FF0000"/>
                </a:solidFill>
              </a:rPr>
              <a:t>слюнные железы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глотка</a:t>
            </a:r>
          </a:p>
          <a:p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2059" name="TextBox 2058"/>
          <p:cNvSpPr txBox="1"/>
          <p:nvPr/>
        </p:nvSpPr>
        <p:spPr>
          <a:xfrm>
            <a:off x="5430349" y="4652457"/>
            <a:ext cx="13237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Желудок</a:t>
            </a:r>
          </a:p>
          <a:p>
            <a:r>
              <a:rPr lang="ru-RU" sz="1600" b="1" dirty="0" smtClean="0"/>
              <a:t>кишечник</a:t>
            </a:r>
            <a:endParaRPr lang="ru-RU" sz="1600" b="1" dirty="0"/>
          </a:p>
        </p:txBody>
      </p:sp>
      <p:cxnSp>
        <p:nvCxnSpPr>
          <p:cNvPr id="2069" name="Прямая со стрелкой 2068"/>
          <p:cNvCxnSpPr/>
          <p:nvPr/>
        </p:nvCxnSpPr>
        <p:spPr>
          <a:xfrm flipH="1">
            <a:off x="3063498" y="3066610"/>
            <a:ext cx="286844" cy="5265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4" name="TextBox 2073"/>
          <p:cNvSpPr txBox="1"/>
          <p:nvPr/>
        </p:nvSpPr>
        <p:spPr>
          <a:xfrm>
            <a:off x="7097016" y="2838455"/>
            <a:ext cx="1765764" cy="120032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Выделительная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Система -</a:t>
            </a:r>
          </a:p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почки</a:t>
            </a:r>
          </a:p>
          <a:p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084" name="TextBox 2083"/>
          <p:cNvSpPr txBox="1"/>
          <p:nvPr/>
        </p:nvSpPr>
        <p:spPr>
          <a:xfrm>
            <a:off x="8028222" y="1760955"/>
            <a:ext cx="871207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Жабры или</a:t>
            </a:r>
          </a:p>
          <a:p>
            <a:r>
              <a:rPr lang="ru-RU" sz="1400" b="1" dirty="0" smtClean="0"/>
              <a:t>легкие</a:t>
            </a:r>
            <a:endParaRPr lang="ru-RU" sz="14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6588642" y="5927225"/>
            <a:ext cx="2266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Раздельнополые</a:t>
            </a:r>
          </a:p>
          <a:p>
            <a:pPr algn="ctr"/>
            <a:r>
              <a:rPr lang="ru-RU" sz="1600" dirty="0" smtClean="0"/>
              <a:t>Внутреннее оплодотворение</a:t>
            </a:r>
            <a:endParaRPr lang="ru-RU" sz="1200" dirty="0"/>
          </a:p>
        </p:txBody>
      </p:sp>
      <p:sp>
        <p:nvSpPr>
          <p:cNvPr id="2095" name="TextBox 2094"/>
          <p:cNvSpPr txBox="1"/>
          <p:nvPr/>
        </p:nvSpPr>
        <p:spPr>
          <a:xfrm>
            <a:off x="1585334" y="1216771"/>
            <a:ext cx="1765008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Органический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Фарфоровидный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перламутровый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193358" y="2078099"/>
            <a:ext cx="2497301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Моллюски</a:t>
            </a:r>
          </a:p>
          <a:p>
            <a:r>
              <a:rPr lang="ru-RU" sz="1600" b="1" dirty="0" smtClean="0">
                <a:solidFill>
                  <a:srgbClr val="FF0000"/>
                </a:solidFill>
              </a:rPr>
              <a:t>Около 130 </a:t>
            </a:r>
            <a:r>
              <a:rPr lang="ru-RU" sz="1600" b="1" dirty="0" err="1" smtClean="0">
                <a:solidFill>
                  <a:srgbClr val="FF0000"/>
                </a:solidFill>
              </a:rPr>
              <a:t>тыс</a:t>
            </a:r>
            <a:r>
              <a:rPr lang="ru-RU" sz="1600" b="1" dirty="0" smtClean="0">
                <a:solidFill>
                  <a:srgbClr val="FF0000"/>
                </a:solidFill>
              </a:rPr>
              <a:t> видов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Брюхоногие, двустворчатые, головоногие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6924725" y="132940"/>
            <a:ext cx="2024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Среды обитания</a:t>
            </a:r>
            <a:endParaRPr lang="ru-RU" b="1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7513995" y="502272"/>
            <a:ext cx="1478757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400" b="1" dirty="0" smtClean="0"/>
              <a:t>Наземная</a:t>
            </a:r>
          </a:p>
          <a:p>
            <a:r>
              <a:rPr lang="ru-RU" sz="1400" b="1" dirty="0" smtClean="0"/>
              <a:t>Водная 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2920654" y="1022260"/>
            <a:ext cx="1242427" cy="3270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V="1">
            <a:off x="3083373" y="1262214"/>
            <a:ext cx="1083433" cy="33863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V="1">
            <a:off x="3059833" y="1501751"/>
            <a:ext cx="1242427" cy="3270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38663" y="232237"/>
            <a:ext cx="13517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М</a:t>
            </a:r>
          </a:p>
          <a:p>
            <a:r>
              <a:rPr lang="ru-RU" dirty="0" smtClean="0"/>
              <a:t>       А</a:t>
            </a:r>
          </a:p>
          <a:p>
            <a:r>
              <a:rPr lang="ru-RU" dirty="0" smtClean="0"/>
              <a:t>       Н</a:t>
            </a:r>
          </a:p>
          <a:p>
            <a:r>
              <a:rPr lang="ru-RU" dirty="0" smtClean="0"/>
              <a:t>       Т</a:t>
            </a:r>
          </a:p>
          <a:p>
            <a:r>
              <a:rPr lang="ru-RU" dirty="0" smtClean="0"/>
              <a:t>          ИЯ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</a:t>
            </a:r>
            <a:endParaRPr lang="ru-RU" dirty="0"/>
          </a:p>
        </p:txBody>
      </p:sp>
      <p:sp>
        <p:nvSpPr>
          <p:cNvPr id="23" name="Стрелка влево 22"/>
          <p:cNvSpPr/>
          <p:nvPr/>
        </p:nvSpPr>
        <p:spPr>
          <a:xfrm>
            <a:off x="6130585" y="1185805"/>
            <a:ext cx="260241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Мантийная полость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51720" y="4423048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     Сердце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      Желудочек</a:t>
            </a:r>
          </a:p>
          <a:p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en-US" dirty="0" smtClean="0"/>
              <a:t>                                                 </a:t>
            </a:r>
            <a:r>
              <a:rPr lang="ru-RU" dirty="0" smtClean="0"/>
              <a:t>    </a:t>
            </a:r>
            <a:r>
              <a:rPr lang="en-US" dirty="0" smtClean="0"/>
              <a:t>     </a:t>
            </a:r>
            <a:r>
              <a:rPr lang="ru-RU" b="1" dirty="0" smtClean="0"/>
              <a:t>2предсердия</a:t>
            </a:r>
            <a:endParaRPr lang="ru-RU" b="1" dirty="0"/>
          </a:p>
        </p:txBody>
      </p:sp>
      <p:cxnSp>
        <p:nvCxnSpPr>
          <p:cNvPr id="2049" name="Прямая со стрелкой 2048"/>
          <p:cNvCxnSpPr/>
          <p:nvPr/>
        </p:nvCxnSpPr>
        <p:spPr>
          <a:xfrm flipH="1">
            <a:off x="2339752" y="4730826"/>
            <a:ext cx="187734" cy="891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" name="Прямая со стрелкой 2052"/>
          <p:cNvCxnSpPr/>
          <p:nvPr/>
        </p:nvCxnSpPr>
        <p:spPr>
          <a:xfrm>
            <a:off x="3229309" y="4741961"/>
            <a:ext cx="0" cy="2812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TextBox 2053"/>
          <p:cNvSpPr txBox="1"/>
          <p:nvPr/>
        </p:nvSpPr>
        <p:spPr>
          <a:xfrm>
            <a:off x="2339752" y="4192872"/>
            <a:ext cx="1341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Сосуды +</a:t>
            </a:r>
            <a:endParaRPr lang="ru-RU" dirty="0"/>
          </a:p>
        </p:txBody>
      </p:sp>
      <p:sp>
        <p:nvSpPr>
          <p:cNvPr id="2057" name="Стрелка углом вверх 2056"/>
          <p:cNvSpPr/>
          <p:nvPr/>
        </p:nvSpPr>
        <p:spPr>
          <a:xfrm>
            <a:off x="6792481" y="1600845"/>
            <a:ext cx="330534" cy="3602631"/>
          </a:xfrm>
          <a:prstGeom prst="bentUpArrow">
            <a:avLst>
              <a:gd name="adj1" fmla="val 32944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60" name="Прямая со стрелкой 2059"/>
          <p:cNvCxnSpPr/>
          <p:nvPr/>
        </p:nvCxnSpPr>
        <p:spPr>
          <a:xfrm flipH="1">
            <a:off x="449362" y="2939873"/>
            <a:ext cx="435571" cy="126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8" name="Прямоугольник 2067"/>
          <p:cNvSpPr/>
          <p:nvPr/>
        </p:nvSpPr>
        <p:spPr>
          <a:xfrm rot="5400000">
            <a:off x="889824" y="423838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=&gt;</a:t>
            </a:r>
            <a:endParaRPr lang="ru-RU" dirty="0"/>
          </a:p>
        </p:txBody>
      </p:sp>
      <p:cxnSp>
        <p:nvCxnSpPr>
          <p:cNvPr id="2072" name="Прямая со стрелкой 2071"/>
          <p:cNvCxnSpPr/>
          <p:nvPr/>
        </p:nvCxnSpPr>
        <p:spPr>
          <a:xfrm>
            <a:off x="5570927" y="2979530"/>
            <a:ext cx="295144" cy="2594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5" name="Прямая со стрелкой 2074"/>
          <p:cNvCxnSpPr/>
          <p:nvPr/>
        </p:nvCxnSpPr>
        <p:spPr>
          <a:xfrm flipH="1">
            <a:off x="2213406" y="2772124"/>
            <a:ext cx="796993" cy="3371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04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87" grpId="0" animBg="1"/>
      <p:bldP spid="2067" grpId="0"/>
      <p:bldP spid="2064" grpId="0" animBg="1"/>
      <p:bldP spid="49" grpId="0" animBg="1"/>
      <p:bldP spid="7" grpId="0" animBg="1"/>
      <p:bldP spid="12" grpId="0"/>
      <p:bldP spid="13" grpId="0"/>
      <p:bldP spid="14" grpId="0" animBg="1"/>
      <p:bldP spid="44" grpId="0" animBg="1"/>
      <p:bldP spid="46" grpId="0" animBg="1"/>
      <p:bldP spid="48" grpId="0" animBg="1"/>
      <p:bldP spid="53" grpId="0"/>
      <p:bldP spid="2048" grpId="0"/>
      <p:bldP spid="2059" grpId="0"/>
      <p:bldP spid="2074" grpId="0" animBg="1"/>
      <p:bldP spid="2084" grpId="0" animBg="1"/>
      <p:bldP spid="102" grpId="0"/>
      <p:bldP spid="2095" grpId="0" animBg="1"/>
      <p:bldP spid="126" grpId="0" animBg="1"/>
      <p:bldP spid="101" grpId="0"/>
      <p:bldP spid="103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</TotalTime>
  <Words>121</Words>
  <Application>Microsoft Office PowerPoint</Application>
  <PresentationFormat>Экран (4:3)</PresentationFormat>
  <Paragraphs>74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2014-11-23T10:34:58Z</dcterms:created>
  <dcterms:modified xsi:type="dcterms:W3CDTF">2014-11-23T10:37:49Z</dcterms:modified>
</cp:coreProperties>
</file>