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86" r:id="rId3"/>
    <p:sldId id="256" r:id="rId4"/>
    <p:sldId id="276" r:id="rId5"/>
    <p:sldId id="257" r:id="rId6"/>
    <p:sldId id="259" r:id="rId7"/>
    <p:sldId id="280" r:id="rId8"/>
    <p:sldId id="260" r:id="rId9"/>
    <p:sldId id="261" r:id="rId10"/>
    <p:sldId id="264" r:id="rId11"/>
    <p:sldId id="263" r:id="rId12"/>
    <p:sldId id="265" r:id="rId13"/>
    <p:sldId id="262" r:id="rId14"/>
    <p:sldId id="266" r:id="rId15"/>
    <p:sldId id="267" r:id="rId16"/>
    <p:sldId id="289" r:id="rId17"/>
    <p:sldId id="268" r:id="rId18"/>
    <p:sldId id="283" r:id="rId19"/>
    <p:sldId id="270" r:id="rId20"/>
    <p:sldId id="269" r:id="rId21"/>
    <p:sldId id="271" r:id="rId22"/>
    <p:sldId id="278" r:id="rId23"/>
    <p:sldId id="285" r:id="rId24"/>
    <p:sldId id="288" r:id="rId25"/>
    <p:sldId id="274" r:id="rId26"/>
    <p:sldId id="277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2BB85-8132-45D0-AF2A-9EE4E1ED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2323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математики в 6 классе по теме «Сложение чисел с разными знаками»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Подготовила учитель математики  </a:t>
            </a:r>
            <a:r>
              <a:rPr lang="ru-RU" sz="2200" dirty="0" err="1" smtClean="0"/>
              <a:t>л.Ф.бесшабашнова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accent2"/>
                </a:solidFill>
                <a:latin typeface="Georgia" pitchFamily="18" charset="0"/>
              </a:rPr>
              <a:t>Сложить числа с помощью координатной прямой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4 + (- 7 ) =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  <a:p>
              <a:r>
                <a:rPr lang="ru-RU" sz="2400"/>
                <a:t>       </a:t>
              </a:r>
              <a:r>
                <a:rPr lang="ru-RU" sz="2400" i="0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>
                  <a:latin typeface="Times New Roman" pitchFamily="18" charset="0"/>
                </a:rPr>
                <a:t>х</a:t>
              </a:r>
              <a:endParaRPr lang="ru-RU" sz="2400"/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235825" y="29241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А</a:t>
            </a:r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7380288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2411413" y="2924175"/>
            <a:ext cx="5006975" cy="536575"/>
          </a:xfrm>
          <a:custGeom>
            <a:avLst/>
            <a:gdLst>
              <a:gd name="T0" fmla="*/ 3154 w 3154"/>
              <a:gd name="T1" fmla="*/ 338 h 338"/>
              <a:gd name="T2" fmla="*/ 2258 w 3154"/>
              <a:gd name="T3" fmla="*/ 91 h 338"/>
              <a:gd name="T4" fmla="*/ 1600 w 3154"/>
              <a:gd name="T5" fmla="*/ 0 h 338"/>
              <a:gd name="T6" fmla="*/ 896 w 3154"/>
              <a:gd name="T7" fmla="*/ 91 h 338"/>
              <a:gd name="T8" fmla="*/ 0 w 3154"/>
              <a:gd name="T9" fmla="*/ 338 h 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4"/>
              <a:gd name="T16" fmla="*/ 0 h 338"/>
              <a:gd name="T17" fmla="*/ 3154 w 3154"/>
              <a:gd name="T18" fmla="*/ 338 h 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4" h="338">
                <a:moveTo>
                  <a:pt x="3154" y="338"/>
                </a:moveTo>
                <a:cubicBezTo>
                  <a:pt x="3006" y="297"/>
                  <a:pt x="2517" y="147"/>
                  <a:pt x="2258" y="91"/>
                </a:cubicBezTo>
                <a:cubicBezTo>
                  <a:pt x="1999" y="35"/>
                  <a:pt x="1827" y="0"/>
                  <a:pt x="1600" y="0"/>
                </a:cubicBezTo>
                <a:cubicBezTo>
                  <a:pt x="1373" y="0"/>
                  <a:pt x="1163" y="35"/>
                  <a:pt x="896" y="91"/>
                </a:cubicBezTo>
                <a:cubicBezTo>
                  <a:pt x="629" y="147"/>
                  <a:pt x="187" y="287"/>
                  <a:pt x="0" y="3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195513" y="292417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В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643438" y="2349500"/>
            <a:ext cx="569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0">
                <a:latin typeface="Times New Roman" pitchFamily="18" charset="0"/>
              </a:rPr>
              <a:t>- </a:t>
            </a:r>
            <a:r>
              <a:rPr lang="ru-RU" sz="2800" i="0">
                <a:latin typeface="Times New Roman" pitchFamily="18" charset="0"/>
              </a:rPr>
              <a:t>7</a:t>
            </a:r>
            <a:endParaRPr lang="ru-RU" sz="2800" b="0">
              <a:latin typeface="Times New Roman" pitchFamily="18" charset="0"/>
            </a:endParaRPr>
          </a:p>
        </p:txBody>
      </p:sp>
      <p:pic>
        <p:nvPicPr>
          <p:cNvPr id="13322" name="Picture 24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05263"/>
            <a:ext cx="1909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5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00113" y="3933825"/>
            <a:ext cx="1873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508625" y="1557338"/>
            <a:ext cx="503238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Times New Roman" pitchFamily="18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0751E-6 L -0.55121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82" grpId="0"/>
      <p:bldP spid="11284" grpId="0" animBg="1"/>
      <p:bldP spid="11284" grpId="1" animBg="1"/>
      <p:bldP spid="11285" grpId="0" animBg="1"/>
      <p:bldP spid="11286" grpId="0"/>
      <p:bldP spid="11287" grpId="0"/>
      <p:bldP spid="112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  <a:latin typeface="Georgia" pitchFamily="18" charset="0"/>
              </a:rPr>
              <a:t>Сложить числа с помощью координатной прямой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5 + (- 4 ) =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12301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  <a:p>
              <a:r>
                <a:rPr lang="ru-RU" sz="2400"/>
                <a:t>       </a:t>
              </a:r>
              <a:r>
                <a:rPr lang="ru-RU" sz="2400" i="0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>
                  <a:latin typeface="Times New Roman" pitchFamily="18" charset="0"/>
                </a:rPr>
                <a:t>х</a:t>
              </a:r>
              <a:endParaRPr lang="ru-RU" sz="2400"/>
            </a:p>
          </p:txBody>
        </p:sp>
        <p:sp>
          <p:nvSpPr>
            <p:cNvPr id="12302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0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11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12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14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15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Line 17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Line 18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8027988" y="292417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А</a:t>
            </a: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8101013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5292725" y="2924175"/>
            <a:ext cx="2887663" cy="538163"/>
          </a:xfrm>
          <a:custGeom>
            <a:avLst/>
            <a:gdLst>
              <a:gd name="T0" fmla="*/ 1819 w 1819"/>
              <a:gd name="T1" fmla="*/ 339 h 339"/>
              <a:gd name="T2" fmla="*/ 1356 w 1819"/>
              <a:gd name="T3" fmla="*/ 76 h 339"/>
              <a:gd name="T4" fmla="*/ 914 w 1819"/>
              <a:gd name="T5" fmla="*/ 1 h 339"/>
              <a:gd name="T6" fmla="*/ 442 w 1819"/>
              <a:gd name="T7" fmla="*/ 85 h 339"/>
              <a:gd name="T8" fmla="*/ 0 w 1819"/>
              <a:gd name="T9" fmla="*/ 321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076825" y="29241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В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443663" y="2492375"/>
            <a:ext cx="569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0">
                <a:latin typeface="Times New Roman" pitchFamily="18" charset="0"/>
              </a:rPr>
              <a:t>- </a:t>
            </a:r>
            <a:r>
              <a:rPr lang="ru-RU" sz="2800" i="0">
                <a:latin typeface="Times New Roman" pitchFamily="18" charset="0"/>
              </a:rPr>
              <a:t>4</a:t>
            </a:r>
            <a:endParaRPr lang="ru-RU" sz="2800" b="0">
              <a:latin typeface="Times New Roman" pitchFamily="18" charset="0"/>
            </a:endParaRPr>
          </a:p>
        </p:txBody>
      </p:sp>
      <p:pic>
        <p:nvPicPr>
          <p:cNvPr id="10270" name="Picture 30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05263"/>
            <a:ext cx="1909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31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00113" y="3933825"/>
            <a:ext cx="1873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508625" y="1628775"/>
            <a:ext cx="503238" cy="4826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0289E-6 L -0.31493 1.50289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61" grpId="0"/>
      <p:bldP spid="10264" grpId="0" animBg="1"/>
      <p:bldP spid="10264" grpId="1" animBg="1"/>
      <p:bldP spid="10267" grpId="0" animBg="1"/>
      <p:bldP spid="10268" grpId="0"/>
      <p:bldP spid="10269" grpId="0"/>
      <p:bldP spid="10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  <a:latin typeface="Georgia" pitchFamily="18" charset="0"/>
              </a:rPr>
              <a:t>Сложить числа с помощью координатной прямой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-3 + 8 =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3068638"/>
            <a:ext cx="8569325" cy="914400"/>
            <a:chOff x="158" y="1480"/>
            <a:chExt cx="5398" cy="576"/>
          </a:xfrm>
        </p:grpSpPr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  <a:p>
              <a:r>
                <a:rPr lang="ru-RU" sz="2400"/>
                <a:t>       </a:t>
              </a:r>
              <a:r>
                <a:rPr lang="ru-RU" sz="2400" i="0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>
                  <a:latin typeface="Times New Roman" pitchFamily="18" charset="0"/>
                </a:rPr>
                <a:t>х</a:t>
              </a:r>
              <a:endParaRPr lang="ru-RU" sz="2400"/>
            </a:p>
          </p:txBody>
        </p:sp>
        <p:sp>
          <p:nvSpPr>
            <p:cNvPr id="15374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195513" y="2924175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А</a:t>
            </a: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2339975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2411413" y="2924175"/>
            <a:ext cx="5746750" cy="569913"/>
          </a:xfrm>
          <a:custGeom>
            <a:avLst/>
            <a:gdLst>
              <a:gd name="T0" fmla="*/ 3620 w 3620"/>
              <a:gd name="T1" fmla="*/ 359 h 359"/>
              <a:gd name="T2" fmla="*/ 2724 w 3620"/>
              <a:gd name="T3" fmla="*/ 103 h 359"/>
              <a:gd name="T4" fmla="*/ 1810 w 3620"/>
              <a:gd name="T5" fmla="*/ 3 h 359"/>
              <a:gd name="T6" fmla="*/ 896 w 3620"/>
              <a:gd name="T7" fmla="*/ 85 h 359"/>
              <a:gd name="T8" fmla="*/ 0 w 3620"/>
              <a:gd name="T9" fmla="*/ 359 h 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0"/>
              <a:gd name="T16" fmla="*/ 0 h 359"/>
              <a:gd name="T17" fmla="*/ 3620 w 3620"/>
              <a:gd name="T18" fmla="*/ 359 h 3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0" h="359">
                <a:moveTo>
                  <a:pt x="3620" y="359"/>
                </a:moveTo>
                <a:cubicBezTo>
                  <a:pt x="3471" y="316"/>
                  <a:pt x="3026" y="162"/>
                  <a:pt x="2724" y="103"/>
                </a:cubicBezTo>
                <a:cubicBezTo>
                  <a:pt x="2422" y="44"/>
                  <a:pt x="2115" y="6"/>
                  <a:pt x="1810" y="3"/>
                </a:cubicBezTo>
                <a:cubicBezTo>
                  <a:pt x="1505" y="0"/>
                  <a:pt x="1198" y="26"/>
                  <a:pt x="896" y="85"/>
                </a:cubicBezTo>
                <a:cubicBezTo>
                  <a:pt x="594" y="144"/>
                  <a:pt x="187" y="302"/>
                  <a:pt x="0" y="35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8027988" y="29972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В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932363" y="2420938"/>
            <a:ext cx="56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0">
                <a:latin typeface="Times New Roman" pitchFamily="18" charset="0"/>
              </a:rPr>
              <a:t>+8</a:t>
            </a:r>
          </a:p>
        </p:txBody>
      </p:sp>
      <p:pic>
        <p:nvPicPr>
          <p:cNvPr id="15370" name="Picture 24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05263"/>
            <a:ext cx="1909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5" descr="CRCTR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00113" y="3933825"/>
            <a:ext cx="1873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292725" y="1557338"/>
            <a:ext cx="503238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i="0"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03 0.00162 L 4.72222E-6 1.90751E-6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30" grpId="0"/>
      <p:bldP spid="13332" grpId="0" animBg="1"/>
      <p:bldP spid="13332" grpId="1" animBg="1"/>
      <p:bldP spid="13333" grpId="0" animBg="1"/>
      <p:bldP spid="13334" grpId="0"/>
      <p:bldP spid="13335" grpId="0"/>
      <p:bldP spid="133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Сложить числа с помощью координатной прямой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224и -364</a:t>
            </a:r>
            <a:endParaRPr lang="ru-RU" dirty="0"/>
          </a:p>
        </p:txBody>
      </p:sp>
      <p:pic>
        <p:nvPicPr>
          <p:cNvPr id="23554" name="Picture 2" descr="Ростов-на-Дону - Ростов-на-Дону. Краснодар. Ставрополь - Официальный форум игры World of Tanks - Страница 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529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Вычислить: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4159"/>
          <a:ext cx="8596064" cy="377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664"/>
                <a:gridCol w="4343400"/>
              </a:tblGrid>
              <a:tr h="72271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Вариант 2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-4+(-5)=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- 3 + (- 6)=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8504"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-2+(-9)=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- 3+ (- 8)=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5632"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9+(-9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)=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- 0,01+ 0,01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=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8504"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- 0,6 + 5,2= 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- 1,2+ 5,6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=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8504"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- 21+ 11=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9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- 7,2 + (- 2,8) =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inherit"/>
                          <a:ea typeface="Times New Roman"/>
                          <a:cs typeface="Arial"/>
                        </a:rPr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Решите примеры и  Найдите полученные ответы в таблице и поставьте рядом соответствующую букву.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i="1" dirty="0" smtClean="0"/>
              <a:t>- 14 + (- 18)                         </a:t>
            </a:r>
            <a:endParaRPr lang="ru-RU" dirty="0" smtClean="0"/>
          </a:p>
          <a:p>
            <a:pPr fontAlgn="base"/>
            <a:r>
              <a:rPr lang="ru-RU" i="1" dirty="0" smtClean="0"/>
              <a:t>- 134 + 125 </a:t>
            </a:r>
            <a:endParaRPr lang="ru-RU" dirty="0" smtClean="0"/>
          </a:p>
          <a:p>
            <a:pPr fontAlgn="base"/>
            <a:r>
              <a:rPr lang="ru-RU" i="1" dirty="0" smtClean="0"/>
              <a:t>- 127 + 117</a:t>
            </a:r>
            <a:endParaRPr lang="ru-RU" dirty="0" smtClean="0"/>
          </a:p>
          <a:p>
            <a:pPr fontAlgn="base"/>
            <a:r>
              <a:rPr lang="ru-RU" i="1" dirty="0" smtClean="0"/>
              <a:t>37 + (- 28)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0" y="3933056"/>
          <a:ext cx="6720410" cy="1512168"/>
        </p:xfrm>
        <a:graphic>
          <a:graphicData uri="http://schemas.openxmlformats.org/drawingml/2006/table">
            <a:tbl>
              <a:tblPr/>
              <a:tblGrid>
                <a:gridCol w="672041"/>
                <a:gridCol w="672041"/>
                <a:gridCol w="672041"/>
                <a:gridCol w="576167"/>
                <a:gridCol w="648072"/>
                <a:gridCol w="791884"/>
                <a:gridCol w="672041"/>
                <a:gridCol w="672041"/>
                <a:gridCol w="672041"/>
                <a:gridCol w="672041"/>
              </a:tblGrid>
              <a:tr h="75608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- 9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>
                          <a:latin typeface="inherit"/>
                          <a:ea typeface="Times New Roman"/>
                          <a:cs typeface="Times New Roman"/>
                        </a:rPr>
                        <a:t>- 19</a:t>
                      </a:r>
                      <a:endParaRPr lang="ru-RU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>
                          <a:latin typeface="inherit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- 0,4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>
                          <a:latin typeface="inherit"/>
                          <a:ea typeface="Times New Roman"/>
                          <a:cs typeface="Times New Roman"/>
                        </a:rPr>
                        <a:t>- 32</a:t>
                      </a:r>
                      <a:endParaRPr lang="ru-RU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 smtClean="0">
                          <a:latin typeface="inherit"/>
                          <a:ea typeface="Times New Roman"/>
                          <a:cs typeface="Times New Roman"/>
                        </a:rPr>
                        <a:t> 10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>
                          <a:latin typeface="inherit"/>
                          <a:ea typeface="Times New Roman"/>
                          <a:cs typeface="Times New Roman"/>
                        </a:rPr>
                        <a:t>- 4</a:t>
                      </a:r>
                      <a:endParaRPr lang="ru-RU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 smtClean="0">
                          <a:latin typeface="inherit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>
                          <a:latin typeface="inheri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 err="1">
                          <a:latin typeface="inheri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 err="1">
                          <a:latin typeface="inheri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2400" i="1" dirty="0">
                          <a:latin typeface="inheri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ХАОС</a:t>
            </a:r>
            <a:endParaRPr lang="ru-RU" dirty="0"/>
          </a:p>
        </p:txBody>
      </p:sp>
      <p:pic>
        <p:nvPicPr>
          <p:cNvPr id="4" name="Picture 2" descr="Фору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16824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толковый словарь С.Ожегова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Хаос</a:t>
            </a:r>
            <a:r>
              <a:rPr lang="ru-RU" i="1" dirty="0" smtClean="0"/>
              <a:t> - </a:t>
            </a:r>
            <a:r>
              <a:rPr lang="ru-RU" b="1" dirty="0" smtClean="0"/>
              <a:t>отсутствие порядка, полная путаница. Нагромождение, скопление чего–</a:t>
            </a:r>
            <a:r>
              <a:rPr lang="ru-RU" b="1" dirty="0" err="1" smtClean="0"/>
              <a:t>нибудь</a:t>
            </a:r>
            <a:r>
              <a:rPr lang="ru-RU" b="1" dirty="0" smtClean="0"/>
              <a:t>. Беспорядок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73730" name="Picture 2" descr="22 сентября. Этот день в истории Тве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762000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428625" y="3071813"/>
            <a:ext cx="8001000" cy="3143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6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92100"/>
            <a:ext cx="3535363" cy="2695575"/>
          </a:xfrm>
          <a:prstGeom prst="rect">
            <a:avLst/>
          </a:prstGeom>
          <a:noFill/>
        </p:spPr>
      </p:pic>
      <p:pic>
        <p:nvPicPr>
          <p:cNvPr id="4" name="Рисунок 3" descr="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292100"/>
            <a:ext cx="3616325" cy="2736850"/>
          </a:xfrm>
          <a:prstGeom prst="rect">
            <a:avLst/>
          </a:prstGeom>
          <a:noFill/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571500" y="3143250"/>
            <a:ext cx="7786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</a:rPr>
              <a:t> </a:t>
            </a:r>
            <a:endParaRPr lang="ru-RU" sz="3200" b="1" u="sng" dirty="0">
              <a:latin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</a:endParaRPr>
          </a:p>
          <a:p>
            <a:pPr algn="just"/>
            <a:r>
              <a:rPr lang="ru-RU" sz="3200" b="1" dirty="0">
                <a:latin typeface="Times New Roman" pitchFamily="18" charset="0"/>
              </a:rPr>
              <a:t>Шмели выдерживают температуру до     - 7,8</a:t>
            </a:r>
            <a:r>
              <a:rPr lang="ru-RU" sz="3200" b="1" baseline="30000" dirty="0">
                <a:latin typeface="Times New Roman" pitchFamily="18" charset="0"/>
              </a:rPr>
              <a:t>0</a:t>
            </a:r>
            <a:r>
              <a:rPr lang="ru-RU" sz="3200" b="1" dirty="0">
                <a:latin typeface="Times New Roman" pitchFamily="18" charset="0"/>
              </a:rPr>
              <a:t>С, пчелы – выше этой на 1,4</a:t>
            </a:r>
            <a:r>
              <a:rPr lang="ru-RU" sz="3200" b="1" baseline="30000" dirty="0">
                <a:latin typeface="Times New Roman" pitchFamily="18" charset="0"/>
              </a:rPr>
              <a:t>0</a:t>
            </a:r>
            <a:r>
              <a:rPr lang="ru-RU" sz="3200" b="1" dirty="0">
                <a:latin typeface="Times New Roman" pitchFamily="18" charset="0"/>
              </a:rPr>
              <a:t>С. Какую температуру выдерживают пчелы?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8923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27584" y="2248336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Фирма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Холодок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по продаже мороженного в жаркий летний день из-за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поломки холодильника понесла убыток в размере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780 р., а на следующий день холодильник отремонтировали, и фирма получила прибыль в размере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567 р. Каким будет результат деятельности фирмы за эти два дня? Ответ поясните.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&quot;Новосибирский хладокомбинат&quot; выпустит мороженое &quot;Лайк&quot; и &quot;Твиттер&quot;. Новости торговли, новинки торгового оборудования. Retail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188641"/>
            <a:ext cx="305670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«Математику уже за то любить следует, что она ум в порядок приводит.»</a:t>
            </a:r>
            <a:br>
              <a:rPr lang="ru-RU" dirty="0" smtClean="0"/>
            </a:br>
            <a:r>
              <a:rPr lang="ru-RU" sz="2700" dirty="0" smtClean="0"/>
              <a:t>                                                                              М.В. Ломоносов</a:t>
            </a:r>
            <a:endParaRPr lang="ru-RU" dirty="0"/>
          </a:p>
        </p:txBody>
      </p:sp>
      <p:pic>
        <p:nvPicPr>
          <p:cNvPr id="78850" name="Picture 2" descr="17.05.2014 13:44 Останки самого крупного динозавра обнаружены в Аргентине В МГУ прошла презентация исследования Ломоносов и пр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096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40" name="Picture 4" descr="Физкультминутки / Сайт учителя начальных классов Никитиной Светланы Петровны / Портал образования Ч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29325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990000"/>
                </a:solidFill>
                <a:latin typeface="Georgia" pitchFamily="18" charset="0"/>
              </a:rPr>
              <a:t>Выполните  сложение: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1125538"/>
          <a:ext cx="9144000" cy="4830762"/>
        </p:xfrm>
        <a:graphic>
          <a:graphicData uri="http://schemas.openxmlformats.org/presentationml/2006/ole">
            <p:oleObj spid="_x0000_s43010" name="Формула" r:id="rId3" imgW="3873500" imgH="2044700" progId="Equation.3">
              <p:embed/>
            </p:oleObj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42988" y="6035675"/>
            <a:ext cx="701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Это  же  задание  у  каждого  на  парте  </a:t>
            </a:r>
          </a:p>
          <a:p>
            <a:pPr algn="ctr"/>
            <a:r>
              <a:rPr lang="ru-RU" sz="2400">
                <a:solidFill>
                  <a:schemeClr val="accent2"/>
                </a:solidFill>
              </a:rPr>
              <a:t>в  печатном  виде.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1124744"/>
          <a:ext cx="9144000" cy="4830762"/>
        </p:xfrm>
        <a:graphic>
          <a:graphicData uri="http://schemas.openxmlformats.org/presentationml/2006/ole">
            <p:oleObj spid="_x0000_s43011" name="Формула" r:id="rId4" imgW="3873500" imgH="2044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accent2"/>
                </a:solidFill>
                <a:latin typeface="Georgia" pitchFamily="18" charset="0"/>
              </a:rPr>
              <a:t>Проверь себя</a:t>
            </a:r>
          </a:p>
        </p:txBody>
      </p:sp>
      <p:pic>
        <p:nvPicPr>
          <p:cNvPr id="21508" name="Picture 4" descr="CBIZ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1500" y="4365625"/>
            <a:ext cx="34925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13" name="Group 109"/>
          <p:cNvGraphicFramePr>
            <a:graphicFrameLocks noGrp="1"/>
          </p:cNvGraphicFramePr>
          <p:nvPr>
            <p:ph idx="1"/>
          </p:nvPr>
        </p:nvGraphicFramePr>
        <p:xfrm>
          <a:off x="0" y="2205038"/>
          <a:ext cx="9144000" cy="2112963"/>
        </p:xfrm>
        <a:graphic>
          <a:graphicData uri="http://schemas.openxmlformats.org/drawingml/2006/table">
            <a:tbl>
              <a:tblPr/>
              <a:tblGrid>
                <a:gridCol w="1020763"/>
                <a:gridCol w="1020762"/>
                <a:gridCol w="1019175"/>
                <a:gridCol w="1019175"/>
                <a:gridCol w="1017588"/>
                <a:gridCol w="1020762"/>
                <a:gridCol w="1117600"/>
                <a:gridCol w="1081088"/>
                <a:gridCol w="827087"/>
              </a:tblGrid>
              <a:tr h="134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4211638" y="3644900"/>
            <a:ext cx="719137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8</a:t>
            </a:r>
            <a:endParaRPr lang="ru-RU" sz="3200" dirty="0"/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3203575" y="3644900"/>
            <a:ext cx="719138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7451725" y="3644900"/>
            <a:ext cx="719138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10</a:t>
            </a:r>
            <a:endParaRPr lang="ru-RU" sz="3200" dirty="0"/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2195513" y="3644900"/>
            <a:ext cx="719137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 1</a:t>
            </a:r>
            <a:endParaRPr lang="ru-RU" sz="3200" dirty="0"/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6300788" y="3644900"/>
            <a:ext cx="719137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7</a:t>
            </a:r>
            <a:endParaRPr lang="ru-RU" sz="3200" dirty="0"/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5219700" y="3644900"/>
            <a:ext cx="719138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9</a:t>
            </a:r>
            <a:endParaRPr lang="ru-RU" sz="3200" dirty="0"/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1187450" y="3644900"/>
            <a:ext cx="719138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2</a:t>
            </a:r>
            <a:endParaRPr lang="ru-RU" sz="3200" dirty="0"/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179388" y="3644900"/>
            <a:ext cx="719137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 5</a:t>
            </a:r>
            <a:endParaRPr lang="ru-RU" sz="3200" dirty="0"/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8424863" y="3644900"/>
            <a:ext cx="719137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/>
              <a:t> 4</a:t>
            </a:r>
            <a:endParaRPr lang="ru-RU" sz="3200" dirty="0"/>
          </a:p>
        </p:txBody>
      </p:sp>
      <p:sp>
        <p:nvSpPr>
          <p:cNvPr id="2102" name="Rectangle 9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96" name="Object 92"/>
          <p:cNvGraphicFramePr>
            <a:graphicFrameLocks noChangeAspect="1"/>
          </p:cNvGraphicFramePr>
          <p:nvPr/>
        </p:nvGraphicFramePr>
        <p:xfrm>
          <a:off x="0" y="2708275"/>
          <a:ext cx="971550" cy="603250"/>
        </p:xfrm>
        <a:graphic>
          <a:graphicData uri="http://schemas.openxmlformats.org/presentationml/2006/ole">
            <p:oleObj spid="_x0000_s45058" name="Формула" r:id="rId4" imgW="355292" imgH="215713" progId="Equation.3">
              <p:embed/>
            </p:oleObj>
          </a:graphicData>
        </a:graphic>
      </p:graphicFrame>
      <p:sp>
        <p:nvSpPr>
          <p:cNvPr id="2103" name="Rectangle 9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98" name="Object 94"/>
          <p:cNvGraphicFramePr>
            <a:graphicFrameLocks noChangeAspect="1"/>
          </p:cNvGraphicFramePr>
          <p:nvPr/>
        </p:nvGraphicFramePr>
        <p:xfrm>
          <a:off x="1116013" y="2205038"/>
          <a:ext cx="754062" cy="1311275"/>
        </p:xfrm>
        <a:graphic>
          <a:graphicData uri="http://schemas.openxmlformats.org/presentationml/2006/ole">
            <p:oleObj spid="_x0000_s45059" name="Формула" r:id="rId5" imgW="253780" imgH="444114" progId="Equation.3">
              <p:embed/>
            </p:oleObj>
          </a:graphicData>
        </a:graphic>
      </p:graphicFrame>
      <p:sp>
        <p:nvSpPr>
          <p:cNvPr id="2104" name="Rectangle 9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0" name="Object 96"/>
          <p:cNvGraphicFramePr>
            <a:graphicFrameLocks noChangeAspect="1"/>
          </p:cNvGraphicFramePr>
          <p:nvPr/>
        </p:nvGraphicFramePr>
        <p:xfrm>
          <a:off x="2124075" y="2205038"/>
          <a:ext cx="798513" cy="1320800"/>
        </p:xfrm>
        <a:graphic>
          <a:graphicData uri="http://schemas.openxmlformats.org/presentationml/2006/ole">
            <p:oleObj spid="_x0000_s45060" name="Формула" r:id="rId6" imgW="279400" imgH="457200" progId="Equation.3">
              <p:embed/>
            </p:oleObj>
          </a:graphicData>
        </a:graphic>
      </p:graphicFrame>
      <p:sp>
        <p:nvSpPr>
          <p:cNvPr id="2105" name="Rectangle 9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2" name="Object 98"/>
          <p:cNvGraphicFramePr>
            <a:graphicFrameLocks noChangeAspect="1"/>
          </p:cNvGraphicFramePr>
          <p:nvPr/>
        </p:nvGraphicFramePr>
        <p:xfrm>
          <a:off x="3132138" y="2205038"/>
          <a:ext cx="852487" cy="1320800"/>
        </p:xfrm>
        <a:graphic>
          <a:graphicData uri="http://schemas.openxmlformats.org/presentationml/2006/ole">
            <p:oleObj spid="_x0000_s45061" name="Формула" r:id="rId7" imgW="292100" imgH="457200" progId="Equation.3">
              <p:embed/>
            </p:oleObj>
          </a:graphicData>
        </a:graphic>
      </p:graphicFrame>
      <p:sp>
        <p:nvSpPr>
          <p:cNvPr id="2106" name="Rectangle 10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4" name="Object 100"/>
          <p:cNvGraphicFramePr>
            <a:graphicFrameLocks noChangeAspect="1"/>
          </p:cNvGraphicFramePr>
          <p:nvPr/>
        </p:nvGraphicFramePr>
        <p:xfrm>
          <a:off x="4067175" y="2276475"/>
          <a:ext cx="1009650" cy="1223963"/>
        </p:xfrm>
        <a:graphic>
          <a:graphicData uri="http://schemas.openxmlformats.org/presentationml/2006/ole">
            <p:oleObj spid="_x0000_s45062" name="Формула" r:id="rId8" imgW="457200" imgH="457200" progId="Equation.3">
              <p:embed/>
            </p:oleObj>
          </a:graphicData>
        </a:graphic>
      </p:graphicFrame>
      <p:sp>
        <p:nvSpPr>
          <p:cNvPr id="2107" name="Rectangle 10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6" name="Object 102"/>
          <p:cNvGraphicFramePr>
            <a:graphicFrameLocks noChangeAspect="1"/>
          </p:cNvGraphicFramePr>
          <p:nvPr/>
        </p:nvGraphicFramePr>
        <p:xfrm>
          <a:off x="5076825" y="2708275"/>
          <a:ext cx="1008063" cy="577850"/>
        </p:xfrm>
        <a:graphic>
          <a:graphicData uri="http://schemas.openxmlformats.org/presentationml/2006/ole">
            <p:oleObj spid="_x0000_s45063" name="Формула" r:id="rId9" imgW="418918" imgH="215806" progId="Equation.3">
              <p:embed/>
            </p:oleObj>
          </a:graphicData>
        </a:graphic>
      </p:graphicFrame>
      <p:sp>
        <p:nvSpPr>
          <p:cNvPr id="2108" name="Rectangle 10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8" name="Object 104"/>
          <p:cNvGraphicFramePr>
            <a:graphicFrameLocks noChangeAspect="1"/>
          </p:cNvGraphicFramePr>
          <p:nvPr/>
        </p:nvGraphicFramePr>
        <p:xfrm>
          <a:off x="6156325" y="2420938"/>
          <a:ext cx="1079500" cy="1008062"/>
        </p:xfrm>
        <a:graphic>
          <a:graphicData uri="http://schemas.openxmlformats.org/presentationml/2006/ole">
            <p:oleObj spid="_x0000_s45064" name="Формула" r:id="rId10" imgW="558558" imgH="444307" progId="Equation.3">
              <p:embed/>
            </p:oleObj>
          </a:graphicData>
        </a:graphic>
      </p:graphicFrame>
      <p:sp>
        <p:nvSpPr>
          <p:cNvPr id="2109" name="Rectangle 10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11" name="Object 107"/>
          <p:cNvGraphicFramePr>
            <a:graphicFrameLocks noChangeAspect="1"/>
          </p:cNvGraphicFramePr>
          <p:nvPr/>
        </p:nvGraphicFramePr>
        <p:xfrm>
          <a:off x="7235825" y="2276475"/>
          <a:ext cx="1081088" cy="1249363"/>
        </p:xfrm>
        <a:graphic>
          <a:graphicData uri="http://schemas.openxmlformats.org/presentationml/2006/ole">
            <p:oleObj spid="_x0000_s45065" name="Формула" r:id="rId11" imgW="469900" imgH="457200" progId="Equation.3">
              <p:embed/>
            </p:oleObj>
          </a:graphicData>
        </a:graphic>
      </p:graphicFrame>
      <p:sp>
        <p:nvSpPr>
          <p:cNvPr id="2110" name="Rectangle 1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14" name="Object 110"/>
          <p:cNvGraphicFramePr>
            <a:graphicFrameLocks noChangeAspect="1"/>
          </p:cNvGraphicFramePr>
          <p:nvPr/>
        </p:nvGraphicFramePr>
        <p:xfrm>
          <a:off x="8459788" y="2565400"/>
          <a:ext cx="450850" cy="693738"/>
        </p:xfrm>
        <a:graphic>
          <a:graphicData uri="http://schemas.openxmlformats.org/presentationml/2006/ole">
            <p:oleObj spid="_x0000_s45066" name="Формула" r:id="rId12" imgW="126890" imgH="190335" progId="Equation.3">
              <p:embed/>
            </p:oleObj>
          </a:graphicData>
        </a:graphic>
      </p:graphicFrame>
      <p:sp>
        <p:nvSpPr>
          <p:cNvPr id="21616" name="Oval 112"/>
          <p:cNvSpPr>
            <a:spLocks noChangeArrowheads="1"/>
          </p:cNvSpPr>
          <p:nvPr/>
        </p:nvSpPr>
        <p:spPr bwMode="auto">
          <a:xfrm>
            <a:off x="250825" y="4581525"/>
            <a:ext cx="914400" cy="914400"/>
          </a:xfrm>
          <a:prstGeom prst="ellipse">
            <a:avLst/>
          </a:prstGeom>
          <a:solidFill>
            <a:srgbClr val="FCB7B2"/>
          </a:solidFill>
          <a:ln w="9525">
            <a:solidFill>
              <a:srgbClr val="FCB7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i="0"/>
              <a:t>?</a:t>
            </a:r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179512" y="5661248"/>
            <a:ext cx="5329238" cy="914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7" dur="2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81" grpId="0" animBg="1"/>
      <p:bldP spid="21582" grpId="0" animBg="1"/>
      <p:bldP spid="21584" grpId="0" animBg="1"/>
      <p:bldP spid="21585" grpId="0" animBg="1"/>
      <p:bldP spid="21586" grpId="0" animBg="1"/>
      <p:bldP spid="21587" grpId="0" animBg="1"/>
      <p:bldP spid="21588" grpId="0" animBg="1"/>
      <p:bldP spid="21589" grpId="0" animBg="1"/>
      <p:bldP spid="21592" grpId="0" animBg="1"/>
      <p:bldP spid="21616" grpId="0" animBg="1"/>
      <p:bldP spid="21616" grpId="1" animBg="1"/>
      <p:bldP spid="216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6725" y="3284538"/>
            <a:ext cx="8569325" cy="914400"/>
            <a:chOff x="158" y="1480"/>
            <a:chExt cx="5398" cy="576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 i="1">
                  <a:latin typeface="Georgia" pitchFamily="18" charset="0"/>
                </a:rPr>
                <a:t>       </a:t>
              </a:r>
              <a:r>
                <a:rPr lang="ru-RU" sz="2400" b="1">
                  <a:latin typeface="Times New Roman" pitchFamily="18" charset="0"/>
                </a:rPr>
                <a:t>-5      -4      -3      -2      -1       0       1       2        3       4       5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132138" y="3068638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</a:endParaRPr>
          </a:p>
        </p:txBody>
      </p:sp>
      <p:pic>
        <p:nvPicPr>
          <p:cNvPr id="26644" name="Picture 20" descr="CRCTR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15541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Picture 25" descr="CRCTR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427538" y="2492375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«Передвижение по координатной прямой»</a:t>
            </a:r>
            <a:r>
              <a:rPr lang="ru-RU" sz="2800" b="1" i="1" dirty="0" smtClean="0"/>
              <a:t> 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4941168"/>
            <a:ext cx="4457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-4; -4; 1; -1 ;-2; 2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/>
      <p:bldP spid="266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03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«Математику уже за то любить следует, что она ум в порядок приводит.»</a:t>
            </a:r>
            <a:br>
              <a:rPr lang="ru-RU" dirty="0" smtClean="0"/>
            </a:br>
            <a:r>
              <a:rPr lang="ru-RU" sz="2700" dirty="0" smtClean="0"/>
              <a:t>                                                                              М.В. Ломоносов</a:t>
            </a:r>
            <a:endParaRPr lang="ru-RU" dirty="0"/>
          </a:p>
        </p:txBody>
      </p:sp>
      <p:pic>
        <p:nvPicPr>
          <p:cNvPr id="78850" name="Picture 2" descr="17.05.2014 13:44 Останки самого крупного динозавра обнаружены в Аргентине В МГУ прошла презентация исследования Ломоносов и пр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096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: п. 33, № 1082, 1074.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4754" name="Picture 2" descr="Математика 5 класс жохов решебник - Каталог програм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10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3730" name="Picture 2" descr="ART-Ланч. Запись в Adobe Audition 3.0 - урок от любителя. MuzMix.c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82406"/>
            <a:ext cx="2311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6408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Числа 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Положительные Отрицательные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Складывать</a:t>
            </a:r>
            <a:r>
              <a:rPr lang="ru-RU" sz="2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Сравнивать</a:t>
            </a:r>
            <a:r>
              <a:rPr lang="ru-RU" sz="2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Вычитать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Больший модуль быстро очень выбираем,</a:t>
            </a:r>
            <a:r>
              <a:rPr lang="ru-RU" sz="2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из него мы меньший модуль вычитаем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cs typeface="Arial" pitchFamily="34" charset="0"/>
              </a:rPr>
              <a:t>Надо знать!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Число и цифра 2 презентация -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715000" cy="3886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445125"/>
            <a:ext cx="6400800" cy="1752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99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265487">
            <a:off x="439738" y="419100"/>
            <a:ext cx="7542212" cy="4778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Сложение  чисел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  разными  знаками.</a:t>
            </a:r>
          </a:p>
        </p:txBody>
      </p:sp>
      <p:pic>
        <p:nvPicPr>
          <p:cNvPr id="2053" name="Picture 5" descr="CBIZ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64163" y="2852738"/>
            <a:ext cx="34925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548681"/>
          <a:ext cx="60960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681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- 8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- 4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- 1,5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</a:tr>
              <a:tr h="13681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0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- 3,5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</a:tr>
              <a:tr h="136815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9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- 6,2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>
                          <a:latin typeface="inherit"/>
                          <a:ea typeface="Times New Roman"/>
                          <a:cs typeface="Times New Roman"/>
                        </a:rPr>
                        <a:t>- 7</a:t>
                      </a:r>
                      <a:endParaRPr lang="ru-RU" sz="4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ru-RU" sz="4000" i="1" dirty="0">
                          <a:latin typeface="inheri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4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675" marR="66675" marT="47625" marB="47625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пить подарки оптом, и Цифры в Фен-шуй. - 12 Января 2014 - Школа Александра Либиэ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4968552" cy="35283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Числа: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87824" y="609600"/>
            <a:ext cx="5927576" cy="4800600"/>
          </a:xfrm>
        </p:spPr>
        <p:txBody>
          <a:bodyPr/>
          <a:lstStyle/>
          <a:p>
            <a:r>
              <a:rPr lang="ru-RU" dirty="0" smtClean="0"/>
              <a:t>Положительные</a:t>
            </a:r>
          </a:p>
          <a:p>
            <a:r>
              <a:rPr lang="ru-RU" dirty="0" smtClean="0"/>
              <a:t>0,7;2; 3; 4,3; 5,5; 7,5; 9; 11</a:t>
            </a:r>
          </a:p>
          <a:p>
            <a:r>
              <a:rPr lang="ru-RU" dirty="0" smtClean="0"/>
              <a:t>Отрицательные</a:t>
            </a:r>
          </a:p>
          <a:p>
            <a:r>
              <a:rPr lang="ru-RU" dirty="0" smtClean="0"/>
              <a:t>-1,5 ; -3,5; -4;-6,2;-7;-8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089150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4213" y="4076700"/>
            <a:ext cx="79914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8350" y="3573463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Х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40767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0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81716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7398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3080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8762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4444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12657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579269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147469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715669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211637" y="4005263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852069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420269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986882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555082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123282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691482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59682" y="40774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flipH="1">
            <a:off x="4427538" y="3500438"/>
            <a:ext cx="7848600" cy="865187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-2773363" y="3573463"/>
            <a:ext cx="7058026" cy="79216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92725" y="3644900"/>
            <a:ext cx="2397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Положительные числа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16013" y="3644900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Отрицательные числа</a:t>
            </a:r>
          </a:p>
        </p:txBody>
      </p:sp>
      <p:pic>
        <p:nvPicPr>
          <p:cNvPr id="57345" name="Picture 1" descr="C:\Users\Х\Desktop\сканирование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392488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Задание.    Отметить числа на координатной прямой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-8    -7  -6,2   -4  -3,5  -1,5  </a:t>
            </a:r>
          </a:p>
          <a:p>
            <a:r>
              <a:rPr lang="ru-RU" sz="4400" i="1" dirty="0" smtClean="0"/>
              <a:t>  0   0,7   2  3   4,3  5,5   7,5   9   </a:t>
            </a:r>
            <a:endParaRPr lang="ru-RU" sz="4400" dirty="0"/>
          </a:p>
        </p:txBody>
      </p:sp>
      <p:pic>
        <p:nvPicPr>
          <p:cNvPr id="8" name="Picture 2" descr="C:\Users\User\Desktop\к уроку\девиз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3888432" cy="255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Толковый словарь  В. Даля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</a:t>
            </a:r>
            <a:r>
              <a:rPr lang="ru-RU" b="1" dirty="0" smtClean="0"/>
              <a:t>– совокупность предметов, стоящих по ряду, рядом, один за другим; ряд, линия и т.д.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уплю журнал Про собак 7 и 8 выпуск!, Москва. Доска объявлений &quot;Продам-куплю / Коллекции&quot;. Бесплатные объявления в Москве Мож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95312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</TotalTime>
  <Words>508</Words>
  <Application>Microsoft Office PowerPoint</Application>
  <PresentationFormat>Экран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Формула</vt:lpstr>
      <vt:lpstr>Урок математики в 6 классе по теме «Сложение чисел с разными знаками»   Подготовила учитель математики  л.Ф.бесшабашнова</vt:lpstr>
      <vt:lpstr> «Математику уже за то любить следует, что она ум в порядок приводит.»                                                                               М.В. Ломоносов</vt:lpstr>
      <vt:lpstr>Слайд 3</vt:lpstr>
      <vt:lpstr>Слайд 4</vt:lpstr>
      <vt:lpstr>Слайд 5</vt:lpstr>
      <vt:lpstr>Числа:</vt:lpstr>
      <vt:lpstr>Слайд 7</vt:lpstr>
      <vt:lpstr>Задание.    Отметить числа на координатной прямой</vt:lpstr>
      <vt:lpstr>Толковый словарь  В. Даля</vt:lpstr>
      <vt:lpstr>Сложить числа с помощью координатной прямой</vt:lpstr>
      <vt:lpstr>Сложить числа с помощью координатной прямой</vt:lpstr>
      <vt:lpstr>Сложить числа с помощью координатной прямой</vt:lpstr>
      <vt:lpstr>Сложить числа с помощью координатной прямой</vt:lpstr>
      <vt:lpstr>Вычислить:</vt:lpstr>
      <vt:lpstr>Решите примеры и  Найдите полученные ответы в таблице и поставьте рядом соответствующую букву.</vt:lpstr>
      <vt:lpstr>                          ХАОС</vt:lpstr>
      <vt:lpstr>толковый словарь С.Ожегова     </vt:lpstr>
      <vt:lpstr>Слайд 18</vt:lpstr>
      <vt:lpstr>задача</vt:lpstr>
      <vt:lpstr>физкультминутка</vt:lpstr>
      <vt:lpstr>Выполните  сложение:</vt:lpstr>
      <vt:lpstr>Проверь себя</vt:lpstr>
      <vt:lpstr>Слайд 23</vt:lpstr>
      <vt:lpstr> «Математику уже за то любить следует, что она ум в порядок приводит.»                                                                               М.В. Ломоносов</vt:lpstr>
      <vt:lpstr>Задание на дом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</cp:lastModifiedBy>
  <cp:revision>45</cp:revision>
  <dcterms:created xsi:type="dcterms:W3CDTF">2015-02-28T16:06:09Z</dcterms:created>
  <dcterms:modified xsi:type="dcterms:W3CDTF">2015-03-12T11:29:44Z</dcterms:modified>
</cp:coreProperties>
</file>