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41" r:id="rId3"/>
    <p:sldId id="433" r:id="rId4"/>
    <p:sldId id="434" r:id="rId5"/>
    <p:sldId id="435" r:id="rId6"/>
    <p:sldId id="450" r:id="rId7"/>
    <p:sldId id="443" r:id="rId8"/>
    <p:sldId id="445" r:id="rId9"/>
    <p:sldId id="449" r:id="rId10"/>
    <p:sldId id="444" r:id="rId11"/>
    <p:sldId id="446" r:id="rId12"/>
    <p:sldId id="452" r:id="rId13"/>
    <p:sldId id="447" r:id="rId14"/>
    <p:sldId id="453" r:id="rId15"/>
    <p:sldId id="454" r:id="rId16"/>
    <p:sldId id="448" r:id="rId17"/>
    <p:sldId id="451" r:id="rId18"/>
    <p:sldId id="280" r:id="rId19"/>
    <p:sldId id="44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99"/>
    <a:srgbClr val="000099"/>
    <a:srgbClr val="99CCFF"/>
    <a:srgbClr val="CC0000"/>
    <a:srgbClr val="93B7FF"/>
    <a:srgbClr val="6699FF"/>
    <a:srgbClr val="FFFF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89109" autoAdjust="0"/>
  </p:normalViewPr>
  <p:slideViewPr>
    <p:cSldViewPr>
      <p:cViewPr varScale="1">
        <p:scale>
          <a:sx n="61" d="100"/>
          <a:sy n="61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F43ED4-041E-46C1-8E44-D3886E99F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0A7E3-7128-451B-A611-7C65F72673CA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B86BD-F163-4B3A-A73E-481F94890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820FE-F457-4981-A148-E298550B3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FC2D-0D9A-4B3D-91DC-A33A4D6BF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D271-C3DA-4E85-AC89-E73F34CF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8B81859-0194-4F0D-9368-C3E207745D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ADDCA8-6E88-4394-893C-71229F8ED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817AFD3-51FA-4421-BF77-888FE412E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DA4A-00DA-4724-8584-C06BFBBD7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9E6DA-F885-48FA-BF87-9B4C81775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7EB26-F9EC-4B3D-9C63-F1502E045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DE3CF-9F18-4F91-9D29-7A794E4BB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20D3C-EED4-4328-BE5F-43B143F70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99A2E-4BB5-4CB9-ABAB-543D57605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92803-37A1-4BB0-A5D9-50188503D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36653-C280-44FE-81D9-55B9B9047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17F618B-6CD4-4289-AC5F-C41044E6C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0" y="34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0" y="1253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0" y="1706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0" y="2160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0" y="799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0" y="261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0" y="3521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0" y="3067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3974"/>
              <a:ext cx="5760" cy="1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61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469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514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602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158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3334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3787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241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106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1519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973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2426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2880" y="0"/>
              <a:ext cx="1" cy="4320"/>
            </a:xfrm>
            <a:prstGeom prst="line">
              <a:avLst/>
            </a:prstGeom>
            <a:noFill/>
            <a:ln w="9525">
              <a:solidFill>
                <a:srgbClr val="B5EEE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2859088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00113" y="476250"/>
            <a:ext cx="7443787" cy="3240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157"/>
              </a:avLst>
            </a:prstTxWarp>
          </a:bodyPr>
          <a:lstStyle/>
          <a:p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Геометрическая 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  <a:p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      прогрессия</a:t>
            </a:r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.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chemeClr val="hlink"/>
              </a:solidFill>
              <a:latin typeface="Arial"/>
              <a:cs typeface="Arial"/>
            </a:endParaRPr>
          </a:p>
          <a:p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Формула </a:t>
            </a:r>
            <a:r>
              <a:rPr lang="en-US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n</a:t>
            </a:r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-го члена.</a:t>
            </a:r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6877050" y="260350"/>
            <a:ext cx="20161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771800" y="1052736"/>
          <a:ext cx="2787650" cy="1196975"/>
        </p:xfrm>
        <a:graphic>
          <a:graphicData uri="http://schemas.openxmlformats.org/presentationml/2006/ole">
            <p:oleObj spid="_x0000_s3074" name="Формула" r:id="rId3" imgW="507960" imgH="21564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331640" y="2060848"/>
          <a:ext cx="6389688" cy="1057275"/>
        </p:xfrm>
        <a:graphic>
          <a:graphicData uri="http://schemas.openxmlformats.org/presentationml/2006/ole">
            <p:oleObj spid="_x0000_s3075" name="Формула" r:id="rId4" imgW="1434960" imgH="2412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331640" y="2996952"/>
          <a:ext cx="6037262" cy="960438"/>
        </p:xfrm>
        <a:graphic>
          <a:graphicData uri="http://schemas.openxmlformats.org/presentationml/2006/ole">
            <p:oleObj spid="_x0000_s3076" name="Формула" r:id="rId5" imgW="1498320" imgH="24120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827584" y="3933056"/>
          <a:ext cx="6388100" cy="1192212"/>
        </p:xfrm>
        <a:graphic>
          <a:graphicData uri="http://schemas.openxmlformats.org/presentationml/2006/ole">
            <p:oleObj spid="_x0000_s3077" name="Формула" r:id="rId6" imgW="1498320" imgH="24120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289175" y="5013325"/>
          <a:ext cx="3951288" cy="1447800"/>
        </p:xfrm>
        <a:graphic>
          <a:graphicData uri="http://schemas.openxmlformats.org/presentationml/2006/ole">
            <p:oleObj spid="_x0000_s3078" name="Формула" r:id="rId7" imgW="647640" imgH="241200" progId="Equation.3">
              <p:embed/>
            </p:oleObj>
          </a:graphicData>
        </a:graphic>
      </p:graphicFrame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-252413" y="1988840"/>
            <a:ext cx="9396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3201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3440113"/>
            <a:ext cx="641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latin typeface="Arial" charset="0"/>
                <a:cs typeface="Times New Roman" pitchFamily="18" charset="0"/>
              </a:rPr>
              <a:t>………</a:t>
            </a:r>
            <a:endParaRPr lang="ru-RU" sz="900">
              <a:latin typeface="Arial" charset="0"/>
            </a:endParaRPr>
          </a:p>
          <a:p>
            <a:pPr eaLnBrk="0" hangingPunct="0"/>
            <a:endParaRPr lang="ru-RU">
              <a:latin typeface="Arial" charset="0"/>
            </a:endParaRPr>
          </a:p>
        </p:txBody>
      </p:sp>
      <p:pic>
        <p:nvPicPr>
          <p:cNvPr id="11" name="Picture 3" descr="Рисунок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88914"/>
            <a:ext cx="1368847" cy="171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835696" y="404664"/>
            <a:ext cx="63914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Georgia" pitchFamily="18" charset="0"/>
                <a:cs typeface="Arial"/>
              </a:rPr>
              <a:t>Формула </a:t>
            </a:r>
            <a:r>
              <a:rPr lang="en-US" sz="44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Georgia" pitchFamily="18" charset="0"/>
                <a:cs typeface="Arial"/>
              </a:rPr>
              <a:t>n</a:t>
            </a:r>
            <a:r>
              <a:rPr lang="ru-RU" sz="4400" b="1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hlink"/>
                </a:solidFill>
                <a:latin typeface="Georgia" pitchFamily="18" charset="0"/>
                <a:cs typeface="Arial"/>
              </a:rPr>
              <a:t>-го члена</a:t>
            </a:r>
            <a:endParaRPr lang="ru-RU" sz="4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7848600" cy="5256213"/>
          </a:xfrm>
        </p:spPr>
        <p:txBody>
          <a:bodyPr/>
          <a:lstStyle/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r>
              <a:rPr lang="ru-RU" sz="2800" i="1" dirty="0" smtClean="0">
                <a:latin typeface="Georgia" pitchFamily="18" charset="0"/>
              </a:rPr>
              <a:t>В </a:t>
            </a:r>
            <a:r>
              <a:rPr lang="ru-RU" sz="2800" i="1" dirty="0">
                <a:latin typeface="Georgia" pitchFamily="18" charset="0"/>
              </a:rPr>
              <a:t>геометрической прогрессии           = 13, 4 и   </a:t>
            </a:r>
            <a:r>
              <a:rPr lang="en-US" sz="2800" i="1" dirty="0">
                <a:latin typeface="Georgia" pitchFamily="18" charset="0"/>
              </a:rPr>
              <a:t>q</a:t>
            </a:r>
            <a:r>
              <a:rPr lang="ru-RU" sz="2800" i="1" dirty="0">
                <a:latin typeface="Georgia" pitchFamily="18" charset="0"/>
              </a:rPr>
              <a:t>=0,2.    Найти    </a:t>
            </a:r>
          </a:p>
          <a:p>
            <a:pPr>
              <a:buFontTx/>
              <a:buNone/>
            </a:pPr>
            <a:r>
              <a:rPr lang="ru-RU" sz="2800" i="1" dirty="0">
                <a:solidFill>
                  <a:srgbClr val="0000FF"/>
                </a:solidFill>
                <a:latin typeface="Georgia" pitchFamily="18" charset="0"/>
              </a:rPr>
              <a:t>Решение.</a:t>
            </a:r>
          </a:p>
          <a:p>
            <a:pPr>
              <a:buFontTx/>
              <a:buNone/>
            </a:pPr>
            <a:r>
              <a:rPr lang="ru-RU" sz="2800" i="1" dirty="0">
                <a:latin typeface="Georgia" pitchFamily="18" charset="0"/>
              </a:rPr>
              <a:t>По формуле </a:t>
            </a:r>
            <a:r>
              <a:rPr lang="en-US" sz="2800" i="1" dirty="0">
                <a:latin typeface="Georgia" pitchFamily="18" charset="0"/>
              </a:rPr>
              <a:t>n</a:t>
            </a:r>
            <a:r>
              <a:rPr lang="ru-RU" sz="2800" i="1" dirty="0">
                <a:latin typeface="Georgia" pitchFamily="18" charset="0"/>
              </a:rPr>
              <a:t>-ого члена геометрической прогрессии </a:t>
            </a:r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endParaRPr lang="ru-RU" sz="2800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796136" y="1052736"/>
          <a:ext cx="792162" cy="503237"/>
        </p:xfrm>
        <a:graphic>
          <a:graphicData uri="http://schemas.openxmlformats.org/presentationml/2006/ole">
            <p:oleObj spid="_x0000_s4098" name="Формула" r:id="rId3" imgW="139680" imgH="215640" progId="Equation.3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427538" y="1557338"/>
          <a:ext cx="865187" cy="485775"/>
        </p:xfrm>
        <a:graphic>
          <a:graphicData uri="http://schemas.openxmlformats.org/presentationml/2006/ole">
            <p:oleObj spid="_x0000_s4099" name="Формула" r:id="rId4" imgW="164880" imgH="228600" progId="Equation.3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116013" y="3933825"/>
          <a:ext cx="7056437" cy="685800"/>
        </p:xfrm>
        <a:graphic>
          <a:graphicData uri="http://schemas.openxmlformats.org/presentationml/2006/ole">
            <p:oleObj spid="_x0000_s4100" name="Формула" r:id="rId5" imgW="2755800" imgH="253800" progId="Equation.3">
              <p:embed/>
            </p:oleObj>
          </a:graphicData>
        </a:graphic>
      </p:graphicFrame>
      <p:pic>
        <p:nvPicPr>
          <p:cNvPr id="6" name="Picture 3" descr="Рисунок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92150"/>
            <a:ext cx="8229600" cy="44307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i="1" dirty="0" smtClean="0">
                <a:latin typeface="Georgia" pitchFamily="18" charset="0"/>
              </a:rPr>
              <a:t>Дано: (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latin typeface="Georgia" pitchFamily="18" charset="0"/>
              </a:rPr>
              <a:t>n</a:t>
            </a:r>
            <a:r>
              <a:rPr lang="ru-RU" i="1" dirty="0" smtClean="0">
                <a:latin typeface="Georgia" pitchFamily="18" charset="0"/>
              </a:rPr>
              <a:t> ) - </a:t>
            </a:r>
            <a:r>
              <a:rPr lang="ru-RU" sz="2100" i="1" dirty="0" smtClean="0">
                <a:latin typeface="Georgia" pitchFamily="18" charset="0"/>
              </a:rPr>
              <a:t>геометрическая прогрессия</a:t>
            </a:r>
            <a:r>
              <a:rPr lang="ru-RU" i="1" dirty="0" smtClean="0">
                <a:latin typeface="Georgia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ru-RU" i="1" dirty="0" smtClean="0">
                <a:latin typeface="Georgia" pitchFamily="18" charset="0"/>
              </a:rPr>
              <a:t>= 5   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dirty="0" smtClean="0">
                <a:latin typeface="Georgia" pitchFamily="18" charset="0"/>
              </a:rPr>
              <a:t> = 3     </a:t>
            </a:r>
          </a:p>
          <a:p>
            <a:pPr marL="609600" indent="-609600" eaLnBrk="1" hangingPunct="1">
              <a:buFontTx/>
              <a:buNone/>
            </a:pPr>
            <a:r>
              <a:rPr lang="ru-RU" i="1" dirty="0" smtClean="0">
                <a:latin typeface="Georgia" pitchFamily="18" charset="0"/>
              </a:rPr>
              <a:t>Найти: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 ;  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5</a:t>
            </a:r>
            <a:r>
              <a:rPr lang="ru-RU" i="1" dirty="0" smtClean="0">
                <a:latin typeface="Georgia" pitchFamily="18" charset="0"/>
              </a:rPr>
              <a:t>. </a:t>
            </a:r>
          </a:p>
          <a:p>
            <a:pPr marL="609600" indent="-609600" eaLnBrk="1" hangingPunct="1">
              <a:buFontTx/>
              <a:buNone/>
            </a:pPr>
            <a:r>
              <a:rPr lang="ru-RU" i="1" dirty="0" smtClean="0">
                <a:latin typeface="Georgia" pitchFamily="18" charset="0"/>
              </a:rPr>
              <a:t>Решение: </a:t>
            </a:r>
            <a:r>
              <a:rPr lang="ru-RU" sz="2100" i="1" dirty="0" smtClean="0">
                <a:latin typeface="Georgia" pitchFamily="18" charset="0"/>
              </a:rPr>
              <a:t>используя формулу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latin typeface="Georgia" pitchFamily="18" charset="0"/>
              </a:rPr>
              <a:t>n</a:t>
            </a:r>
            <a:r>
              <a:rPr lang="ru-RU" i="1" dirty="0" smtClean="0">
                <a:latin typeface="Georgia" pitchFamily="18" charset="0"/>
              </a:rPr>
              <a:t> =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en-US" i="1" baseline="30000" dirty="0" smtClean="0">
                <a:latin typeface="Georgia" pitchFamily="18" charset="0"/>
              </a:rPr>
              <a:t>n-1</a:t>
            </a:r>
          </a:p>
          <a:p>
            <a:pPr marL="609600" indent="-609600" eaLnBrk="1" hangingPunct="1">
              <a:buFontTx/>
              <a:buNone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3</a:t>
            </a:r>
            <a:r>
              <a:rPr lang="en-US" i="1" baseline="-25000" dirty="0" smtClean="0">
                <a:latin typeface="Georgia" pitchFamily="18" charset="0"/>
              </a:rPr>
              <a:t> </a:t>
            </a:r>
            <a:r>
              <a:rPr lang="en-US" i="1" dirty="0" smtClean="0">
                <a:latin typeface="Georgia" pitchFamily="18" charset="0"/>
              </a:rPr>
              <a:t>=b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2</a:t>
            </a:r>
            <a:r>
              <a:rPr lang="ru-RU" i="1" dirty="0" smtClean="0">
                <a:latin typeface="Georgia" pitchFamily="18" charset="0"/>
              </a:rPr>
              <a:t>  = 5 </a:t>
            </a:r>
            <a:r>
              <a:rPr lang="ru-RU" i="1" baseline="30000" dirty="0" smtClean="0">
                <a:latin typeface="Georgia" pitchFamily="18" charset="0"/>
              </a:rPr>
              <a:t>.</a:t>
            </a:r>
            <a:r>
              <a:rPr lang="ru-RU" i="1" dirty="0" smtClean="0">
                <a:latin typeface="Georgia" pitchFamily="18" charset="0"/>
              </a:rPr>
              <a:t> 3</a:t>
            </a:r>
            <a:r>
              <a:rPr lang="ru-RU" i="1" baseline="30000" dirty="0" smtClean="0">
                <a:latin typeface="Georgia" pitchFamily="18" charset="0"/>
              </a:rPr>
              <a:t>2</a:t>
            </a:r>
            <a:r>
              <a:rPr lang="ru-RU" i="1" dirty="0" smtClean="0">
                <a:latin typeface="Georgia" pitchFamily="18" charset="0"/>
              </a:rPr>
              <a:t>  =5 </a:t>
            </a:r>
            <a:r>
              <a:rPr lang="ru-RU" i="1" baseline="30000" dirty="0" smtClean="0">
                <a:latin typeface="Georgia" pitchFamily="18" charset="0"/>
              </a:rPr>
              <a:t>.</a:t>
            </a:r>
            <a:r>
              <a:rPr lang="ru-RU" i="1" dirty="0" smtClean="0">
                <a:latin typeface="Georgia" pitchFamily="18" charset="0"/>
              </a:rPr>
              <a:t> 9=45 </a:t>
            </a:r>
            <a:endParaRPr lang="en-US" i="1" baseline="-25000" dirty="0" smtClean="0">
              <a:latin typeface="Georgia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5 </a:t>
            </a:r>
            <a:r>
              <a:rPr lang="en-US" i="1" dirty="0" smtClean="0">
                <a:latin typeface="Georgia" pitchFamily="18" charset="0"/>
              </a:rPr>
              <a:t>=b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en-US" i="1" baseline="30000" dirty="0" smtClean="0">
                <a:latin typeface="Georgia" pitchFamily="18" charset="0"/>
              </a:rPr>
              <a:t>4</a:t>
            </a:r>
            <a:r>
              <a:rPr lang="ru-RU" i="1" dirty="0" smtClean="0">
                <a:latin typeface="Georgia" pitchFamily="18" charset="0"/>
              </a:rPr>
              <a:t>  = 5 </a:t>
            </a:r>
            <a:r>
              <a:rPr lang="ru-RU" i="1" baseline="30000" dirty="0" smtClean="0">
                <a:latin typeface="Georgia" pitchFamily="18" charset="0"/>
              </a:rPr>
              <a:t>.</a:t>
            </a:r>
            <a:r>
              <a:rPr lang="ru-RU" i="1" dirty="0" smtClean="0">
                <a:latin typeface="Georgia" pitchFamily="18" charset="0"/>
              </a:rPr>
              <a:t> 3</a:t>
            </a:r>
            <a:r>
              <a:rPr lang="en-US" i="1" baseline="30000" dirty="0" smtClean="0">
                <a:latin typeface="Georgia" pitchFamily="18" charset="0"/>
              </a:rPr>
              <a:t>4</a:t>
            </a:r>
            <a:r>
              <a:rPr lang="ru-RU" i="1" dirty="0" smtClean="0">
                <a:latin typeface="Georgia" pitchFamily="18" charset="0"/>
              </a:rPr>
              <a:t>  =5 </a:t>
            </a:r>
            <a:r>
              <a:rPr lang="ru-RU" i="1" baseline="30000" dirty="0" smtClean="0">
                <a:latin typeface="Georgia" pitchFamily="18" charset="0"/>
              </a:rPr>
              <a:t>.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en-US" i="1" dirty="0" smtClean="0">
                <a:latin typeface="Georgia" pitchFamily="18" charset="0"/>
              </a:rPr>
              <a:t>81</a:t>
            </a:r>
            <a:r>
              <a:rPr lang="ru-RU" i="1" dirty="0" smtClean="0">
                <a:latin typeface="Georgia" pitchFamily="18" charset="0"/>
              </a:rPr>
              <a:t>=4</a:t>
            </a:r>
            <a:r>
              <a:rPr lang="en-US" i="1" dirty="0" smtClean="0">
                <a:latin typeface="Georgia" pitchFamily="18" charset="0"/>
              </a:rPr>
              <a:t>0</a:t>
            </a:r>
            <a:r>
              <a:rPr lang="ru-RU" i="1" dirty="0" smtClean="0">
                <a:latin typeface="Georgia" pitchFamily="18" charset="0"/>
              </a:rPr>
              <a:t>5 </a:t>
            </a:r>
            <a:endParaRPr lang="en-US" i="1" dirty="0" smtClean="0">
              <a:latin typeface="Georgia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i="1" dirty="0" smtClean="0">
                <a:latin typeface="Georgia" pitchFamily="18" charset="0"/>
              </a:rPr>
              <a:t>                           </a:t>
            </a:r>
            <a:r>
              <a:rPr lang="ru-RU" i="1" dirty="0" smtClean="0">
                <a:latin typeface="Georgia" pitchFamily="18" charset="0"/>
              </a:rPr>
              <a:t>Ответ:45; 4</a:t>
            </a:r>
            <a:r>
              <a:rPr lang="en-US" i="1" dirty="0" smtClean="0">
                <a:latin typeface="Georgia" pitchFamily="18" charset="0"/>
              </a:rPr>
              <a:t>0</a:t>
            </a:r>
            <a:r>
              <a:rPr lang="ru-RU" i="1" dirty="0" smtClean="0">
                <a:latin typeface="Georgia" pitchFamily="18" charset="0"/>
              </a:rPr>
              <a:t>5. </a:t>
            </a:r>
          </a:p>
        </p:txBody>
      </p:sp>
      <p:pic>
        <p:nvPicPr>
          <p:cNvPr id="6" name="Picture 3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620713"/>
            <a:ext cx="7558088" cy="4865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i="1" dirty="0" smtClean="0">
                <a:latin typeface="Georgia" pitchFamily="18" charset="0"/>
              </a:rPr>
              <a:t>Найти </a:t>
            </a:r>
            <a:r>
              <a:rPr lang="ru-RU" sz="2800" i="1" dirty="0">
                <a:latin typeface="Georgia" pitchFamily="18" charset="0"/>
              </a:rPr>
              <a:t>пятый член геометрической прогрессии:  2; -6…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solidFill>
                  <a:srgbClr val="0000FF"/>
                </a:solidFill>
                <a:latin typeface="Georgia" pitchFamily="18" charset="0"/>
              </a:rPr>
              <a:t>Решение.</a:t>
            </a:r>
            <a:endParaRPr lang="ru-RU" sz="2800" i="1" dirty="0">
              <a:latin typeface="Georgi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latin typeface="Georgia" pitchFamily="18" charset="0"/>
              </a:rPr>
              <a:t>Зная первый и второй члены геометрической прогрессии,    можно найти её знаменатель.</a:t>
            </a:r>
            <a:endParaRPr lang="en-US" sz="2800" i="1" dirty="0">
              <a:latin typeface="Georgi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dirty="0">
                <a:latin typeface="Georgia" pitchFamily="18" charset="0"/>
              </a:rPr>
              <a:t>q=</a:t>
            </a:r>
            <a:r>
              <a:rPr lang="ru-RU" sz="2800" i="1" dirty="0">
                <a:latin typeface="Georgia" pitchFamily="18" charset="0"/>
              </a:rPr>
              <a:t> -6:2= -3.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i="1" dirty="0">
                <a:latin typeface="Georgia" pitchFamily="18" charset="0"/>
              </a:rPr>
              <a:t>Таким образом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627313" y="4797425"/>
          <a:ext cx="3771900" cy="769938"/>
        </p:xfrm>
        <a:graphic>
          <a:graphicData uri="http://schemas.openxmlformats.org/presentationml/2006/ole">
            <p:oleObj spid="_x0000_s5122" name="Формула" r:id="rId3" imgW="1244520" imgH="253800" progId="Equation.3">
              <p:embed/>
            </p:oleObj>
          </a:graphicData>
        </a:graphic>
      </p:graphicFrame>
      <p:pic>
        <p:nvPicPr>
          <p:cNvPr id="4" name="Picture 3" descr="Рисунок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404664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Georgia" pitchFamily="18" charset="0"/>
              </a:rPr>
              <a:t>Дано: (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n</a:t>
            </a:r>
            <a:r>
              <a:rPr lang="ru-RU" dirty="0" smtClean="0">
                <a:latin typeface="Georgia" pitchFamily="18" charset="0"/>
              </a:rPr>
              <a:t> ) - </a:t>
            </a:r>
            <a:r>
              <a:rPr lang="ru-RU" sz="2100" dirty="0" smtClean="0">
                <a:latin typeface="Georgia" pitchFamily="18" charset="0"/>
              </a:rPr>
              <a:t>геометрическая прогрессия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4</a:t>
            </a:r>
            <a:r>
              <a:rPr lang="ru-RU" i="1" dirty="0" smtClean="0">
                <a:latin typeface="Georgia" pitchFamily="18" charset="0"/>
              </a:rPr>
              <a:t>= </a:t>
            </a:r>
            <a:r>
              <a:rPr lang="ru-RU" dirty="0" smtClean="0">
                <a:latin typeface="Georgia" pitchFamily="18" charset="0"/>
              </a:rPr>
              <a:t>40 </a:t>
            </a:r>
            <a:r>
              <a:rPr lang="ru-RU" i="1" dirty="0" smtClean="0">
                <a:latin typeface="Georgia" pitchFamily="18" charset="0"/>
              </a:rPr>
              <a:t>   </a:t>
            </a:r>
            <a:r>
              <a:rPr lang="en-US" dirty="0" smtClean="0">
                <a:latin typeface="Georgia" pitchFamily="18" charset="0"/>
              </a:rPr>
              <a:t>q</a:t>
            </a:r>
            <a:r>
              <a:rPr lang="ru-RU" dirty="0" smtClean="0">
                <a:latin typeface="Georgia" pitchFamily="18" charset="0"/>
              </a:rPr>
              <a:t> = 2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latin typeface="Georgia" pitchFamily="18" charset="0"/>
              </a:rPr>
              <a:t>Найти: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ru-RU" i="1" dirty="0" smtClean="0">
                <a:latin typeface="Georgia" pitchFamily="18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latin typeface="Georgia" pitchFamily="18" charset="0"/>
              </a:rPr>
              <a:t>Решение: </a:t>
            </a:r>
            <a:r>
              <a:rPr lang="ru-RU" sz="2100" dirty="0" smtClean="0">
                <a:latin typeface="Georgia" pitchFamily="18" charset="0"/>
              </a:rPr>
              <a:t>используя формулу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latin typeface="Georgia" pitchFamily="18" charset="0"/>
              </a:rPr>
              <a:t>n</a:t>
            </a:r>
            <a:r>
              <a:rPr lang="ru-RU" dirty="0" smtClean="0">
                <a:latin typeface="Georgia" pitchFamily="18" charset="0"/>
              </a:rPr>
              <a:t> =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 </a:t>
            </a:r>
            <a:r>
              <a:rPr lang="en-US" dirty="0" smtClean="0">
                <a:latin typeface="Georgia" pitchFamily="18" charset="0"/>
              </a:rPr>
              <a:t>q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en-US" baseline="30000" dirty="0" smtClean="0">
                <a:latin typeface="Georgia" pitchFamily="18" charset="0"/>
              </a:rPr>
              <a:t>n-1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4</a:t>
            </a:r>
            <a:r>
              <a:rPr lang="en-US" i="1" baseline="-25000" dirty="0" smtClean="0">
                <a:latin typeface="Georgia" pitchFamily="18" charset="0"/>
              </a:rPr>
              <a:t> </a:t>
            </a:r>
            <a:r>
              <a:rPr lang="en-US" i="1" dirty="0" smtClean="0">
                <a:latin typeface="Georgia" pitchFamily="18" charset="0"/>
              </a:rPr>
              <a:t>=b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 ;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ru-RU" i="1" dirty="0" smtClean="0">
                <a:latin typeface="Georgia" pitchFamily="18" charset="0"/>
              </a:rPr>
              <a:t> =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4</a:t>
            </a:r>
            <a:r>
              <a:rPr lang="en-US" i="1" baseline="-25000" dirty="0" smtClean="0">
                <a:latin typeface="Georgia" pitchFamily="18" charset="0"/>
              </a:rPr>
              <a:t> </a:t>
            </a:r>
            <a:r>
              <a:rPr lang="ru-RU" i="1" dirty="0" smtClean="0">
                <a:latin typeface="Georgia" pitchFamily="18" charset="0"/>
              </a:rPr>
              <a:t>: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 =40:2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  =40 </a:t>
            </a:r>
            <a:r>
              <a:rPr lang="ru-RU" dirty="0" smtClean="0">
                <a:latin typeface="Georgia" pitchFamily="18" charset="0"/>
              </a:rPr>
              <a:t>:</a:t>
            </a:r>
            <a:r>
              <a:rPr lang="ru-RU" i="1" dirty="0" smtClean="0">
                <a:latin typeface="Georgia" pitchFamily="18" charset="0"/>
              </a:rPr>
              <a:t>8=5</a:t>
            </a:r>
            <a:r>
              <a:rPr lang="ru-RU" dirty="0" smtClean="0">
                <a:latin typeface="Georgia" pitchFamily="18" charset="0"/>
              </a:rPr>
              <a:t> </a:t>
            </a:r>
            <a:endParaRPr lang="en-US" i="1" baseline="-25000" dirty="0" smtClean="0">
              <a:latin typeface="Georg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Georgia" pitchFamily="18" charset="0"/>
              </a:rPr>
              <a:t>                           </a:t>
            </a:r>
            <a:r>
              <a:rPr lang="ru-RU" dirty="0" smtClean="0">
                <a:latin typeface="Georgia" pitchFamily="18" charset="0"/>
              </a:rPr>
              <a:t>Ответ:</a:t>
            </a:r>
            <a:r>
              <a:rPr lang="ru-RU" i="1" dirty="0" smtClean="0">
                <a:latin typeface="Georgia" pitchFamily="18" charset="0"/>
              </a:rPr>
              <a:t> 5.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pPr marL="609600" indent="-609600" eaLnBrk="1" hangingPunct="1">
              <a:defRPr/>
            </a:pPr>
            <a:endParaRPr lang="ru-RU" dirty="0" smtClean="0"/>
          </a:p>
        </p:txBody>
      </p:sp>
      <p:pic>
        <p:nvPicPr>
          <p:cNvPr id="6" name="Picture 3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latin typeface="Georgia" pitchFamily="18" charset="0"/>
              </a:rPr>
              <a:t>Дано: (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latin typeface="Georgia" pitchFamily="18" charset="0"/>
              </a:rPr>
              <a:t>n</a:t>
            </a:r>
            <a:r>
              <a:rPr lang="ru-RU" dirty="0" smtClean="0">
                <a:latin typeface="Georgia" pitchFamily="18" charset="0"/>
              </a:rPr>
              <a:t> ) - </a:t>
            </a:r>
            <a:r>
              <a:rPr lang="ru-RU" sz="2100" dirty="0" smtClean="0">
                <a:latin typeface="Georgia" pitchFamily="18" charset="0"/>
              </a:rPr>
              <a:t>геометрическая прогрессия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ru-RU" i="1" dirty="0" smtClean="0">
                <a:latin typeface="Georgia" pitchFamily="18" charset="0"/>
              </a:rPr>
              <a:t>= </a:t>
            </a:r>
            <a:r>
              <a:rPr lang="ru-RU" dirty="0" smtClean="0">
                <a:latin typeface="Georgia" pitchFamily="18" charset="0"/>
              </a:rPr>
              <a:t>-2,  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4</a:t>
            </a:r>
            <a:r>
              <a:rPr lang="ru-RU" i="1" dirty="0" smtClean="0">
                <a:latin typeface="Georgia" pitchFamily="18" charset="0"/>
              </a:rPr>
              <a:t>=-54.</a:t>
            </a:r>
            <a:endParaRPr lang="ru-RU" dirty="0" smtClean="0">
              <a:latin typeface="Georg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dirty="0" smtClean="0">
                <a:latin typeface="Georgia" pitchFamily="18" charset="0"/>
              </a:rPr>
              <a:t>Найти: </a:t>
            </a:r>
            <a:r>
              <a:rPr lang="en-US" dirty="0" smtClean="0">
                <a:latin typeface="Georgia" pitchFamily="18" charset="0"/>
              </a:rPr>
              <a:t>q</a:t>
            </a:r>
            <a:r>
              <a:rPr lang="ru-RU" i="1" dirty="0" smtClean="0">
                <a:latin typeface="Georgia" pitchFamily="18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Решение: </a:t>
            </a:r>
            <a:r>
              <a:rPr lang="ru-RU" sz="2100" dirty="0" smtClean="0">
                <a:latin typeface="Georgia" pitchFamily="18" charset="0"/>
              </a:rPr>
              <a:t>используя формулу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en-US" i="1" dirty="0" err="1" smtClean="0">
                <a:latin typeface="Georgia" pitchFamily="18" charset="0"/>
              </a:rPr>
              <a:t>b</a:t>
            </a:r>
            <a:r>
              <a:rPr lang="en-US" i="1" baseline="-25000" dirty="0" err="1" smtClean="0">
                <a:latin typeface="Georgia" pitchFamily="18" charset="0"/>
              </a:rPr>
              <a:t>n</a:t>
            </a:r>
            <a:r>
              <a:rPr lang="ru-RU" dirty="0" smtClean="0">
                <a:latin typeface="Georgia" pitchFamily="18" charset="0"/>
              </a:rPr>
              <a:t> = </a:t>
            </a: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1 </a:t>
            </a:r>
            <a:r>
              <a:rPr lang="en-US" dirty="0" smtClean="0">
                <a:latin typeface="Georgia" pitchFamily="18" charset="0"/>
              </a:rPr>
              <a:t>q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en-US" baseline="30000" dirty="0" smtClean="0">
                <a:latin typeface="Georgia" pitchFamily="18" charset="0"/>
              </a:rPr>
              <a:t>n-1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i="1" dirty="0" smtClean="0">
                <a:latin typeface="Georgia" pitchFamily="18" charset="0"/>
              </a:rPr>
              <a:t>b</a:t>
            </a:r>
            <a:r>
              <a:rPr lang="ru-RU" i="1" baseline="-25000" dirty="0" smtClean="0">
                <a:latin typeface="Georgia" pitchFamily="18" charset="0"/>
              </a:rPr>
              <a:t>4</a:t>
            </a:r>
            <a:r>
              <a:rPr lang="en-US" i="1" baseline="-25000" dirty="0" smtClean="0">
                <a:latin typeface="Georgia" pitchFamily="18" charset="0"/>
              </a:rPr>
              <a:t> </a:t>
            </a:r>
            <a:r>
              <a:rPr lang="en-US" i="1" dirty="0" smtClean="0">
                <a:latin typeface="Georgia" pitchFamily="18" charset="0"/>
              </a:rPr>
              <a:t>=b</a:t>
            </a:r>
            <a:r>
              <a:rPr lang="ru-RU" i="1" baseline="-25000" dirty="0" smtClean="0">
                <a:latin typeface="Georgia" pitchFamily="18" charset="0"/>
              </a:rPr>
              <a:t>1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 ; -54=(-2)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;   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baseline="30000" dirty="0" smtClean="0">
                <a:latin typeface="Georgia" pitchFamily="18" charset="0"/>
              </a:rPr>
              <a:t>3</a:t>
            </a:r>
            <a:r>
              <a:rPr lang="ru-RU" i="1" dirty="0" smtClean="0">
                <a:latin typeface="Georgia" pitchFamily="18" charset="0"/>
              </a:rPr>
              <a:t>= -54:(-2)=27;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</a:t>
            </a:r>
            <a:r>
              <a:rPr lang="en-US" i="1" dirty="0" smtClean="0">
                <a:latin typeface="Georgia" pitchFamily="18" charset="0"/>
              </a:rPr>
              <a:t>q</a:t>
            </a:r>
            <a:r>
              <a:rPr lang="ru-RU" i="1" dirty="0" smtClean="0">
                <a:latin typeface="Georgia" pitchFamily="18" charset="0"/>
              </a:rPr>
              <a:t>=3</a:t>
            </a:r>
            <a:endParaRPr lang="en-US" dirty="0" smtClean="0">
              <a:latin typeface="Georg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dirty="0" smtClean="0">
              <a:latin typeface="Georgia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>
                <a:latin typeface="Georgia" pitchFamily="18" charset="0"/>
              </a:rPr>
              <a:t>                           </a:t>
            </a:r>
            <a:r>
              <a:rPr lang="ru-RU" dirty="0" smtClean="0">
                <a:latin typeface="Georgia" pitchFamily="18" charset="0"/>
              </a:rPr>
              <a:t>Ответ:</a:t>
            </a:r>
            <a:r>
              <a:rPr lang="ru-RU" i="1" dirty="0" smtClean="0">
                <a:latin typeface="Georgia" pitchFamily="18" charset="0"/>
              </a:rPr>
              <a:t> 3.</a:t>
            </a:r>
            <a:r>
              <a:rPr lang="ru-RU" dirty="0" smtClean="0">
                <a:latin typeface="Georgia" pitchFamily="18" charset="0"/>
              </a:rPr>
              <a:t> </a:t>
            </a:r>
          </a:p>
          <a:p>
            <a:pPr marL="609600" indent="-609600" eaLnBrk="1" hangingPunct="1"/>
            <a:endParaRPr lang="ru-RU" dirty="0" smtClean="0"/>
          </a:p>
        </p:txBody>
      </p:sp>
      <p:pic>
        <p:nvPicPr>
          <p:cNvPr id="6" name="Picture 3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Box 76"/>
          <p:cNvSpPr txBox="1">
            <a:spLocks noChangeArrowheads="1"/>
          </p:cNvSpPr>
          <p:nvPr/>
        </p:nvSpPr>
        <p:spPr bwMode="auto">
          <a:xfrm>
            <a:off x="683568" y="476672"/>
            <a:ext cx="75612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>
                <a:latin typeface="Georgia" pitchFamily="18" charset="0"/>
              </a:rPr>
              <a:t>Дана геометрическая прогрессия  </a:t>
            </a:r>
            <a:endParaRPr lang="en-US" sz="2800" i="1" dirty="0">
              <a:latin typeface="Georgia" pitchFamily="18" charset="0"/>
            </a:endParaRPr>
          </a:p>
          <a:p>
            <a:endParaRPr lang="en-US" sz="2800" i="1" dirty="0">
              <a:latin typeface="Georgia" pitchFamily="18" charset="0"/>
            </a:endParaRPr>
          </a:p>
          <a:p>
            <a:endParaRPr lang="ru-RU" sz="2800" i="1" dirty="0" smtClean="0">
              <a:latin typeface="Georgia" pitchFamily="18" charset="0"/>
            </a:endParaRPr>
          </a:p>
          <a:p>
            <a:endParaRPr lang="ru-RU" sz="2800" i="1" dirty="0" smtClean="0">
              <a:latin typeface="Georgia" pitchFamily="18" charset="0"/>
            </a:endParaRPr>
          </a:p>
          <a:p>
            <a:endParaRPr lang="en-US" sz="2800" i="1" dirty="0">
              <a:latin typeface="Georgia" pitchFamily="18" charset="0"/>
            </a:endParaRPr>
          </a:p>
          <a:p>
            <a:r>
              <a:rPr lang="ru-RU" sz="2800" i="1" dirty="0">
                <a:latin typeface="Georgia" pitchFamily="18" charset="0"/>
              </a:rPr>
              <a:t>Запишите формулу для вычисления ее </a:t>
            </a:r>
            <a:r>
              <a:rPr lang="en-US" sz="2800" i="1" dirty="0">
                <a:latin typeface="Georgia" pitchFamily="18" charset="0"/>
              </a:rPr>
              <a:t>n </a:t>
            </a:r>
            <a:r>
              <a:rPr lang="ru-RU" sz="2800" i="1" dirty="0">
                <a:latin typeface="Georgia" pitchFamily="18" charset="0"/>
              </a:rPr>
              <a:t>- го члена.</a:t>
            </a:r>
          </a:p>
          <a:p>
            <a:r>
              <a:rPr lang="ru-RU" sz="2800" i="1" dirty="0">
                <a:latin typeface="Georgia" pitchFamily="18" charset="0"/>
              </a:rPr>
              <a:t>Ответ: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835696" y="1340768"/>
          <a:ext cx="2659062" cy="931862"/>
        </p:xfrm>
        <a:graphic>
          <a:graphicData uri="http://schemas.openxmlformats.org/presentationml/2006/ole">
            <p:oleObj spid="_x0000_s6146" name="Формула" r:id="rId3" imgW="1117115" imgH="393529" progId="Equation.3">
              <p:embed/>
            </p:oleObj>
          </a:graphicData>
        </a:graphic>
      </p:graphicFrame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8316913" y="6356350"/>
            <a:ext cx="36988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CB54920-30D9-426E-8262-421873C3639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3275856" y="4725144"/>
          <a:ext cx="1657350" cy="690563"/>
        </p:xfrm>
        <a:graphic>
          <a:graphicData uri="http://schemas.openxmlformats.org/presentationml/2006/ole">
            <p:oleObj spid="_x0000_s6147" name="Формула" r:id="rId4" imgW="571252" imgH="241195" progId="Equation.3">
              <p:embed/>
            </p:oleObj>
          </a:graphicData>
        </a:graphic>
      </p:graphicFrame>
      <p:pic>
        <p:nvPicPr>
          <p:cNvPr id="11" name="Picture 3" descr="Рисунок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49725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latin typeface="Georgia" pitchFamily="18" charset="0"/>
              </a:rPr>
              <a:t>Решить в классе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2636838"/>
            <a:ext cx="8675687" cy="3417887"/>
          </a:xfrm>
        </p:spPr>
        <p:txBody>
          <a:bodyPr/>
          <a:lstStyle/>
          <a:p>
            <a:r>
              <a:rPr lang="ru-RU" sz="4800" dirty="0" smtClean="0"/>
              <a:t>    № 17.4,17.6-17.15(а).</a:t>
            </a:r>
          </a:p>
        </p:txBody>
      </p:sp>
      <p:pic>
        <p:nvPicPr>
          <p:cNvPr id="9220" name="Picture 3" descr="Рисунок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2643188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Documents and Settings\Ольга Воеводина\Рабочий стол\baby9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7574">
            <a:off x="7358063" y="285750"/>
            <a:ext cx="15716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Заголовок 3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1143000"/>
          </a:xfrm>
        </p:spPr>
        <p:txBody>
          <a:bodyPr/>
          <a:lstStyle/>
          <a:p>
            <a:r>
              <a:rPr lang="ru-RU" i="1" dirty="0" smtClean="0">
                <a:latin typeface="Georgia" pitchFamily="18" charset="0"/>
              </a:rPr>
              <a:t>Домашнее задание.</a:t>
            </a:r>
          </a:p>
        </p:txBody>
      </p:sp>
      <p:sp>
        <p:nvSpPr>
          <p:cNvPr id="10245" name="Содержимое 4"/>
          <p:cNvSpPr>
            <a:spLocks noGrp="1"/>
          </p:cNvSpPr>
          <p:nvPr>
            <p:ph idx="1"/>
          </p:nvPr>
        </p:nvSpPr>
        <p:spPr>
          <a:xfrm>
            <a:off x="179388" y="1989138"/>
            <a:ext cx="9324975" cy="3816350"/>
          </a:xfrm>
        </p:spPr>
        <p:txBody>
          <a:bodyPr/>
          <a:lstStyle/>
          <a:p>
            <a:pPr>
              <a:buFontTx/>
              <a:buNone/>
            </a:pPr>
            <a:r>
              <a:rPr lang="ru-RU" sz="5400" dirty="0" smtClean="0"/>
              <a:t>      </a:t>
            </a:r>
          </a:p>
          <a:p>
            <a:pPr>
              <a:buFontTx/>
              <a:buNone/>
            </a:pPr>
            <a:r>
              <a:rPr lang="ru-RU" sz="5400" i="1" dirty="0" smtClean="0">
                <a:latin typeface="Georgia" pitchFamily="18" charset="0"/>
              </a:rPr>
              <a:t>          </a:t>
            </a:r>
            <a:r>
              <a:rPr lang="ru-RU" sz="5400" i="1" dirty="0" smtClean="0"/>
              <a:t>п.17 (1 часть) ,</a:t>
            </a:r>
          </a:p>
          <a:p>
            <a:pPr>
              <a:buFontTx/>
              <a:buNone/>
            </a:pPr>
            <a:r>
              <a:rPr lang="ru-RU" sz="5400" i="1" dirty="0" smtClean="0"/>
              <a:t> № 17.6(</a:t>
            </a:r>
            <a:r>
              <a:rPr lang="ru-RU" sz="5400" i="1" dirty="0" err="1" smtClean="0"/>
              <a:t>в,г</a:t>
            </a:r>
            <a:r>
              <a:rPr lang="ru-RU" sz="5400" i="1" dirty="0" smtClean="0"/>
              <a:t>),17.15(</a:t>
            </a:r>
            <a:r>
              <a:rPr lang="ru-RU" sz="5400" i="1" dirty="0" err="1" smtClean="0"/>
              <a:t>в,г</a:t>
            </a:r>
            <a:r>
              <a:rPr lang="ru-RU" sz="5400" i="1" dirty="0" smtClean="0"/>
              <a:t>).</a:t>
            </a:r>
          </a:p>
          <a:p>
            <a:pPr>
              <a:buFontTx/>
              <a:buNone/>
            </a:pPr>
            <a:endParaRPr lang="ru-RU" sz="5400" dirty="0" smtClean="0"/>
          </a:p>
          <a:p>
            <a:pPr>
              <a:buFontTx/>
              <a:buNone/>
            </a:pPr>
            <a:endParaRPr lang="ru-RU" sz="5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Задачи из вариантов ГИА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507288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2800" dirty="0" smtClean="0"/>
              <a:t> </a:t>
            </a:r>
            <a:r>
              <a:rPr lang="ru-RU" sz="2800" i="1" dirty="0" smtClean="0">
                <a:latin typeface="Georgia" pitchFamily="18" charset="0"/>
              </a:rPr>
              <a:t>1) В арифметической прогрессии</a:t>
            </a:r>
            <a:r>
              <a:rPr lang="ru-RU" sz="3200" i="1" dirty="0" smtClean="0">
                <a:latin typeface="Georgia" pitchFamily="18" charset="0"/>
              </a:rPr>
              <a:t>  </a:t>
            </a:r>
            <a:r>
              <a:rPr lang="en-US" sz="3200" i="1" dirty="0" smtClean="0">
                <a:latin typeface="Georgia" pitchFamily="18" charset="0"/>
              </a:rPr>
              <a:t>a</a:t>
            </a:r>
            <a:r>
              <a:rPr lang="en-US" sz="3200" i="1" baseline="-25000" dirty="0" smtClean="0">
                <a:latin typeface="Georgia" pitchFamily="18" charset="0"/>
              </a:rPr>
              <a:t>1</a:t>
            </a:r>
            <a:r>
              <a:rPr lang="en-US" sz="3200" i="1" dirty="0" smtClean="0">
                <a:latin typeface="Georgia" pitchFamily="18" charset="0"/>
              </a:rPr>
              <a:t> = 3, d = - 1,5</a:t>
            </a:r>
            <a:r>
              <a:rPr lang="ru-RU" sz="3200" i="1" dirty="0" smtClean="0">
                <a:latin typeface="Georgia" pitchFamily="18" charset="0"/>
              </a:rPr>
              <a:t>. </a:t>
            </a:r>
            <a:r>
              <a:rPr lang="ru-RU" sz="2800" i="1" dirty="0" smtClean="0">
                <a:latin typeface="Georgia" pitchFamily="18" charset="0"/>
              </a:rPr>
              <a:t>Найдите наименьшее значение </a:t>
            </a:r>
            <a:r>
              <a:rPr lang="en-US" sz="2800" i="1" dirty="0" smtClean="0">
                <a:latin typeface="Georgia" pitchFamily="18" charset="0"/>
              </a:rPr>
              <a:t>n</a:t>
            </a:r>
            <a:r>
              <a:rPr lang="ru-RU" sz="2800" i="1" dirty="0" smtClean="0">
                <a:latin typeface="Georgia" pitchFamily="18" charset="0"/>
              </a:rPr>
              <a:t>, для которого выполняется неравенство </a:t>
            </a:r>
            <a:r>
              <a:rPr lang="en-US" sz="2800" i="1" dirty="0" smtClean="0">
                <a:latin typeface="Georgia" pitchFamily="18" charset="0"/>
              </a:rPr>
              <a:t>a</a:t>
            </a:r>
            <a:r>
              <a:rPr lang="en-US" sz="2800" i="1" baseline="-25000" dirty="0" smtClean="0">
                <a:latin typeface="Georgia" pitchFamily="18" charset="0"/>
              </a:rPr>
              <a:t>n </a:t>
            </a:r>
            <a:r>
              <a:rPr lang="en-US" sz="2800" i="1" dirty="0" smtClean="0">
                <a:latin typeface="Georgia" pitchFamily="18" charset="0"/>
              </a:rPr>
              <a:t> &gt; - 6.</a:t>
            </a:r>
            <a:endParaRPr lang="ru-RU" sz="2800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ru-RU" sz="2800" i="1" dirty="0" smtClean="0">
                <a:latin typeface="Georgia" pitchFamily="18" charset="0"/>
              </a:rPr>
              <a:t> 2) Укажите количество положительных членов арифметической прогрессии </a:t>
            </a:r>
            <a:r>
              <a:rPr lang="en-US" sz="2800" i="1" dirty="0" smtClean="0"/>
              <a:t>84,1; 78,3; </a:t>
            </a:r>
            <a:r>
              <a:rPr lang="en-US" sz="2800" i="1" dirty="0" smtClean="0">
                <a:latin typeface="Georgia" pitchFamily="18" charset="0"/>
              </a:rPr>
              <a:t>… .</a:t>
            </a:r>
            <a:endParaRPr lang="ru-RU" sz="2800" i="1" dirty="0" smtClean="0">
              <a:latin typeface="Georgia" pitchFamily="18" charset="0"/>
            </a:endParaRPr>
          </a:p>
          <a:p>
            <a:pPr marL="514350" indent="-514350">
              <a:buNone/>
            </a:pPr>
            <a:r>
              <a:rPr lang="ru-RU" sz="2800" i="1" dirty="0" smtClean="0">
                <a:latin typeface="Georgia" pitchFamily="18" charset="0"/>
              </a:rPr>
              <a:t> 3) Арифметическая прогрессия задана формулой </a:t>
            </a:r>
            <a:r>
              <a:rPr lang="en-US" sz="2800" i="1" dirty="0" smtClean="0">
                <a:latin typeface="Georgia" pitchFamily="18" charset="0"/>
              </a:rPr>
              <a:t>n</a:t>
            </a:r>
            <a:r>
              <a:rPr lang="ru-RU" sz="2800" i="1" dirty="0" smtClean="0">
                <a:latin typeface="Georgia" pitchFamily="18" charset="0"/>
              </a:rPr>
              <a:t>- го члена </a:t>
            </a:r>
            <a:r>
              <a:rPr lang="en-US" sz="2800" i="1" dirty="0" smtClean="0">
                <a:latin typeface="Georgia" pitchFamily="18" charset="0"/>
              </a:rPr>
              <a:t>a</a:t>
            </a:r>
            <a:r>
              <a:rPr lang="en-US" sz="2800" i="1" baseline="-25000" dirty="0" smtClean="0">
                <a:latin typeface="Georgia" pitchFamily="18" charset="0"/>
              </a:rPr>
              <a:t>n </a:t>
            </a:r>
            <a:r>
              <a:rPr lang="en-US" sz="2800" i="1" dirty="0" smtClean="0">
                <a:latin typeface="Georgia" pitchFamily="18" charset="0"/>
              </a:rPr>
              <a:t>= 4n + 1</a:t>
            </a:r>
            <a:r>
              <a:rPr lang="ru-RU" sz="2800" i="1" dirty="0" smtClean="0">
                <a:latin typeface="Georgia" pitchFamily="18" charset="0"/>
              </a:rPr>
              <a:t>. Найти сумму членов арифметической прогрессии с двадцать пятого по пятидесятый включительно.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696200" cy="1143000"/>
          </a:xfrm>
        </p:spPr>
        <p:txBody>
          <a:bodyPr/>
          <a:lstStyle/>
          <a:p>
            <a:pPr algn="ctr"/>
            <a:r>
              <a:rPr lang="ru-RU" sz="3200" b="1" i="1">
                <a:latin typeface="Georgia" pitchFamily="18" charset="0"/>
              </a:rPr>
              <a:t>Самостоятельная  работа:</a:t>
            </a:r>
          </a:p>
        </p:txBody>
      </p:sp>
      <p:graphicFrame>
        <p:nvGraphicFramePr>
          <p:cNvPr id="55326" name="Group 30"/>
          <p:cNvGraphicFramePr>
            <a:graphicFrameLocks noGrp="1"/>
          </p:cNvGraphicFramePr>
          <p:nvPr>
            <p:ph sz="quarter" idx="3"/>
          </p:nvPr>
        </p:nvGraphicFramePr>
        <p:xfrm>
          <a:off x="250825" y="1484784"/>
          <a:ext cx="8642350" cy="3306101"/>
        </p:xfrm>
        <a:graphic>
          <a:graphicData uri="http://schemas.openxmlformats.org/drawingml/2006/table">
            <a:tbl>
              <a:tblPr/>
              <a:tblGrid>
                <a:gridCol w="4321175"/>
                <a:gridCol w="4321175"/>
              </a:tblGrid>
              <a:tr h="3306101">
                <a:tc>
                  <a:txBody>
                    <a:bodyPr/>
                    <a:lstStyle/>
                    <a:p>
                      <a:pPr marL="514350" marR="0" lvl="0" indent="-514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В а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р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и а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н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т 1.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Найдите двадцать третий член арифметической прогрессии ( 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), если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= 15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 и 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= 3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Найдите сумму первых шестидесяти членов последовательности 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заданной  формулой 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       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= 3n – 1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В а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р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и а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н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т 2.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62A04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Найдите восемнадцатый член арифметической прогрессии (</a:t>
                      </a: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п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),если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а</a:t>
                      </a:r>
                      <a:r>
                        <a:rPr kumimoji="0" lang="ru-RU" sz="1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= 70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 и 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d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= -3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Найдите сумму первых сорока членов последовательности (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),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заданной формулой 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        </a:t>
                      </a:r>
                      <a:r>
                        <a:rPr kumimoji="0" lang="en-US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b</a:t>
                      </a:r>
                      <a:r>
                        <a:rPr kumimoji="0" lang="en-US" sz="1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n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62A04"/>
                          </a:solidFill>
                          <a:effectLst/>
                          <a:latin typeface="Georgia" pitchFamily="18" charset="0"/>
                        </a:rPr>
                        <a:t> = 4n – 2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20" name="Object 24"/>
          <p:cNvGraphicFramePr>
            <a:graphicFrameLocks noChangeAspect="1"/>
          </p:cNvGraphicFramePr>
          <p:nvPr/>
        </p:nvGraphicFramePr>
        <p:xfrm>
          <a:off x="1475656" y="1196752"/>
          <a:ext cx="6096000" cy="40640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5" descr="Рисунок16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543636"/>
            <a:ext cx="1852578" cy="231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User\Desktop\Новая папка\pisa.gif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43570" y="2643182"/>
            <a:ext cx="2428875" cy="328612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285720" y="428625"/>
            <a:ext cx="8858280" cy="3000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</a:t>
            </a:r>
            <a:r>
              <a:rPr lang="ru-RU" i="1" dirty="0" smtClean="0">
                <a:latin typeface="Georgia" pitchFamily="18" charset="0"/>
                <a:ea typeface="Calibri" pitchFamily="34" charset="0"/>
                <a:cs typeface="Calibri" pitchFamily="34" charset="0"/>
              </a:rPr>
              <a:t>Тело падает с башни, высотой  26 м. В первую секунду проходит 2м, а за каждую следующую секунду – на 3 м больше, чем за предыдущую. Сколько секунд пройдет  до удара тела о землю?</a:t>
            </a:r>
            <a:endParaRPr lang="en-US" i="1" dirty="0" smtClean="0">
              <a:latin typeface="Georgia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34" y="4857760"/>
            <a:ext cx="33425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Calibri" pitchFamily="34" charset="0"/>
              </a:rPr>
              <a:t>Ответ: 4 секунды</a:t>
            </a:r>
            <a:endParaRPr lang="en-US" sz="2800" i="1" dirty="0">
              <a:solidFill>
                <a:srgbClr val="FF0000"/>
              </a:solidFill>
              <a:latin typeface="Georgia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3857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i="1" dirty="0" smtClean="0">
                <a:latin typeface="Georgia" pitchFamily="18" charset="0"/>
              </a:rPr>
              <a:t>    </a:t>
            </a:r>
            <a:r>
              <a:rPr lang="ru-RU" i="1" dirty="0" smtClean="0">
                <a:latin typeface="Georgia" pitchFamily="18" charset="0"/>
                <a:ea typeface="Calibri" pitchFamily="34" charset="0"/>
                <a:cs typeface="Calibri" pitchFamily="34" charset="0"/>
              </a:rPr>
              <a:t>Из пункта А выехал грузовой автомобиль со скоростью 40 км/ч. Одновременно из пункта В навстречу ему отправился второй автомобиль, который в первый час прошел 20 км, а каждый следующий проходил на 5 км больше, чем в предыдущий. Через сколько часов они встретятся, если расстояние от А до В равно 125 км?</a:t>
            </a:r>
            <a:endParaRPr lang="en-US" i="1" dirty="0" smtClean="0">
              <a:latin typeface="Georgia" pitchFamily="18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57875" y="5929313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Calibri" pitchFamily="34" charset="0"/>
              </a:rPr>
              <a:t>Ответ: 2 часа</a:t>
            </a:r>
            <a:endParaRPr lang="en-US" sz="2800" i="1" dirty="0">
              <a:solidFill>
                <a:srgbClr val="FF0000"/>
              </a:solidFill>
              <a:latin typeface="Georgia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0" y="285728"/>
            <a:ext cx="8929686" cy="292895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Calibri" pitchFamily="34" charset="0"/>
              </a:rPr>
              <a:t>   </a:t>
            </a:r>
            <a:r>
              <a:rPr lang="ru-RU" sz="3600" i="1" dirty="0" smtClean="0">
                <a:latin typeface="Georgia" pitchFamily="18" charset="0"/>
              </a:rPr>
              <a:t>Амфитеатр состоит из 10 рядов, причем в каждом следующем ряду на 20 мест больше, чем в предыдущем, а в последнем ряду 280 мест. Сколько человек вмещает амфитеатр</a:t>
            </a:r>
            <a:r>
              <a:rPr lang="ru-RU" i="1" dirty="0" smtClean="0">
                <a:latin typeface="Georgia" pitchFamily="18" charset="0"/>
              </a:rPr>
              <a:t>?</a:t>
            </a:r>
          </a:p>
        </p:txBody>
      </p:sp>
      <p:pic>
        <p:nvPicPr>
          <p:cNvPr id="1026" name="Picture 2" descr="E:\Новая папка (3)\image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3643314"/>
            <a:ext cx="4286250" cy="2786082"/>
          </a:xfr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43635" y="4714884"/>
            <a:ext cx="30003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  <a:latin typeface="Georgia" pitchFamily="18" charset="0"/>
                <a:ea typeface="Calibri" pitchFamily="34" charset="0"/>
                <a:cs typeface="Calibri" pitchFamily="34" charset="0"/>
              </a:rPr>
              <a:t>Ответ:1900</a:t>
            </a:r>
            <a:endParaRPr lang="en-US" sz="2800" i="1" dirty="0">
              <a:solidFill>
                <a:srgbClr val="FF0000"/>
              </a:solidFill>
              <a:latin typeface="Georgia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696200" cy="4176713"/>
          </a:xfrm>
        </p:spPr>
        <p:txBody>
          <a:bodyPr/>
          <a:lstStyle/>
          <a:p>
            <a:pPr>
              <a:buFontTx/>
              <a:buNone/>
            </a:pPr>
            <a:r>
              <a:rPr lang="ru-RU" i="1" dirty="0" smtClean="0">
                <a:solidFill>
                  <a:srgbClr val="0000FF"/>
                </a:solidFill>
                <a:latin typeface="Georgia" pitchFamily="18" charset="0"/>
              </a:rPr>
              <a:t>Рассмотрите последовательности и выявите закономерности:</a:t>
            </a:r>
            <a:endParaRPr lang="en-US" i="1" dirty="0">
              <a:solidFill>
                <a:srgbClr val="0000FF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en-US" i="1" dirty="0">
              <a:solidFill>
                <a:srgbClr val="0000FF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ru-RU" dirty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ru-RU" dirty="0"/>
              <a:t>а) 2; 4; 8; 16; 32; 64; …</a:t>
            </a:r>
          </a:p>
          <a:p>
            <a:pPr>
              <a:buFontTx/>
              <a:buNone/>
            </a:pPr>
            <a:r>
              <a:rPr lang="ru-RU" dirty="0"/>
              <a:t>б) 2; 6; 18; 54; 162…</a:t>
            </a:r>
          </a:p>
          <a:p>
            <a:pPr>
              <a:buFontTx/>
              <a:buNone/>
            </a:pPr>
            <a:r>
              <a:rPr lang="ru-RU" dirty="0"/>
              <a:t>в)-10; 100; -1000;  10000; -100000…..</a:t>
            </a:r>
          </a:p>
        </p:txBody>
      </p:sp>
      <p:pic>
        <p:nvPicPr>
          <p:cNvPr id="4" name="Picture 3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632" y="4869160"/>
            <a:ext cx="159130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08720"/>
            <a:ext cx="7847137" cy="54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0000FF"/>
                </a:solidFill>
                <a:latin typeface="Georgia" pitchFamily="18" charset="0"/>
                <a:cs typeface="AngsanaUPC" pitchFamily="18" charset="-34"/>
              </a:rPr>
              <a:t>Определение</a:t>
            </a:r>
            <a:r>
              <a:rPr lang="ru-RU" sz="2400" dirty="0">
                <a:latin typeface="Georgia" pitchFamily="18" charset="0"/>
                <a:cs typeface="AngsanaUPC" pitchFamily="18" charset="-34"/>
              </a:rPr>
              <a:t>. </a:t>
            </a:r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  <a:cs typeface="AngsanaUPC" pitchFamily="18" charset="-34"/>
              </a:rPr>
              <a:t>Геометрической прогрессией называется последовательность отличных от нуля чисел, каждый член которой, начиная со второго, равен предыдущему члену, умноженному на одно и то же </a:t>
            </a:r>
            <a:r>
              <a:rPr lang="ru-RU" sz="2400" b="1" i="1" dirty="0" smtClean="0">
                <a:solidFill>
                  <a:schemeClr val="tx2"/>
                </a:solidFill>
                <a:latin typeface="Georgia" pitchFamily="18" charset="0"/>
                <a:cs typeface="AngsanaUPC" pitchFamily="18" charset="-34"/>
              </a:rPr>
              <a:t>число.</a:t>
            </a:r>
            <a:endParaRPr lang="ru-RU" sz="2400" dirty="0" smtClean="0">
              <a:solidFill>
                <a:schemeClr val="tx2"/>
              </a:solidFill>
              <a:latin typeface="Georgia" pitchFamily="18" charset="0"/>
              <a:cs typeface="AngsanaUPC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 smtClean="0">
                <a:latin typeface="Georgia" pitchFamily="18" charset="0"/>
                <a:cs typeface="AngsanaUPC" pitchFamily="18" charset="-34"/>
              </a:rPr>
              <a:t>Иначе</a:t>
            </a:r>
            <a:r>
              <a:rPr lang="ru-RU" sz="2400" i="1" dirty="0">
                <a:latin typeface="Georgia" pitchFamily="18" charset="0"/>
                <a:cs typeface="AngsanaUPC" pitchFamily="18" charset="-34"/>
              </a:rPr>
              <a:t>, </a:t>
            </a:r>
            <a:r>
              <a:rPr lang="ru-RU" sz="2400" i="1" dirty="0" smtClean="0">
                <a:latin typeface="Georgia" pitchFamily="18" charset="0"/>
                <a:cs typeface="AngsanaUPC" pitchFamily="18" charset="-34"/>
              </a:rPr>
              <a:t>последовательность (      )- </a:t>
            </a:r>
            <a:r>
              <a:rPr lang="ru-RU" sz="2400" i="1" dirty="0">
                <a:latin typeface="Georgia" pitchFamily="18" charset="0"/>
                <a:cs typeface="AngsanaUPC" pitchFamily="18" charset="-34"/>
              </a:rPr>
              <a:t>геометрическая прогрессия, если для любого натурального </a:t>
            </a:r>
            <a:r>
              <a:rPr lang="en-US" sz="2400" i="1" dirty="0">
                <a:latin typeface="Georgia" pitchFamily="18" charset="0"/>
                <a:cs typeface="AngsanaUPC" pitchFamily="18" charset="-34"/>
              </a:rPr>
              <a:t>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>
                <a:latin typeface="Georgia" pitchFamily="18" charset="0"/>
                <a:cs typeface="AngsanaUPC" pitchFamily="18" charset="-34"/>
              </a:rPr>
              <a:t>выполняется </a:t>
            </a:r>
            <a:r>
              <a:rPr lang="ru-RU" sz="2400" i="1" dirty="0" smtClean="0">
                <a:latin typeface="Georgia" pitchFamily="18" charset="0"/>
                <a:cs typeface="AngsanaUPC" pitchFamily="18" charset="-34"/>
              </a:rPr>
              <a:t>условие         </a:t>
            </a:r>
            <a:r>
              <a:rPr lang="en-US" sz="2400" i="1" dirty="0" smtClean="0">
                <a:latin typeface="Georgia" pitchFamily="18" charset="0"/>
                <a:cs typeface="AngsanaUPC" pitchFamily="18" charset="-34"/>
              </a:rPr>
              <a:t>               </a:t>
            </a:r>
            <a:r>
              <a:rPr lang="ru-RU" sz="2400" i="1" dirty="0">
                <a:latin typeface="Georgia" pitchFamily="18" charset="0"/>
                <a:cs typeface="AngsanaUPC" pitchFamily="18" charset="-34"/>
              </a:rPr>
              <a:t>и  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latin typeface="Georgia" pitchFamily="18" charset="0"/>
                <a:cs typeface="AngsanaUPC" pitchFamily="18" charset="-34"/>
              </a:rPr>
              <a:t>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Georgia" pitchFamily="18" charset="0"/>
                <a:cs typeface="AngsanaUPC" pitchFamily="18" charset="-34"/>
              </a:rPr>
              <a:t>                   </a:t>
            </a:r>
            <a:r>
              <a:rPr lang="ru-RU" sz="2400" dirty="0">
                <a:latin typeface="Georgia" pitchFamily="18" charset="0"/>
                <a:cs typeface="AngsanaUPC" pitchFamily="18" charset="-34"/>
              </a:rPr>
              <a:t>где </a:t>
            </a:r>
            <a:endParaRPr lang="ru-RU" sz="2400" dirty="0" smtClean="0">
              <a:latin typeface="Georgia" pitchFamily="18" charset="0"/>
              <a:cs typeface="AngsanaUPC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dirty="0" smtClean="0">
              <a:latin typeface="Georgia" pitchFamily="18" charset="0"/>
              <a:cs typeface="AngsanaUPC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Georgia" pitchFamily="18" charset="0"/>
                <a:cs typeface="AngsanaUPC" pitchFamily="18" charset="-34"/>
              </a:rPr>
              <a:t>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 smtClean="0">
              <a:latin typeface="Georgia" pitchFamily="18" charset="0"/>
              <a:cs typeface="AngsanaUPC" pitchFamily="18" charset="-34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>
                <a:latin typeface="Georgia" pitchFamily="18" charset="0"/>
                <a:cs typeface="AngsanaUPC" pitchFamily="18" charset="-34"/>
              </a:rPr>
              <a:t>     </a:t>
            </a:r>
            <a:endParaRPr lang="ru-RU" sz="2400" dirty="0">
              <a:latin typeface="Georgia" pitchFamily="18" charset="0"/>
              <a:cs typeface="AngsanaUPC" pitchFamily="18" charset="-34"/>
            </a:endParaRP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6084168" y="3645024"/>
          <a:ext cx="1727200" cy="431800"/>
        </p:xfrm>
        <a:graphic>
          <a:graphicData uri="http://schemas.openxmlformats.org/presentationml/2006/ole">
            <p:oleObj spid="_x0000_s2050" name="Формула" r:id="rId3" imgW="749160" imgH="228600" progId="Equation.3">
              <p:embed/>
            </p:oleObj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756025" y="4292600"/>
          <a:ext cx="1987550" cy="1084263"/>
        </p:xfrm>
        <a:graphic>
          <a:graphicData uri="http://schemas.openxmlformats.org/presentationml/2006/ole">
            <p:oleObj spid="_x0000_s2051" name="Формула" r:id="rId4" imgW="520560" imgH="431640" progId="Equation.3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4139952" y="3645024"/>
          <a:ext cx="1190625" cy="503114"/>
        </p:xfrm>
        <a:graphic>
          <a:graphicData uri="http://schemas.openxmlformats.org/presentationml/2006/ole">
            <p:oleObj spid="_x0000_s2052" name="Формула" r:id="rId5" imgW="406080" imgH="22860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716016" y="3717032"/>
            <a:ext cx="144016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Рисунок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933056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932040" y="2996952"/>
          <a:ext cx="482600" cy="502990"/>
        </p:xfrm>
        <a:graphic>
          <a:graphicData uri="http://schemas.openxmlformats.org/presentationml/2006/ole">
            <p:oleObj spid="_x0000_s2053" name="Формула" r:id="rId7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476250"/>
            <a:ext cx="7308304" cy="5010150"/>
          </a:xfrm>
        </p:spPr>
        <p:txBody>
          <a:bodyPr/>
          <a:lstStyle/>
          <a:p>
            <a:pPr>
              <a:buFontTx/>
              <a:buNone/>
            </a:pPr>
            <a:endParaRPr lang="ru-RU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ru-RU" dirty="0"/>
              <a:t> </a:t>
            </a:r>
            <a:r>
              <a:rPr lang="ru-RU" i="1" dirty="0">
                <a:latin typeface="Georgia" pitchFamily="18" charset="0"/>
              </a:rPr>
              <a:t>Выберите из последовательностей геометрические прогрессии. </a:t>
            </a:r>
          </a:p>
          <a:p>
            <a:pPr>
              <a:buFontTx/>
              <a:buNone/>
            </a:pPr>
            <a:r>
              <a:rPr lang="ru-RU" dirty="0"/>
              <a:t>А) 3; 6; 9; 12…</a:t>
            </a:r>
          </a:p>
          <a:p>
            <a:pPr>
              <a:buFontTx/>
              <a:buNone/>
            </a:pPr>
            <a:r>
              <a:rPr lang="ru-RU" dirty="0"/>
              <a:t>Б)  5; 5; 5; …</a:t>
            </a:r>
          </a:p>
          <a:p>
            <a:pPr>
              <a:buFontTx/>
              <a:buNone/>
            </a:pPr>
            <a:r>
              <a:rPr lang="ru-RU" dirty="0"/>
              <a:t>В) 1;2;4;8;16;  </a:t>
            </a:r>
          </a:p>
          <a:p>
            <a:pPr>
              <a:buFontTx/>
              <a:buNone/>
            </a:pPr>
            <a:r>
              <a:rPr lang="ru-RU" dirty="0"/>
              <a:t>Г) -2; 2; -2; 2…</a:t>
            </a:r>
            <a:endParaRPr lang="ru-RU" b="1" i="1" dirty="0"/>
          </a:p>
        </p:txBody>
      </p:sp>
      <p:pic>
        <p:nvPicPr>
          <p:cNvPr id="3" name="Picture 3" descr="Рисунок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1988840"/>
            <a:ext cx="21669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832"/>
            <a:ext cx="4247382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dirty="0"/>
              <a:t>1</a:t>
            </a:r>
            <a:r>
              <a:rPr lang="en-US" sz="2400" i="1" dirty="0">
                <a:latin typeface="Georgia" pitchFamily="18" charset="0"/>
              </a:rPr>
              <a:t>) </a:t>
            </a:r>
            <a:r>
              <a:rPr lang="ru-RU" sz="2400" i="1" dirty="0">
                <a:latin typeface="Georgia" pitchFamily="18" charset="0"/>
              </a:rPr>
              <a:t>Определите, какая последовательность является геометрической прогрессией </a:t>
            </a:r>
          </a:p>
          <a:p>
            <a:pPr marL="0" indent="0"/>
            <a:r>
              <a:rPr lang="ru-RU" dirty="0"/>
              <a:t>2;</a:t>
            </a:r>
            <a:r>
              <a:rPr lang="en-US" dirty="0"/>
              <a:t> 5; 8; 11 … .</a:t>
            </a:r>
          </a:p>
          <a:p>
            <a:pPr marL="0" indent="0"/>
            <a:r>
              <a:rPr lang="en-US" dirty="0"/>
              <a:t>2; 1; 0,5; 0,25</a:t>
            </a:r>
          </a:p>
          <a:p>
            <a:pPr marL="0" indent="0"/>
            <a:r>
              <a:rPr lang="en-US" dirty="0"/>
              <a:t>-2; -8; -32; -128 …</a:t>
            </a:r>
          </a:p>
          <a:p>
            <a:pPr marL="0" indent="0"/>
            <a:r>
              <a:rPr lang="en-US" dirty="0"/>
              <a:t>-2; -4; -6; -8; …</a:t>
            </a:r>
            <a:endParaRPr lang="ru-RU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02163" y="1828800"/>
            <a:ext cx="4541837" cy="3657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i="1" dirty="0">
                <a:latin typeface="Georgia" pitchFamily="18" charset="0"/>
              </a:rPr>
              <a:t>2)</a:t>
            </a:r>
            <a:r>
              <a:rPr lang="ru-RU" sz="2400" i="1" dirty="0">
                <a:latin typeface="Georgia" pitchFamily="18" charset="0"/>
              </a:rPr>
              <a:t>Найдите знаменатель геометрической прогрессии</a:t>
            </a:r>
            <a:endParaRPr lang="en-US" sz="2400" i="1" dirty="0">
              <a:latin typeface="Georgia" pitchFamily="18" charset="0"/>
            </a:endParaRPr>
          </a:p>
          <a:p>
            <a:pPr marL="0" indent="0">
              <a:buFontTx/>
              <a:buNone/>
            </a:pPr>
            <a:endParaRPr lang="en-US" sz="2400" dirty="0"/>
          </a:p>
          <a:p>
            <a:pPr marL="0" indent="0"/>
            <a:r>
              <a:rPr lang="en-US" i="1" dirty="0"/>
              <a:t>b</a:t>
            </a:r>
            <a:r>
              <a:rPr lang="en-US" i="1" baseline="-25000" dirty="0"/>
              <a:t>2</a:t>
            </a:r>
            <a:r>
              <a:rPr lang="en-US" i="1" dirty="0"/>
              <a:t> = 4; b</a:t>
            </a:r>
            <a:r>
              <a:rPr lang="en-US" i="1" baseline="-25000" dirty="0"/>
              <a:t>3</a:t>
            </a:r>
            <a:r>
              <a:rPr lang="en-US" i="1" dirty="0"/>
              <a:t> = 16</a:t>
            </a:r>
          </a:p>
          <a:p>
            <a:pPr marL="0" indent="0"/>
            <a:r>
              <a:rPr lang="en-US" i="1" dirty="0"/>
              <a:t>b</a:t>
            </a:r>
            <a:r>
              <a:rPr lang="en-US" i="1" baseline="-25000" dirty="0"/>
              <a:t>3</a:t>
            </a:r>
            <a:r>
              <a:rPr lang="en-US" i="1" dirty="0"/>
              <a:t> = 16; b</a:t>
            </a:r>
            <a:r>
              <a:rPr lang="en-US" i="1" baseline="-25000" dirty="0"/>
              <a:t>4</a:t>
            </a:r>
            <a:r>
              <a:rPr lang="en-US" i="1" dirty="0"/>
              <a:t> = 4</a:t>
            </a:r>
          </a:p>
          <a:p>
            <a:pPr marL="0" indent="0"/>
            <a:r>
              <a:rPr lang="en-US" i="1" dirty="0"/>
              <a:t>b</a:t>
            </a:r>
            <a:r>
              <a:rPr lang="en-US" i="1" baseline="-25000" dirty="0"/>
              <a:t>8</a:t>
            </a:r>
            <a:r>
              <a:rPr lang="en-US" i="1" dirty="0"/>
              <a:t> = 9; b</a:t>
            </a:r>
            <a:r>
              <a:rPr lang="en-US" i="1" baseline="-25000" dirty="0"/>
              <a:t>9</a:t>
            </a:r>
            <a:r>
              <a:rPr lang="en-US" i="1" dirty="0"/>
              <a:t> = -27</a:t>
            </a:r>
          </a:p>
          <a:p>
            <a:pPr marL="0" indent="0"/>
            <a:r>
              <a:rPr lang="en-US" i="1" dirty="0"/>
              <a:t>b</a:t>
            </a:r>
            <a:r>
              <a:rPr lang="en-US" i="1" baseline="-25000" dirty="0"/>
              <a:t>9</a:t>
            </a:r>
            <a:r>
              <a:rPr lang="en-US" i="1" dirty="0"/>
              <a:t> = -27; b</a:t>
            </a:r>
            <a:r>
              <a:rPr lang="en-US" i="1" baseline="-25000" dirty="0"/>
              <a:t>10</a:t>
            </a:r>
            <a:r>
              <a:rPr lang="en-US" i="1" dirty="0"/>
              <a:t> = 9</a:t>
            </a:r>
          </a:p>
          <a:p>
            <a:pPr marL="0" indent="0"/>
            <a:endParaRPr lang="ru-RU" sz="2400" i="1" dirty="0"/>
          </a:p>
        </p:txBody>
      </p:sp>
      <p:pic>
        <p:nvPicPr>
          <p:cNvPr id="27656" name="Picture 8" descr="придумал_эвр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16832"/>
            <a:ext cx="1928813" cy="3168650"/>
          </a:xfrm>
          <a:prstGeom prst="rect">
            <a:avLst/>
          </a:prstGeom>
          <a:noFill/>
        </p:spPr>
      </p:pic>
      <p:pic>
        <p:nvPicPr>
          <p:cNvPr id="27657" name="Picture 9" descr="придумал_эвр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205038"/>
            <a:ext cx="1622425" cy="2665412"/>
          </a:xfrm>
          <a:prstGeom prst="rect">
            <a:avLst/>
          </a:prstGeom>
          <a:noFill/>
        </p:spPr>
      </p:pic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8316913" y="6356350"/>
            <a:ext cx="36988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4C848F9-0254-4E4E-93C7-898EDD2FBE6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5805264"/>
            <a:ext cx="29722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Georgia" pitchFamily="18" charset="0"/>
                <a:cs typeface="AngsanaUPC" pitchFamily="18" charset="-34"/>
              </a:rPr>
              <a:t> </a:t>
            </a:r>
            <a:r>
              <a:rPr lang="ru-RU" sz="4400" dirty="0" smtClean="0">
                <a:latin typeface="Georgia" pitchFamily="18" charset="0"/>
                <a:cs typeface="AngsanaUPC" pitchFamily="18" charset="-34"/>
              </a:rPr>
              <a:t>№17.1,17.2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  <p:bldP spid="27654" grpId="1" build="p"/>
      <p:bldP spid="27655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854</Words>
  <Application>Microsoft Office PowerPoint</Application>
  <PresentationFormat>Экран (4:3)</PresentationFormat>
  <Paragraphs>107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Формула</vt:lpstr>
      <vt:lpstr>Слайд 1</vt:lpstr>
      <vt:lpstr>Самостоятельная  работа:</vt:lpstr>
      <vt:lpstr>Слайд 3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Решить в классе</vt:lpstr>
      <vt:lpstr>Домашнее задание.</vt:lpstr>
      <vt:lpstr>Задачи из вариантов ГИА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Сергеевна</dc:creator>
  <cp:lastModifiedBy>Вера Сергеевна</cp:lastModifiedBy>
  <cp:revision>213</cp:revision>
  <dcterms:created xsi:type="dcterms:W3CDTF">2010-06-17T08:25:38Z</dcterms:created>
  <dcterms:modified xsi:type="dcterms:W3CDTF">2015-03-12T16:09:31Z</dcterms:modified>
</cp:coreProperties>
</file>