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5" r:id="rId2"/>
    <p:sldId id="257" r:id="rId3"/>
    <p:sldId id="259" r:id="rId4"/>
    <p:sldId id="264" r:id="rId5"/>
    <p:sldId id="260" r:id="rId6"/>
    <p:sldId id="262" r:id="rId7"/>
    <p:sldId id="263" r:id="rId8"/>
    <p:sldId id="258" r:id="rId9"/>
    <p:sldId id="266" r:id="rId10"/>
    <p:sldId id="267" r:id="rId11"/>
    <p:sldId id="268" r:id="rId12"/>
    <p:sldId id="269"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1404" autoAdjust="0"/>
  </p:normalViewPr>
  <p:slideViewPr>
    <p:cSldViewPr>
      <p:cViewPr>
        <p:scale>
          <a:sx n="46" d="100"/>
          <a:sy n="46" d="100"/>
        </p:scale>
        <p:origin x="-1206"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4B82A4C-542C-4345-8E9A-454392D775F1}" type="datetimeFigureOut">
              <a:rPr lang="ru-RU"/>
              <a:pPr>
                <a:defRPr/>
              </a:pPr>
              <a:t>27.03.2014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E4299FE-0C6B-418B-96B0-371A8494FB6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a:p>
            <a:pPr>
              <a:spcBef>
                <a:spcPct val="0"/>
              </a:spcBef>
            </a:pPr>
            <a:r>
              <a:rPr lang="ru-RU" dirty="0" smtClean="0"/>
              <a:t>Гипс – уникальный природный камень, его залежи образовались больше ста миллионов лет назад. Это результат, к которому привело испарение мирового океана. Если говорить проще, то гипс – это осадочные породы. Существует несколько видов таких пород, они имеют различную структуру.</a:t>
            </a:r>
          </a:p>
          <a:p>
            <a:pPr>
              <a:spcBef>
                <a:spcPct val="0"/>
              </a:spcBef>
            </a:pPr>
            <a:endParaRPr lang="ru-RU" dirty="0" smtClean="0"/>
          </a:p>
          <a:p>
            <a:pPr>
              <a:spcBef>
                <a:spcPct val="0"/>
              </a:spcBef>
            </a:pPr>
            <a:endParaRPr lang="ru-RU" dirty="0" smtClean="0"/>
          </a:p>
          <a:p>
            <a:pPr>
              <a:spcBef>
                <a:spcPct val="0"/>
              </a:spcBef>
            </a:pPr>
            <a:r>
              <a:rPr lang="ru-RU" dirty="0" smtClean="0"/>
              <a:t>  </a:t>
            </a:r>
          </a:p>
        </p:txBody>
      </p:sp>
      <p:sp>
        <p:nvSpPr>
          <p:cNvPr id="112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4026D0-2610-4E2E-8786-538B46B98204}" type="slidenum">
              <a:rPr lang="ru-RU"/>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spcBef>
                <a:spcPct val="0"/>
              </a:spcBef>
            </a:pPr>
            <a:r>
              <a:rPr lang="ru-RU" dirty="0" smtClean="0"/>
              <a:t>Использовать гипс стали около 10000 лет назад. Использование гипса известно при Шумерской, Ассирийской, Египетской, Греческой и Римской цивилизациях.</a:t>
            </a:r>
          </a:p>
          <a:p>
            <a:pPr>
              <a:spcBef>
                <a:spcPct val="0"/>
              </a:spcBef>
            </a:pPr>
            <a:r>
              <a:rPr lang="ru-RU" dirty="0" smtClean="0"/>
              <a:t>Лондонские пожары в1666 году способствовали тому, что использование гипса было принято широкими массами. Во время этой катастрофы было замечено, что использование гипса защищает древесные строения. Впоследствии этого, использование гипса стало обязательным в Париже, и гипсу был присвоен псевдоним «Парижский гипс».</a:t>
            </a:r>
          </a:p>
          <a:p>
            <a:endParaRPr lang="ru-RU" dirty="0"/>
          </a:p>
        </p:txBody>
      </p:sp>
      <p:sp>
        <p:nvSpPr>
          <p:cNvPr id="4" name="Номер слайда 3"/>
          <p:cNvSpPr>
            <a:spLocks noGrp="1"/>
          </p:cNvSpPr>
          <p:nvPr>
            <p:ph type="sldNum" sz="quarter" idx="10"/>
          </p:nvPr>
        </p:nvSpPr>
        <p:spPr/>
        <p:txBody>
          <a:bodyPr/>
          <a:lstStyle/>
          <a:p>
            <a:pPr>
              <a:defRPr/>
            </a:pPr>
            <a:fld id="{2E4299FE-0C6B-418B-96B0-371A8494FB62}" type="slidenum">
              <a:rPr lang="ru-RU" smtClean="0"/>
              <a:pPr>
                <a:defRPr/>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p:spPr>
      </p:sp>
      <p:sp>
        <p:nvSpPr>
          <p:cNvPr id="122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С 1700 года гипс использовался и как удобрение для почвы. В восемнадцатом веке французский химик Лавуазье опубликовал первое научное исследование по гипсу. Культура использования гипса развивается и по сегодняшний день. Гипс используется в более чем в ста странах.</a:t>
            </a:r>
          </a:p>
          <a:p>
            <a:pPr>
              <a:spcBef>
                <a:spcPct val="0"/>
              </a:spcBef>
            </a:pPr>
            <a:endParaRPr lang="ru-RU" dirty="0" smtClean="0"/>
          </a:p>
        </p:txBody>
      </p:sp>
      <p:sp>
        <p:nvSpPr>
          <p:cNvPr id="122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EC443D-2651-4BDF-B100-751B8B22A111}" type="slidenum">
              <a:rPr lang="ru-RU"/>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p:spPr>
      </p:sp>
      <p:sp>
        <p:nvSpPr>
          <p:cNvPr id="13315"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ru-RU" dirty="0" smtClean="0"/>
              <a:t>В наши дни гипс активно используют в ремонтно-строительных работах, для внутренней отделки и украшения помещений.</a:t>
            </a:r>
          </a:p>
          <a:p>
            <a:pPr marL="0" marR="0" indent="0" algn="l" defTabSz="914400" rtl="0" eaLnBrk="1" fontAlgn="base" latinLnBrk="0" hangingPunct="1">
              <a:lnSpc>
                <a:spcPct val="100000"/>
              </a:lnSpc>
              <a:spcBef>
                <a:spcPct val="0"/>
              </a:spcBef>
              <a:spcAft>
                <a:spcPct val="0"/>
              </a:spcAft>
              <a:buClrTx/>
              <a:buSzTx/>
              <a:buFontTx/>
              <a:buNone/>
              <a:tabLst/>
              <a:defRPr/>
            </a:pPr>
            <a:r>
              <a:rPr lang="ru-RU" dirty="0" smtClean="0"/>
              <a:t>Этот минерал нашел применение не только в строительстве, но и в медицине, ювелирном деле. Его используют в промышленности, к примеру, в нефтяной отрасли гипс применяется для так называемого тампонирования скважин. Он отлично подходит для производства форм, которые нужны для литья различных сплавов, металлов.</a:t>
            </a:r>
          </a:p>
          <a:p>
            <a:pPr>
              <a:spcBef>
                <a:spcPct val="0"/>
              </a:spcBef>
            </a:pPr>
            <a:endParaRPr lang="ru-RU" dirty="0" smtClean="0"/>
          </a:p>
          <a:p>
            <a:pPr>
              <a:spcBef>
                <a:spcPct val="0"/>
              </a:spcBef>
            </a:pPr>
            <a:endParaRPr lang="ru-RU" dirty="0" smtClean="0"/>
          </a:p>
        </p:txBody>
      </p:sp>
      <p:sp>
        <p:nvSpPr>
          <p:cNvPr id="133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DEA3A-79B4-4417-B307-82D3F2759BBF}" type="slidenum">
              <a:rPr lang="ru-RU"/>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p:spPr>
      </p:sp>
      <p:sp>
        <p:nvSpPr>
          <p:cNvPr id="14339"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kern="1200" dirty="0" smtClean="0">
                <a:solidFill>
                  <a:schemeClr val="tx1"/>
                </a:solidFill>
                <a:latin typeface="+mn-lt"/>
                <a:ea typeface="+mn-ea"/>
                <a:cs typeface="+mn-cs"/>
              </a:rPr>
              <a:t>За какие достоинства так ценят гипс?</a:t>
            </a:r>
          </a:p>
          <a:p>
            <a:r>
              <a:rPr lang="ru-RU" sz="1200" kern="1200" dirty="0" smtClean="0">
                <a:solidFill>
                  <a:schemeClr val="tx1"/>
                </a:solidFill>
                <a:latin typeface="+mn-lt"/>
                <a:ea typeface="+mn-ea"/>
                <a:cs typeface="+mn-cs"/>
              </a:rPr>
              <a:t> В гипсе сочетаются самые разнообразные свойства, присущие только ему:</a:t>
            </a:r>
          </a:p>
          <a:p>
            <a:pPr lvl="0"/>
            <a:r>
              <a:rPr lang="ru-RU" sz="1200" kern="1200" dirty="0" smtClean="0">
                <a:solidFill>
                  <a:schemeClr val="tx1"/>
                </a:solidFill>
                <a:latin typeface="+mn-lt"/>
                <a:ea typeface="+mn-ea"/>
                <a:cs typeface="+mn-cs"/>
              </a:rPr>
              <a:t>Белый цвет;</a:t>
            </a:r>
          </a:p>
          <a:p>
            <a:pPr lvl="0"/>
            <a:r>
              <a:rPr lang="ru-RU" sz="1200" kern="1200" dirty="0" smtClean="0">
                <a:solidFill>
                  <a:schemeClr val="tx1"/>
                </a:solidFill>
                <a:latin typeface="+mn-lt"/>
                <a:ea typeface="+mn-ea"/>
                <a:cs typeface="+mn-cs"/>
              </a:rPr>
              <a:t>Отсутствие усадки;</a:t>
            </a:r>
          </a:p>
          <a:p>
            <a:pPr lvl="0"/>
            <a:r>
              <a:rPr lang="ru-RU" sz="1200" kern="1200" dirty="0" smtClean="0">
                <a:solidFill>
                  <a:schemeClr val="tx1"/>
                </a:solidFill>
                <a:latin typeface="+mn-lt"/>
                <a:ea typeface="+mn-ea"/>
                <a:cs typeface="+mn-cs"/>
              </a:rPr>
              <a:t>Способность твердеть после смешивания с водой; быстрый набор прочности;</a:t>
            </a:r>
          </a:p>
          <a:p>
            <a:pPr lvl="0"/>
            <a:r>
              <a:rPr lang="ru-RU" sz="1200" kern="1200" dirty="0" smtClean="0">
                <a:solidFill>
                  <a:schemeClr val="tx1"/>
                </a:solidFill>
                <a:latin typeface="+mn-lt"/>
                <a:ea typeface="+mn-ea"/>
                <a:cs typeface="+mn-cs"/>
              </a:rPr>
              <a:t>Возможность придания твердеющему составу любой формы;</a:t>
            </a:r>
          </a:p>
          <a:p>
            <a:pPr lvl="0"/>
            <a:r>
              <a:rPr lang="ru-RU" sz="1200" kern="1200" dirty="0" smtClean="0">
                <a:solidFill>
                  <a:schemeClr val="tx1"/>
                </a:solidFill>
                <a:latin typeface="+mn-lt"/>
                <a:ea typeface="+mn-ea"/>
                <a:cs typeface="+mn-cs"/>
              </a:rPr>
              <a:t>Хорошие тепло- и звукоизолирующие свойства;</a:t>
            </a:r>
          </a:p>
          <a:p>
            <a:pPr lvl="0"/>
            <a:r>
              <a:rPr lang="ru-RU" sz="1200" kern="1200" dirty="0" smtClean="0">
                <a:solidFill>
                  <a:schemeClr val="tx1"/>
                </a:solidFill>
                <a:latin typeface="+mn-lt"/>
                <a:ea typeface="+mn-ea"/>
                <a:cs typeface="+mn-cs"/>
              </a:rPr>
              <a:t>Хорошая огнестойкость;</a:t>
            </a:r>
          </a:p>
          <a:p>
            <a:pPr lvl="0"/>
            <a:r>
              <a:rPr lang="ru-RU" sz="1200" kern="1200" dirty="0" smtClean="0">
                <a:solidFill>
                  <a:schemeClr val="tx1"/>
                </a:solidFill>
                <a:latin typeface="+mn-lt"/>
                <a:ea typeface="+mn-ea"/>
                <a:cs typeface="+mn-cs"/>
              </a:rPr>
              <a:t>Высокая </a:t>
            </a:r>
            <a:r>
              <a:rPr lang="ru-RU" sz="1200" kern="1200" dirty="0" err="1" smtClean="0">
                <a:solidFill>
                  <a:schemeClr val="tx1"/>
                </a:solidFill>
                <a:latin typeface="+mn-lt"/>
                <a:ea typeface="+mn-ea"/>
                <a:cs typeface="+mn-cs"/>
              </a:rPr>
              <a:t>паропроницаемость</a:t>
            </a:r>
            <a:r>
              <a:rPr lang="ru-RU" sz="1200" kern="1200" dirty="0" smtClean="0">
                <a:solidFill>
                  <a:schemeClr val="tx1"/>
                </a:solidFill>
                <a:latin typeface="+mn-lt"/>
                <a:ea typeface="+mn-ea"/>
                <a:cs typeface="+mn-cs"/>
              </a:rPr>
              <a:t>;</a:t>
            </a:r>
          </a:p>
          <a:p>
            <a:pPr lvl="0"/>
            <a:r>
              <a:rPr lang="ru-RU" sz="1200" kern="1200" dirty="0" smtClean="0">
                <a:solidFill>
                  <a:schemeClr val="tx1"/>
                </a:solidFill>
                <a:latin typeface="+mn-lt"/>
                <a:ea typeface="+mn-ea"/>
                <a:cs typeface="+mn-cs"/>
              </a:rPr>
              <a:t>Хорошие экологические характеристики.  </a:t>
            </a:r>
          </a:p>
          <a:p>
            <a:pPr lvl="0"/>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Существуют различные виды гипса, но самым доступным (он есть во всех строительных магазинах) является  гипс  </a:t>
            </a:r>
            <a:r>
              <a:rPr lang="ru-RU" sz="1200" b="1" i="1" kern="1200" dirty="0" smtClean="0">
                <a:solidFill>
                  <a:schemeClr val="tx1"/>
                </a:solidFill>
                <a:latin typeface="+mn-lt"/>
                <a:ea typeface="+mn-ea"/>
                <a:cs typeface="+mn-cs"/>
              </a:rPr>
              <a:t>строительный (алебастр)</a:t>
            </a:r>
          </a:p>
          <a:p>
            <a:r>
              <a:rPr lang="ru-RU" sz="1200" b="1" kern="1200" dirty="0" smtClean="0">
                <a:solidFill>
                  <a:schemeClr val="tx1"/>
                </a:solidFill>
                <a:latin typeface="+mn-lt"/>
                <a:ea typeface="+mn-ea"/>
                <a:cs typeface="+mn-cs"/>
              </a:rPr>
              <a:t>ТЕХНИКА БЕЗОПАСНОСТИ</a:t>
            </a:r>
          </a:p>
          <a:p>
            <a:r>
              <a:rPr lang="ru-RU" sz="1200" kern="1200" dirty="0" smtClean="0">
                <a:solidFill>
                  <a:schemeClr val="tx1"/>
                </a:solidFill>
                <a:latin typeface="+mn-lt"/>
                <a:ea typeface="+mn-ea"/>
                <a:cs typeface="+mn-cs"/>
              </a:rPr>
              <a:t>Итак, мы решили удивить близких своим мастерством и порадовать их красивым изделием из гипса – красивым подсвечником. Подсвечник из гипса будем изготовлять в технике литья. Это действительно легко делать, но вот несколько требований, которые надо соблюдать при работе.</a:t>
            </a:r>
          </a:p>
          <a:p>
            <a:r>
              <a:rPr lang="ru-RU" sz="1200" b="1" i="1" kern="1200" dirty="0" smtClean="0">
                <a:solidFill>
                  <a:schemeClr val="tx1"/>
                </a:solidFill>
                <a:latin typeface="+mn-lt"/>
                <a:ea typeface="+mn-ea"/>
                <a:cs typeface="+mn-cs"/>
              </a:rPr>
              <a:t>Правила работы с гипсом</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Не допускать попадания сухого гипса в глаза. При попадании промыть большим количеством воды.</a:t>
            </a:r>
          </a:p>
          <a:p>
            <a:pPr lvl="0"/>
            <a:r>
              <a:rPr lang="ru-RU" sz="1200" kern="1200" dirty="0" smtClean="0">
                <a:solidFill>
                  <a:schemeClr val="tx1"/>
                </a:solidFill>
                <a:latin typeface="+mn-lt"/>
                <a:ea typeface="+mn-ea"/>
                <a:cs typeface="+mn-cs"/>
              </a:rPr>
              <a:t>Не допускать попадания гипсовой пыли в дыхательные пути. </a:t>
            </a:r>
          </a:p>
          <a:p>
            <a:pPr lvl="0"/>
            <a:r>
              <a:rPr lang="ru-RU" sz="1200" kern="1200" dirty="0" smtClean="0">
                <a:solidFill>
                  <a:schemeClr val="tx1"/>
                </a:solidFill>
                <a:latin typeface="+mn-lt"/>
                <a:ea typeface="+mn-ea"/>
                <a:cs typeface="+mn-cs"/>
              </a:rPr>
              <a:t>Соблюдать аккуратность при работе с острыми предметами (ножом, проволокой и т. п.).</a:t>
            </a:r>
          </a:p>
          <a:p>
            <a:pPr lvl="0"/>
            <a:r>
              <a:rPr lang="ru-RU" sz="1200" kern="1200" dirty="0" smtClean="0">
                <a:solidFill>
                  <a:schemeClr val="tx1"/>
                </a:solidFill>
                <a:latin typeface="+mn-lt"/>
                <a:ea typeface="+mn-ea"/>
                <a:cs typeface="+mn-cs"/>
              </a:rPr>
              <a:t> Гипсы должны храниться в сухом месте. Емкости для хранения перед каждым новым заполнением должны очищаться.</a:t>
            </a:r>
          </a:p>
          <a:p>
            <a:pPr lvl="0"/>
            <a:r>
              <a:rPr lang="ru-RU" sz="1200" kern="1200" dirty="0" smtClean="0">
                <a:solidFill>
                  <a:schemeClr val="tx1"/>
                </a:solidFill>
                <a:latin typeface="+mn-lt"/>
                <a:ea typeface="+mn-ea"/>
                <a:cs typeface="+mn-cs"/>
              </a:rPr>
              <a:t>Используемые при работе с гипсами приборы и принадлежности должны быть чистыми, без остатков использованного ранее гипса.</a:t>
            </a:r>
          </a:p>
          <a:p>
            <a:pPr lvl="0"/>
            <a:r>
              <a:rPr lang="ru-RU" sz="1200" kern="1200" dirty="0" smtClean="0">
                <a:solidFill>
                  <a:schemeClr val="tx1"/>
                </a:solidFill>
                <a:latin typeface="+mn-lt"/>
                <a:ea typeface="+mn-ea"/>
                <a:cs typeface="+mn-cs"/>
              </a:rPr>
              <a:t>Для получения заданного состава из гипса соблюдать соотношение порошка и воды.</a:t>
            </a:r>
          </a:p>
          <a:p>
            <a:pPr lvl="0"/>
            <a:r>
              <a:rPr lang="ru-RU" sz="1200" kern="1200" dirty="0" smtClean="0">
                <a:solidFill>
                  <a:schemeClr val="tx1"/>
                </a:solidFill>
                <a:latin typeface="+mn-lt"/>
                <a:ea typeface="+mn-ea"/>
                <a:cs typeface="+mn-cs"/>
              </a:rPr>
              <a:t>Вода и порошок должны иметь температуру 20(+1\-1) градусов С.</a:t>
            </a:r>
          </a:p>
          <a:p>
            <a:pPr lvl="0"/>
            <a:r>
              <a:rPr lang="ru-RU" sz="1200" kern="1200" dirty="0" smtClean="0">
                <a:solidFill>
                  <a:schemeClr val="tx1"/>
                </a:solidFill>
                <a:latin typeface="+mn-lt"/>
                <a:ea typeface="+mn-ea"/>
                <a:cs typeface="+mn-cs"/>
              </a:rPr>
              <a:t>Порошок следует медленно засыпать в воду и давать ему погрузиться в воде. И только потом начинать мешать шпателем. При замешивании вручную это время составляет 1 минуту.</a:t>
            </a:r>
          </a:p>
          <a:p>
            <a:pPr lvl="0"/>
            <a:r>
              <a:rPr lang="ru-RU" sz="1200" kern="1200" dirty="0" smtClean="0">
                <a:solidFill>
                  <a:schemeClr val="tx1"/>
                </a:solidFill>
                <a:latin typeface="+mn-lt"/>
                <a:ea typeface="+mn-ea"/>
                <a:cs typeface="+mn-cs"/>
              </a:rPr>
              <a:t>Гипсовая смесь должна сразу же после замешивания выливаться в форму. Время заливки нельзя увеличивать за счет вибрации и тем более добавлением воды!</a:t>
            </a:r>
          </a:p>
          <a:p>
            <a:pPr lvl="0"/>
            <a:r>
              <a:rPr lang="ru-RU" sz="1200" kern="1200" dirty="0" smtClean="0">
                <a:solidFill>
                  <a:schemeClr val="tx1"/>
                </a:solidFill>
                <a:latin typeface="+mn-lt"/>
                <a:ea typeface="+mn-ea"/>
                <a:cs typeface="+mn-cs"/>
              </a:rPr>
              <a:t>С гипсом можно работать до начала времени схватывания!</a:t>
            </a:r>
          </a:p>
          <a:p>
            <a:pPr lvl="0"/>
            <a:r>
              <a:rPr lang="ru-RU" sz="1200" kern="1200" dirty="0" smtClean="0">
                <a:solidFill>
                  <a:schemeClr val="tx1"/>
                </a:solidFill>
                <a:latin typeface="+mn-lt"/>
                <a:ea typeface="+mn-ea"/>
                <a:cs typeface="+mn-cs"/>
              </a:rPr>
              <a:t>Гипс начинает твердеть, когда исчезает блеск с поверхности.</a:t>
            </a:r>
          </a:p>
          <a:p>
            <a:pPr lvl="0"/>
            <a:r>
              <a:rPr lang="ru-RU" sz="1200" kern="1200" dirty="0" smtClean="0">
                <a:solidFill>
                  <a:schemeClr val="tx1"/>
                </a:solidFill>
                <a:latin typeface="+mn-lt"/>
                <a:ea typeface="+mn-ea"/>
                <a:cs typeface="+mn-cs"/>
              </a:rPr>
              <a:t>Гипсовую модель можно вынимать из оттиска, когда температура модели понижается.</a:t>
            </a:r>
          </a:p>
          <a:p>
            <a:pPr lvl="0"/>
            <a:r>
              <a:rPr lang="ru-RU" sz="1200" kern="1200" dirty="0" smtClean="0">
                <a:solidFill>
                  <a:schemeClr val="tx1"/>
                </a:solidFill>
                <a:latin typeface="+mn-lt"/>
                <a:ea typeface="+mn-ea"/>
                <a:cs typeface="+mn-cs"/>
              </a:rPr>
              <a:t>Работа</a:t>
            </a:r>
            <a:r>
              <a:rPr lang="ru-RU" sz="1200" b="1"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 гипсом сильно сушит кожу рук. По возможности, надо работать в тонких защитных перчатках. Если надо почувствовать материал пальцами, то после работы тщательно вымыть руки и нанести на кожу крем.</a:t>
            </a:r>
          </a:p>
          <a:p>
            <a:pPr lvl="0"/>
            <a:r>
              <a:rPr lang="ru-RU" sz="1200" kern="1200" dirty="0" smtClean="0">
                <a:solidFill>
                  <a:schemeClr val="tx1"/>
                </a:solidFill>
                <a:latin typeface="+mn-lt"/>
                <a:ea typeface="+mn-ea"/>
                <a:cs typeface="+mn-cs"/>
              </a:rPr>
              <a:t>Всегда нужно замешивать гипс небольшими порциями, чтобы успеть его выработать.</a:t>
            </a:r>
          </a:p>
          <a:p>
            <a:pPr lvl="0"/>
            <a:r>
              <a:rPr lang="ru-RU" sz="1200" kern="1200" dirty="0" smtClean="0">
                <a:solidFill>
                  <a:schemeClr val="tx1"/>
                </a:solidFill>
                <a:latin typeface="+mn-lt"/>
                <a:ea typeface="+mn-ea"/>
                <a:cs typeface="+mn-cs"/>
              </a:rPr>
              <a:t>Остатки гипсового раствора ни в коем случае не выливать в канализацию или раковину! Застыв в трубе гипс испортит ее. Дождаться пока остаток гипса в емкости, где замешивали раствор, застынет, обстучать емкость со всех сторон, чтобы гипс отошел от стенок, и вытряхнуть его в мусорное ведро или закопать в землю как удобрение.</a:t>
            </a:r>
          </a:p>
          <a:p>
            <a:pPr lvl="0"/>
            <a:endParaRPr lang="ru-RU" sz="1200" kern="1200" dirty="0" smtClean="0">
              <a:solidFill>
                <a:schemeClr val="tx1"/>
              </a:solidFill>
              <a:latin typeface="+mn-lt"/>
              <a:ea typeface="+mn-ea"/>
              <a:cs typeface="+mn-cs"/>
            </a:endParaRPr>
          </a:p>
        </p:txBody>
      </p:sp>
      <p:sp>
        <p:nvSpPr>
          <p:cNvPr id="143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75E1E7-9D44-4BE0-B442-A93A38CD70E3}" type="slidenum">
              <a:rPr lang="ru-RU"/>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p:spPr>
      </p:sp>
      <p:sp>
        <p:nvSpPr>
          <p:cNvPr id="15363"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b="1" kern="1200" dirty="0" smtClean="0">
                <a:solidFill>
                  <a:schemeClr val="tx1"/>
                </a:solidFill>
                <a:latin typeface="+mn-lt"/>
                <a:ea typeface="+mn-ea"/>
                <a:cs typeface="+mn-cs"/>
              </a:rPr>
              <a:t>ПРИГОТОВЛЕНИЕ ГИПСОВОГО РАСТВОРА</a:t>
            </a:r>
          </a:p>
          <a:p>
            <a:r>
              <a:rPr lang="ru-RU" dirty="0" smtClean="0"/>
              <a:t> </a:t>
            </a:r>
          </a:p>
          <a:p>
            <a:r>
              <a:rPr lang="ru-RU" sz="1200" kern="1200" dirty="0" smtClean="0">
                <a:solidFill>
                  <a:schemeClr val="tx1"/>
                </a:solidFill>
                <a:latin typeface="+mn-lt"/>
                <a:ea typeface="+mn-ea"/>
                <a:cs typeface="+mn-cs"/>
              </a:rPr>
              <a:t>Еще раз подробнее остановимся на технологии приготовления гипсового раствора.</a:t>
            </a:r>
            <a:endParaRPr lang="ru-RU" dirty="0" smtClean="0"/>
          </a:p>
          <a:p>
            <a:r>
              <a:rPr lang="ru-RU" sz="1200" kern="1200" dirty="0" smtClean="0">
                <a:solidFill>
                  <a:schemeClr val="tx1"/>
                </a:solidFill>
                <a:latin typeface="+mn-lt"/>
                <a:ea typeface="+mn-ea"/>
                <a:cs typeface="+mn-cs"/>
              </a:rPr>
              <a:t>Самое главное при замесе раствора строго соблюдать пропорции. Нужно обязательно учитывать количество воды и гипса. Это можно узнать на упаковке от производителя. Нужно соблюдать </a:t>
            </a:r>
            <a:r>
              <a:rPr lang="ru-RU" sz="1200" kern="1200" dirty="0" err="1" smtClean="0">
                <a:solidFill>
                  <a:schemeClr val="tx1"/>
                </a:solidFill>
                <a:latin typeface="+mn-lt"/>
                <a:ea typeface="+mn-ea"/>
                <a:cs typeface="+mn-cs"/>
              </a:rPr>
              <a:t>порционность</a:t>
            </a:r>
            <a:r>
              <a:rPr lang="ru-RU" sz="1200" kern="1200" dirty="0" smtClean="0">
                <a:solidFill>
                  <a:schemeClr val="tx1"/>
                </a:solidFill>
                <a:latin typeface="+mn-lt"/>
                <a:ea typeface="+mn-ea"/>
                <a:cs typeface="+mn-cs"/>
              </a:rPr>
              <a:t>, т.е. количество замешиваемого гипсового раствора. Раствор быстро схватывается (в среднем 5 мин.), поэтому его надо замешивать маленькими порциями (столько – чтобы успеть его выработать).</a:t>
            </a:r>
            <a:endParaRPr lang="ru-RU" dirty="0" smtClean="0"/>
          </a:p>
          <a:p>
            <a:r>
              <a:rPr lang="ru-RU" sz="1200" kern="1200" dirty="0" smtClean="0">
                <a:solidFill>
                  <a:schemeClr val="tx1"/>
                </a:solidFill>
                <a:latin typeface="+mn-lt"/>
                <a:ea typeface="+mn-ea"/>
                <a:cs typeface="+mn-cs"/>
              </a:rPr>
              <a:t>Переходим к замесу гипсового раствора. Наливаем воду в какую-нибудь ненужную старую емкость (пластиковый стакан), насыпаем в нее гипс (пропорция 1:1). Так как гипс схватывается довольно быстро, воду можно </a:t>
            </a:r>
            <a:r>
              <a:rPr lang="ru-RU" sz="1200" kern="1200" dirty="0" err="1" smtClean="0">
                <a:solidFill>
                  <a:schemeClr val="tx1"/>
                </a:solidFill>
                <a:latin typeface="+mn-lt"/>
                <a:ea typeface="+mn-ea"/>
                <a:cs typeface="+mn-cs"/>
              </a:rPr>
              <a:t>можно</a:t>
            </a:r>
            <a:r>
              <a:rPr lang="ru-RU" sz="1200" kern="1200" dirty="0" smtClean="0">
                <a:solidFill>
                  <a:schemeClr val="tx1"/>
                </a:solidFill>
                <a:latin typeface="+mn-lt"/>
                <a:ea typeface="+mn-ea"/>
                <a:cs typeface="+mn-cs"/>
              </a:rPr>
              <a:t> перемешать с  ложкой клея ПВА, но если его нет, то не страшно, обойдемся и без него, просто будем быстрее работать.</a:t>
            </a:r>
            <a:endParaRPr lang="ru-RU" dirty="0" smtClean="0"/>
          </a:p>
          <a:p>
            <a:pPr>
              <a:spcBef>
                <a:spcPct val="0"/>
              </a:spcBef>
            </a:pPr>
            <a:endParaRPr lang="ru-RU" dirty="0" smtClean="0"/>
          </a:p>
        </p:txBody>
      </p:sp>
      <p:sp>
        <p:nvSpPr>
          <p:cNvPr id="153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4D0E5B-F0A0-4018-A75E-80FE39F17AA8}" type="slidenum">
              <a:rPr lang="ru-RU"/>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chemeClr val="accent1">
                        <a:lumMod val="50000"/>
                      </a:schemeClr>
                    </a:gs>
                    <a:gs pos="50000">
                      <a:schemeClr val="accent1">
                        <a:tint val="44500"/>
                        <a:satMod val="160000"/>
                      </a:schemeClr>
                    </a:gs>
                    <a:gs pos="100000">
                      <a:schemeClr val="accent1">
                        <a:tint val="23500"/>
                        <a:satMod val="160000"/>
                      </a:schemeClr>
                    </a:gs>
                    <a:gs pos="100000">
                      <a:schemeClr val="accent1">
                        <a:tint val="23500"/>
                        <a:satMod val="160000"/>
                        <a:alpha val="79000"/>
                      </a:schemeClr>
                    </a:gs>
                  </a:gsLst>
                  <a:lin ang="5400000" scaled="0"/>
                  <a:tileRect/>
                </a:gradFill>
                <a:effectLst>
                  <a:outerShdw blurRad="241300" dist="38100" dir="5400000" rotWithShape="0">
                    <a:schemeClr val="bg2">
                      <a:lumMod val="10000"/>
                      <a:alpha val="30000"/>
                    </a:schemeClr>
                  </a:outerShdw>
                </a:effectLst>
              </a:defRPr>
            </a:lvl1p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scene3d>
              <a:camera prst="orthographicFront"/>
              <a:lightRig rig="threePt" dir="t"/>
            </a:scene3d>
            <a:sp3d extrusionH="57150" contourW="12700">
              <a:bevelT w="82550" h="38100" prst="coolSlant"/>
              <a:contourClr>
                <a:schemeClr val="bg2">
                  <a:lumMod val="25000"/>
                </a:schemeClr>
              </a:contourClr>
            </a:sp3d>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lvl1pPr>
              <a:defRPr/>
            </a:lvl1pPr>
          </a:lstStyle>
          <a:p>
            <a:pPr>
              <a:defRPr/>
            </a:pPr>
            <a:fld id="{9760EFE6-CF01-4BC6-B8F3-658BF34128AF}" type="datetimeFigureOut">
              <a:rPr lang="ru-RU"/>
              <a:pPr>
                <a:defRPr/>
              </a:pPr>
              <a:t>27.03.2014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B7AAAC-2CDD-448E-89CE-D5C3211C3644}"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F9A86CF2-4397-4C9A-9A5E-DAC3EA2A76A5}" type="datetimeFigureOut">
              <a:rPr lang="ru-RU"/>
              <a:pPr>
                <a:defRPr/>
              </a:pPr>
              <a:t>27.03.2014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1021D7-63AB-471A-BFA7-12A1053BECF9}"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571500"/>
            <a:ext cx="6400800" cy="8461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214438" y="1600200"/>
            <a:ext cx="3659187"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6025" y="1600200"/>
            <a:ext cx="3660775"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fld id="{AA4061CB-03AF-47E1-B585-1865CB9A2A98}" type="datetimeFigureOut">
              <a:rPr lang="ru-RU"/>
              <a:pPr>
                <a:defRPr/>
              </a:pPr>
              <a:t>27.03.2014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CF25384-EE65-49EC-8BAD-1C6D41ADEF85}"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28B0334F-1518-4676-B312-22A73B6E8CAD}" type="datetimeFigureOut">
              <a:rPr lang="ru-RU"/>
              <a:pPr>
                <a:defRPr/>
              </a:pPr>
              <a:t>27.03.2014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233C63B-BC66-48CB-8E5B-5F807D5EFCEC}"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fld id="{5DA1E395-C821-4387-9C2E-761277302BE4}" type="datetimeFigureOut">
              <a:rPr lang="ru-RU"/>
              <a:pPr>
                <a:defRPr/>
              </a:pPr>
              <a:t>27.03.2014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E750CDC-DBBF-4F41-8DB5-083BF4D7E615}"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2"/>
            <a:ext cx="4040188" cy="965193"/>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500305"/>
            <a:ext cx="4040188" cy="36258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Text Placeholder 4"/>
          <p:cNvSpPr>
            <a:spLocks noGrp="1"/>
          </p:cNvSpPr>
          <p:nvPr>
            <p:ph type="body" sz="quarter" idx="3"/>
          </p:nvPr>
        </p:nvSpPr>
        <p:spPr>
          <a:xfrm>
            <a:off x="4645025" y="1535112"/>
            <a:ext cx="4041775" cy="9651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500305"/>
            <a:ext cx="4041775" cy="36258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Date Placeholder 3"/>
          <p:cNvSpPr>
            <a:spLocks noGrp="1"/>
          </p:cNvSpPr>
          <p:nvPr>
            <p:ph type="dt" sz="half" idx="10"/>
          </p:nvPr>
        </p:nvSpPr>
        <p:spPr/>
        <p:txBody>
          <a:bodyPr/>
          <a:lstStyle>
            <a:lvl1pPr>
              <a:defRPr/>
            </a:lvl1pPr>
          </a:lstStyle>
          <a:p>
            <a:pPr>
              <a:defRPr/>
            </a:pPr>
            <a:fld id="{F1E04AAE-391E-455F-9CD8-0B2B790B2A3A}" type="datetimeFigureOut">
              <a:rPr lang="ru-RU"/>
              <a:pPr>
                <a:defRPr/>
              </a:pPr>
              <a:t>27.03.2014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CA5C656-AD44-4008-971B-665C79D6DA68}"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fld id="{1E3FBA2B-74C3-4ED9-BE71-FD44C3A0F720}" type="datetimeFigureOut">
              <a:rPr lang="ru-RU"/>
              <a:pPr>
                <a:defRPr/>
              </a:pPr>
              <a:t>27.03.2014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5E6F3D36-33F8-4037-9E05-7759134B663C}"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A2E22-C14B-4905-9743-726C843186DC}" type="datetimeFigureOut">
              <a:rPr lang="ru-RU"/>
              <a:pPr>
                <a:defRPr/>
              </a:pPr>
              <a:t>27.03.2014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267EA649-515F-4B7F-A9F7-402D2CA285F9}"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BE0DFA4-26F7-4B6F-A4E4-3E848D8BF603}" type="datetimeFigureOut">
              <a:rPr lang="ru-RU"/>
              <a:pPr>
                <a:defRPr/>
              </a:pPr>
              <a:t>27.03.2014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0AF7526-344C-4E06-9B19-9D4E039B4F62}"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3417886D-58E5-486B-90FC-1D950FF41026}" type="datetimeFigureOut">
              <a:rPr lang="ru-RU"/>
              <a:pPr>
                <a:defRPr/>
              </a:pPr>
              <a:t>27.03.2014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B888419-C37E-46DA-A4D9-7BA44CBB0598}"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D0724D9E-BC45-4F19-B172-44FC1B1CA2F1}" type="datetimeFigureOut">
              <a:rPr lang="ru-RU"/>
              <a:pPr>
                <a:defRPr/>
              </a:pPr>
              <a:t>27.03.2014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439C66-9E8B-4174-9D3C-8F9F303C5379}"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571500"/>
            <a:ext cx="64008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r>
              <a:rPr lang="ru-RU" smtClean="0"/>
              <a:t>Образец заголовка</a:t>
            </a:r>
            <a:endParaRPr lang="ru-RU" dirty="0"/>
          </a:p>
        </p:txBody>
      </p:sp>
      <p:sp>
        <p:nvSpPr>
          <p:cNvPr id="1027" name="Text Placeholder 2"/>
          <p:cNvSpPr>
            <a:spLocks noGrp="1"/>
          </p:cNvSpPr>
          <p:nvPr>
            <p:ph type="body" idx="1"/>
          </p:nvPr>
        </p:nvSpPr>
        <p:spPr bwMode="auto">
          <a:xfrm>
            <a:off x="1214438" y="1600200"/>
            <a:ext cx="74723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0A72FB-00FF-45E8-A103-FF676B69FD5C}" type="datetimeFigureOut">
              <a:rPr lang="ru-RU"/>
              <a:pPr>
                <a:defRPr/>
              </a:pPr>
              <a:t>27.03.2014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FBC6C4-22EB-4B5D-BDE3-2B4E30E0DE4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lang="ru-RU" sz="3200" kern="120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chemeClr val="accent1">
                  <a:lumMod val="50000"/>
                </a:schemeClr>
              </a:gs>
              <a:gs pos="50000">
                <a:schemeClr val="accent1">
                  <a:tint val="44500"/>
                  <a:satMod val="160000"/>
                </a:schemeClr>
              </a:gs>
              <a:gs pos="100000">
                <a:schemeClr val="accent1">
                  <a:tint val="23500"/>
                  <a:satMod val="160000"/>
                </a:schemeClr>
              </a:gs>
              <a:gs pos="100000">
                <a:schemeClr val="accent1">
                  <a:tint val="23500"/>
                  <a:satMod val="160000"/>
                  <a:alpha val="79000"/>
                </a:schemeClr>
              </a:gs>
            </a:gsLst>
            <a:lin ang="5400000" scaled="0"/>
            <a:tileRect/>
          </a:gradFill>
          <a:effectLst>
            <a:outerShdw blurRad="241300" dist="38100" dir="5400000" rotWithShape="0">
              <a:schemeClr val="bg2">
                <a:lumMod val="10000"/>
                <a:alpha val="30000"/>
              </a:schemeClr>
            </a:outerShdw>
          </a:effectLst>
          <a:latin typeface="+mj-lt"/>
          <a:ea typeface="+mj-ea"/>
          <a:cs typeface="+mj-cs"/>
        </a:defRPr>
      </a:lvl1pPr>
      <a:lvl2pPr algn="ctr" rtl="0" eaLnBrk="0" fontAlgn="base" hangingPunct="0">
        <a:spcBef>
          <a:spcPct val="0"/>
        </a:spcBef>
        <a:spcAft>
          <a:spcPct val="0"/>
        </a:spcAft>
        <a:defRPr sz="3200">
          <a:solidFill>
            <a:schemeClr val="tx1"/>
          </a:solidFill>
          <a:latin typeface="Segoe Script"/>
        </a:defRPr>
      </a:lvl2pPr>
      <a:lvl3pPr algn="ctr" rtl="0" eaLnBrk="0" fontAlgn="base" hangingPunct="0">
        <a:spcBef>
          <a:spcPct val="0"/>
        </a:spcBef>
        <a:spcAft>
          <a:spcPct val="0"/>
        </a:spcAft>
        <a:defRPr sz="3200">
          <a:solidFill>
            <a:schemeClr val="tx1"/>
          </a:solidFill>
          <a:latin typeface="Segoe Script"/>
        </a:defRPr>
      </a:lvl3pPr>
      <a:lvl4pPr algn="ctr" rtl="0" eaLnBrk="0" fontAlgn="base" hangingPunct="0">
        <a:spcBef>
          <a:spcPct val="0"/>
        </a:spcBef>
        <a:spcAft>
          <a:spcPct val="0"/>
        </a:spcAft>
        <a:defRPr sz="3200">
          <a:solidFill>
            <a:schemeClr val="tx1"/>
          </a:solidFill>
          <a:latin typeface="Segoe Script"/>
        </a:defRPr>
      </a:lvl4pPr>
      <a:lvl5pPr algn="ctr" rtl="0" eaLnBrk="0" fontAlgn="base" hangingPunct="0">
        <a:spcBef>
          <a:spcPct val="0"/>
        </a:spcBef>
        <a:spcAft>
          <a:spcPct val="0"/>
        </a:spcAft>
        <a:defRPr sz="3200">
          <a:solidFill>
            <a:schemeClr val="tx1"/>
          </a:solidFill>
          <a:latin typeface="Segoe Script"/>
        </a:defRPr>
      </a:lvl5pPr>
      <a:lvl6pPr marL="457200" algn="ctr" rtl="0" eaLnBrk="1" fontAlgn="base" hangingPunct="1">
        <a:spcBef>
          <a:spcPct val="0"/>
        </a:spcBef>
        <a:spcAft>
          <a:spcPct val="0"/>
        </a:spcAft>
        <a:defRPr sz="3200">
          <a:solidFill>
            <a:schemeClr val="tx1"/>
          </a:solidFill>
          <a:latin typeface="Segoe Script"/>
        </a:defRPr>
      </a:lvl6pPr>
      <a:lvl7pPr marL="914400" algn="ctr" rtl="0" eaLnBrk="1" fontAlgn="base" hangingPunct="1">
        <a:spcBef>
          <a:spcPct val="0"/>
        </a:spcBef>
        <a:spcAft>
          <a:spcPct val="0"/>
        </a:spcAft>
        <a:defRPr sz="3200">
          <a:solidFill>
            <a:schemeClr val="tx1"/>
          </a:solidFill>
          <a:latin typeface="Segoe Script"/>
        </a:defRPr>
      </a:lvl7pPr>
      <a:lvl8pPr marL="1371600" algn="ctr" rtl="0" eaLnBrk="1" fontAlgn="base" hangingPunct="1">
        <a:spcBef>
          <a:spcPct val="0"/>
        </a:spcBef>
        <a:spcAft>
          <a:spcPct val="0"/>
        </a:spcAft>
        <a:defRPr sz="3200">
          <a:solidFill>
            <a:schemeClr val="tx1"/>
          </a:solidFill>
          <a:latin typeface="Segoe Script"/>
        </a:defRPr>
      </a:lvl8pPr>
      <a:lvl9pPr marL="1828800" algn="ctr" rtl="0" eaLnBrk="1" fontAlgn="base" hangingPunct="1">
        <a:spcBef>
          <a:spcPct val="0"/>
        </a:spcBef>
        <a:spcAft>
          <a:spcPct val="0"/>
        </a:spcAft>
        <a:defRPr sz="3200">
          <a:solidFill>
            <a:schemeClr val="tx1"/>
          </a:solidFill>
          <a:latin typeface="Segoe Script"/>
        </a:defRPr>
      </a:lvl9pPr>
    </p:titleStyle>
    <p:bodyStyle>
      <a:lvl1pPr marL="342900" indent="-342900" algn="l" rtl="0" eaLnBrk="0" fontAlgn="base" hangingPunct="0">
        <a:spcBef>
          <a:spcPct val="20000"/>
        </a:spcBef>
        <a:spcAft>
          <a:spcPct val="0"/>
        </a:spcAft>
        <a:buBlip>
          <a:blip r:embed="rId14"/>
        </a:buBlip>
        <a:defRPr sz="2800" kern="1200">
          <a:solidFill>
            <a:srgbClr val="772754"/>
          </a:solidFill>
          <a:latin typeface="+mn-lt"/>
          <a:ea typeface="+mn-ea"/>
          <a:cs typeface="+mn-cs"/>
        </a:defRPr>
      </a:lvl1pPr>
      <a:lvl2pPr marL="742950" indent="-285750" algn="l" rtl="0" eaLnBrk="0" fontAlgn="base" hangingPunct="0">
        <a:spcBef>
          <a:spcPct val="20000"/>
        </a:spcBef>
        <a:spcAft>
          <a:spcPct val="0"/>
        </a:spcAft>
        <a:buBlip>
          <a:blip r:embed="rId14"/>
        </a:buBlip>
        <a:defRPr sz="2800" i="1"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4"/>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4"/>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Admin\Рабочий стол\Литье из гипса. Подсвечник из листьев..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476672"/>
            <a:ext cx="91440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6000" b="1" noProof="0"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latin typeface="Monotype Corsiva" pitchFamily="66" charset="0"/>
                <a:ea typeface="+mj-ea"/>
                <a:cs typeface="+mj-cs"/>
              </a:rPr>
              <a:t>Литье  формы</a:t>
            </a:r>
            <a:endParaRPr kumimoji="0" lang="ru-RU" sz="6000" b="1"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uLnTx/>
              <a:uFillTx/>
              <a:latin typeface="Monotype Corsiva" pitchFamily="66" charset="0"/>
              <a:ea typeface="+mj-ea"/>
              <a:cs typeface="+mj-cs"/>
            </a:endParaRPr>
          </a:p>
        </p:txBody>
      </p:sp>
      <p:pic>
        <p:nvPicPr>
          <p:cNvPr id="31746" name="Рисунок 16" descr="C:\Documents and Settings\Admin\Рабочий стол\метод. разработка по гипсу\SAM_2315.JPG"/>
          <p:cNvPicPr>
            <a:picLocks noChangeAspect="1" noChangeArrowheads="1"/>
          </p:cNvPicPr>
          <p:nvPr/>
        </p:nvPicPr>
        <p:blipFill>
          <a:blip r:embed="rId2" cstate="screen"/>
          <a:srcRect/>
          <a:stretch>
            <a:fillRect/>
          </a:stretch>
        </p:blipFill>
        <p:spPr bwMode="auto">
          <a:xfrm>
            <a:off x="395536" y="1556792"/>
            <a:ext cx="2376264" cy="1898268"/>
          </a:xfrm>
          <a:prstGeom prst="rect">
            <a:avLst/>
          </a:prstGeom>
          <a:noFill/>
          <a:ln w="9525">
            <a:noFill/>
            <a:miter lim="800000"/>
            <a:headEnd/>
            <a:tailEnd/>
          </a:ln>
        </p:spPr>
      </p:pic>
      <p:pic>
        <p:nvPicPr>
          <p:cNvPr id="31747" name="Рисунок 17" descr="C:\Documents and Settings\Admin\Рабочий стол\метод. разработка по гипсу\SAM_2317.JPG"/>
          <p:cNvPicPr>
            <a:picLocks noChangeAspect="1" noChangeArrowheads="1"/>
          </p:cNvPicPr>
          <p:nvPr/>
        </p:nvPicPr>
        <p:blipFill>
          <a:blip r:embed="rId3" cstate="screen"/>
          <a:srcRect/>
          <a:stretch>
            <a:fillRect/>
          </a:stretch>
        </p:blipFill>
        <p:spPr bwMode="auto">
          <a:xfrm>
            <a:off x="3347864" y="1556792"/>
            <a:ext cx="2402281" cy="1800200"/>
          </a:xfrm>
          <a:prstGeom prst="rect">
            <a:avLst/>
          </a:prstGeom>
          <a:noFill/>
          <a:ln w="9525">
            <a:noFill/>
            <a:miter lim="800000"/>
            <a:headEnd/>
            <a:tailEnd/>
          </a:ln>
        </p:spPr>
      </p:pic>
      <p:pic>
        <p:nvPicPr>
          <p:cNvPr id="31748" name="Рисунок 17" descr="C:\Documents and Settings\Admin\Рабочий стол\метод. разработка по гипсу\SAM_2317.JPG"/>
          <p:cNvPicPr>
            <a:picLocks noChangeAspect="1" noChangeArrowheads="1"/>
          </p:cNvPicPr>
          <p:nvPr/>
        </p:nvPicPr>
        <p:blipFill>
          <a:blip r:embed="rId3" cstate="screen"/>
          <a:srcRect/>
          <a:stretch>
            <a:fillRect/>
          </a:stretch>
        </p:blipFill>
        <p:spPr bwMode="auto">
          <a:xfrm>
            <a:off x="6300191" y="1628800"/>
            <a:ext cx="2402281" cy="1800200"/>
          </a:xfrm>
          <a:prstGeom prst="rect">
            <a:avLst/>
          </a:prstGeom>
          <a:noFill/>
          <a:ln w="9525">
            <a:noFill/>
            <a:miter lim="800000"/>
            <a:headEnd/>
            <a:tailEnd/>
          </a:ln>
        </p:spPr>
      </p:pic>
      <p:pic>
        <p:nvPicPr>
          <p:cNvPr id="31749" name="Рисунок 19" descr="C:\Documents and Settings\Admin\Рабочий стол\метод. разработка по гипсу\SAM_2320.JPG"/>
          <p:cNvPicPr>
            <a:picLocks noChangeAspect="1" noChangeArrowheads="1"/>
          </p:cNvPicPr>
          <p:nvPr/>
        </p:nvPicPr>
        <p:blipFill>
          <a:blip r:embed="rId4" cstate="screen"/>
          <a:srcRect/>
          <a:stretch>
            <a:fillRect/>
          </a:stretch>
        </p:blipFill>
        <p:spPr bwMode="auto">
          <a:xfrm>
            <a:off x="467543" y="4005063"/>
            <a:ext cx="2304257" cy="1732125"/>
          </a:xfrm>
          <a:prstGeom prst="rect">
            <a:avLst/>
          </a:prstGeom>
          <a:noFill/>
          <a:ln w="9525">
            <a:noFill/>
            <a:miter lim="800000"/>
            <a:headEnd/>
            <a:tailEnd/>
          </a:ln>
        </p:spPr>
      </p:pic>
      <p:pic>
        <p:nvPicPr>
          <p:cNvPr id="31750" name="Рисунок 20" descr="C:\Documents and Settings\Admin\Рабочий стол\метод. разработка по гипсу\SAM_2323.JPG"/>
          <p:cNvPicPr>
            <a:picLocks noChangeAspect="1" noChangeArrowheads="1"/>
          </p:cNvPicPr>
          <p:nvPr/>
        </p:nvPicPr>
        <p:blipFill>
          <a:blip r:embed="rId5" cstate="screen"/>
          <a:srcRect/>
          <a:stretch>
            <a:fillRect/>
          </a:stretch>
        </p:blipFill>
        <p:spPr bwMode="auto">
          <a:xfrm>
            <a:off x="3419872" y="4005064"/>
            <a:ext cx="2354356" cy="1764287"/>
          </a:xfrm>
          <a:prstGeom prst="rect">
            <a:avLst/>
          </a:prstGeom>
          <a:noFill/>
          <a:ln w="9525">
            <a:noFill/>
            <a:miter lim="800000"/>
            <a:headEnd/>
            <a:tailEnd/>
          </a:ln>
        </p:spPr>
      </p:pic>
      <p:pic>
        <p:nvPicPr>
          <p:cNvPr id="31751" name="Рисунок 21" descr="C:\Documents and Settings\Admin\Рабочий стол\метод. разработка по гипсу\SAM_2325.JPG"/>
          <p:cNvPicPr>
            <a:picLocks noChangeAspect="1" noChangeArrowheads="1"/>
          </p:cNvPicPr>
          <p:nvPr/>
        </p:nvPicPr>
        <p:blipFill>
          <a:blip r:embed="rId6" cstate="screen"/>
          <a:srcRect/>
          <a:stretch>
            <a:fillRect/>
          </a:stretch>
        </p:blipFill>
        <p:spPr bwMode="auto">
          <a:xfrm>
            <a:off x="6228184" y="4005064"/>
            <a:ext cx="2391960" cy="18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476672"/>
            <a:ext cx="91440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6000" b="1"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latin typeface="Monotype Corsiva" pitchFamily="66" charset="0"/>
                <a:ea typeface="+mj-ea"/>
                <a:cs typeface="+mj-cs"/>
              </a:rPr>
              <a:t>Сборка  подсвечника</a:t>
            </a:r>
            <a:endParaRPr kumimoji="0" lang="ru-RU" sz="6000" b="1"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uLnTx/>
              <a:uFillTx/>
              <a:latin typeface="Monotype Corsiva" pitchFamily="66" charset="0"/>
              <a:ea typeface="+mj-ea"/>
              <a:cs typeface="+mj-cs"/>
            </a:endParaRPr>
          </a:p>
        </p:txBody>
      </p:sp>
      <p:pic>
        <p:nvPicPr>
          <p:cNvPr id="32770" name="Рисунок 22" descr="C:\Documents and Settings\Admin\Рабочий стол\метод. разработка по гипсу\SAM_2327.JPG"/>
          <p:cNvPicPr>
            <a:picLocks noChangeAspect="1" noChangeArrowheads="1"/>
          </p:cNvPicPr>
          <p:nvPr/>
        </p:nvPicPr>
        <p:blipFill>
          <a:blip r:embed="rId2" cstate="screen"/>
          <a:srcRect/>
          <a:stretch>
            <a:fillRect/>
          </a:stretch>
        </p:blipFill>
        <p:spPr bwMode="auto">
          <a:xfrm>
            <a:off x="251520" y="1628800"/>
            <a:ext cx="1860550" cy="1398588"/>
          </a:xfrm>
          <a:prstGeom prst="rect">
            <a:avLst/>
          </a:prstGeom>
          <a:noFill/>
          <a:ln w="9525">
            <a:noFill/>
            <a:miter lim="800000"/>
            <a:headEnd/>
            <a:tailEnd/>
          </a:ln>
        </p:spPr>
      </p:pic>
      <p:pic>
        <p:nvPicPr>
          <p:cNvPr id="32771" name="Рисунок 24" descr="C:\Documents and Settings\Admin\Рабочий стол\метод. разработка по гипсу\SAM_2326.JPG"/>
          <p:cNvPicPr>
            <a:picLocks noChangeAspect="1" noChangeArrowheads="1"/>
          </p:cNvPicPr>
          <p:nvPr/>
        </p:nvPicPr>
        <p:blipFill>
          <a:blip r:embed="rId3" cstate="screen"/>
          <a:srcRect/>
          <a:stretch>
            <a:fillRect/>
          </a:stretch>
        </p:blipFill>
        <p:spPr bwMode="auto">
          <a:xfrm>
            <a:off x="2483768" y="1556792"/>
            <a:ext cx="1946275" cy="1452563"/>
          </a:xfrm>
          <a:prstGeom prst="rect">
            <a:avLst/>
          </a:prstGeom>
          <a:noFill/>
          <a:ln w="9525">
            <a:noFill/>
            <a:miter lim="800000"/>
            <a:headEnd/>
            <a:tailEnd/>
          </a:ln>
        </p:spPr>
      </p:pic>
      <p:pic>
        <p:nvPicPr>
          <p:cNvPr id="32772" name="Рисунок 23" descr="C:\Documents and Settings\Admin\Рабочий стол\метод. разработка по гипсу\SAM_2328.JPG"/>
          <p:cNvPicPr>
            <a:picLocks noChangeAspect="1" noChangeArrowheads="1"/>
          </p:cNvPicPr>
          <p:nvPr/>
        </p:nvPicPr>
        <p:blipFill>
          <a:blip r:embed="rId4" cstate="screen"/>
          <a:srcRect/>
          <a:stretch>
            <a:fillRect/>
          </a:stretch>
        </p:blipFill>
        <p:spPr bwMode="auto">
          <a:xfrm>
            <a:off x="4788024" y="1628800"/>
            <a:ext cx="1871663" cy="1409700"/>
          </a:xfrm>
          <a:prstGeom prst="rect">
            <a:avLst/>
          </a:prstGeom>
          <a:noFill/>
          <a:ln w="9525">
            <a:noFill/>
            <a:miter lim="800000"/>
            <a:headEnd/>
            <a:tailEnd/>
          </a:ln>
        </p:spPr>
      </p:pic>
      <p:pic>
        <p:nvPicPr>
          <p:cNvPr id="32773" name="Рисунок 25" descr="C:\Documents and Settings\Admin\Рабочий стол\метод. разработка по гипсу\SAM_2330.JPG"/>
          <p:cNvPicPr>
            <a:picLocks noChangeAspect="1" noChangeArrowheads="1"/>
          </p:cNvPicPr>
          <p:nvPr/>
        </p:nvPicPr>
        <p:blipFill>
          <a:blip r:embed="rId5" cstate="screen"/>
          <a:srcRect/>
          <a:stretch>
            <a:fillRect/>
          </a:stretch>
        </p:blipFill>
        <p:spPr bwMode="auto">
          <a:xfrm>
            <a:off x="6948264" y="1628800"/>
            <a:ext cx="1882775" cy="1419225"/>
          </a:xfrm>
          <a:prstGeom prst="rect">
            <a:avLst/>
          </a:prstGeom>
          <a:noFill/>
          <a:ln w="9525">
            <a:noFill/>
            <a:miter lim="800000"/>
            <a:headEnd/>
            <a:tailEnd/>
          </a:ln>
        </p:spPr>
      </p:pic>
      <p:pic>
        <p:nvPicPr>
          <p:cNvPr id="32774" name="Рисунок 27" descr="C:\Documents and Settings\Admin\Рабочий стол\метод. разработка по гипсу\SAM_2337.JPG"/>
          <p:cNvPicPr>
            <a:picLocks noChangeAspect="1" noChangeArrowheads="1"/>
          </p:cNvPicPr>
          <p:nvPr/>
        </p:nvPicPr>
        <p:blipFill>
          <a:blip r:embed="rId6" cstate="screen"/>
          <a:srcRect/>
          <a:stretch>
            <a:fillRect/>
          </a:stretch>
        </p:blipFill>
        <p:spPr bwMode="auto">
          <a:xfrm>
            <a:off x="323528" y="3429000"/>
            <a:ext cx="1860550" cy="1398588"/>
          </a:xfrm>
          <a:prstGeom prst="rect">
            <a:avLst/>
          </a:prstGeom>
          <a:noFill/>
          <a:ln w="9525">
            <a:noFill/>
            <a:miter lim="800000"/>
            <a:headEnd/>
            <a:tailEnd/>
          </a:ln>
        </p:spPr>
      </p:pic>
      <p:pic>
        <p:nvPicPr>
          <p:cNvPr id="32775" name="Рисунок 29" descr="C:\Documents and Settings\Admin\Рабочий стол\метод. разработка по гипсу\SAM_2343.JPG"/>
          <p:cNvPicPr>
            <a:picLocks noChangeAspect="1" noChangeArrowheads="1"/>
          </p:cNvPicPr>
          <p:nvPr/>
        </p:nvPicPr>
        <p:blipFill>
          <a:blip r:embed="rId7" cstate="screen"/>
          <a:srcRect/>
          <a:stretch>
            <a:fillRect/>
          </a:stretch>
        </p:blipFill>
        <p:spPr bwMode="auto">
          <a:xfrm>
            <a:off x="3923928" y="3356992"/>
            <a:ext cx="4104457" cy="30724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476672"/>
            <a:ext cx="91440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6000" b="1"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latin typeface="Monotype Corsiva" pitchFamily="66" charset="0"/>
                <a:ea typeface="+mj-ea"/>
                <a:cs typeface="+mj-cs"/>
              </a:rPr>
              <a:t>Идеи  на будущее…</a:t>
            </a:r>
            <a:endParaRPr kumimoji="0" lang="ru-RU" sz="6000" b="1"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uLnTx/>
              <a:uFillTx/>
              <a:latin typeface="Monotype Corsiva" pitchFamily="66" charset="0"/>
              <a:ea typeface="+mj-ea"/>
              <a:cs typeface="+mj-cs"/>
            </a:endParaRPr>
          </a:p>
        </p:txBody>
      </p:sp>
      <p:pic>
        <p:nvPicPr>
          <p:cNvPr id="33794" name="Picture 2" descr="D:\Мои документы\ПОДЕЛКИ\Г ИПС\щшгнпа.JPG"/>
          <p:cNvPicPr>
            <a:picLocks noChangeAspect="1" noChangeArrowheads="1"/>
          </p:cNvPicPr>
          <p:nvPr/>
        </p:nvPicPr>
        <p:blipFill>
          <a:blip r:embed="rId2" cstate="screen"/>
          <a:srcRect/>
          <a:stretch>
            <a:fillRect/>
          </a:stretch>
        </p:blipFill>
        <p:spPr bwMode="auto">
          <a:xfrm>
            <a:off x="1043608" y="1412776"/>
            <a:ext cx="3240360" cy="2430270"/>
          </a:xfrm>
          <a:prstGeom prst="rect">
            <a:avLst/>
          </a:prstGeom>
          <a:noFill/>
        </p:spPr>
      </p:pic>
      <p:pic>
        <p:nvPicPr>
          <p:cNvPr id="33795" name="Picture 3" descr="C:\Documents and Settings\Admin\Рабочий стол\ГИПС\panno_lopuh1.jpg"/>
          <p:cNvPicPr>
            <a:picLocks noChangeAspect="1" noChangeArrowheads="1"/>
          </p:cNvPicPr>
          <p:nvPr/>
        </p:nvPicPr>
        <p:blipFill>
          <a:blip r:embed="rId3" cstate="screen"/>
          <a:srcRect/>
          <a:stretch>
            <a:fillRect/>
          </a:stretch>
        </p:blipFill>
        <p:spPr bwMode="auto">
          <a:xfrm>
            <a:off x="5148064" y="1412776"/>
            <a:ext cx="3152800" cy="2364600"/>
          </a:xfrm>
          <a:prstGeom prst="rect">
            <a:avLst/>
          </a:prstGeom>
          <a:noFill/>
        </p:spPr>
      </p:pic>
      <p:pic>
        <p:nvPicPr>
          <p:cNvPr id="33797" name="Picture 5" descr="H:\Г ИПС\foto0649.jpg"/>
          <p:cNvPicPr>
            <a:picLocks noChangeAspect="1" noChangeArrowheads="1"/>
          </p:cNvPicPr>
          <p:nvPr/>
        </p:nvPicPr>
        <p:blipFill>
          <a:blip r:embed="rId4" cstate="screen"/>
          <a:srcRect/>
          <a:stretch>
            <a:fillRect/>
          </a:stretch>
        </p:blipFill>
        <p:spPr bwMode="auto">
          <a:xfrm>
            <a:off x="1043608" y="4005064"/>
            <a:ext cx="3290529" cy="2454018"/>
          </a:xfrm>
          <a:prstGeom prst="rect">
            <a:avLst/>
          </a:prstGeom>
          <a:noFill/>
        </p:spPr>
      </p:pic>
      <p:pic>
        <p:nvPicPr>
          <p:cNvPr id="33798" name="Picture 6" descr="H:\Г ИПС\image_103617.jpg"/>
          <p:cNvPicPr>
            <a:picLocks noChangeAspect="1" noChangeArrowheads="1"/>
          </p:cNvPicPr>
          <p:nvPr/>
        </p:nvPicPr>
        <p:blipFill>
          <a:blip r:embed="rId5" cstate="screen"/>
          <a:srcRect/>
          <a:stretch>
            <a:fillRect/>
          </a:stretch>
        </p:blipFill>
        <p:spPr bwMode="auto">
          <a:xfrm>
            <a:off x="5148064" y="4005064"/>
            <a:ext cx="3096344" cy="2507432"/>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Прямоугольник 1"/>
          <p:cNvSpPr>
            <a:spLocks noChangeArrowheads="1"/>
          </p:cNvSpPr>
          <p:nvPr/>
        </p:nvSpPr>
        <p:spPr bwMode="auto">
          <a:xfrm>
            <a:off x="2714625" y="714375"/>
            <a:ext cx="3929063" cy="708025"/>
          </a:xfrm>
          <a:prstGeom prst="rect">
            <a:avLst/>
          </a:prstGeom>
          <a:noFill/>
          <a:ln w="9525">
            <a:noFill/>
            <a:miter lim="800000"/>
            <a:headEnd/>
            <a:tailEnd/>
          </a:ln>
        </p:spPr>
        <p:txBody>
          <a:bodyPr>
            <a:spAutoFit/>
          </a:bodyPr>
          <a:lstStyle/>
          <a:p>
            <a:r>
              <a:rPr lang="ru-RU" sz="4000" b="1">
                <a:solidFill>
                  <a:schemeClr val="tx2"/>
                </a:solidFill>
              </a:rPr>
              <a:t>ПЛАН МК</a:t>
            </a:r>
            <a:endParaRPr lang="ru-RU" sz="4000"/>
          </a:p>
        </p:txBody>
      </p:sp>
      <p:sp>
        <p:nvSpPr>
          <p:cNvPr id="3075" name="Текст 4"/>
          <p:cNvSpPr>
            <a:spLocks noGrp="1"/>
          </p:cNvSpPr>
          <p:nvPr>
            <p:ph type="body" sz="half" idx="2"/>
          </p:nvPr>
        </p:nvSpPr>
        <p:spPr>
          <a:xfrm>
            <a:off x="1928813" y="1500188"/>
            <a:ext cx="5286375" cy="804862"/>
          </a:xfrm>
        </p:spPr>
        <p:txBody>
          <a:bodyPr/>
          <a:lstStyle/>
          <a:p>
            <a:pPr marL="342900" indent="-342900" eaLnBrk="1" hangingPunct="1">
              <a:buFontTx/>
              <a:buAutoNum type="arabicPeriod"/>
            </a:pPr>
            <a:r>
              <a:rPr lang="ru-RU" sz="2400" smtClean="0">
                <a:latin typeface="Arial" pitchFamily="34" charset="0"/>
                <a:cs typeface="Arial" pitchFamily="34" charset="0"/>
              </a:rPr>
              <a:t>Из истории гипса</a:t>
            </a:r>
          </a:p>
          <a:p>
            <a:pPr marL="342900" indent="-342900" eaLnBrk="1" hangingPunct="1">
              <a:buFontTx/>
              <a:buAutoNum type="arabicPeriod"/>
            </a:pPr>
            <a:r>
              <a:rPr lang="ru-RU" sz="2400" smtClean="0">
                <a:latin typeface="Arial" pitchFamily="34" charset="0"/>
                <a:cs typeface="Arial" pitchFamily="34" charset="0"/>
              </a:rPr>
              <a:t>Основные свойства гипса</a:t>
            </a:r>
          </a:p>
          <a:p>
            <a:pPr marL="342900" indent="-342900" eaLnBrk="1" hangingPunct="1">
              <a:buFontTx/>
              <a:buAutoNum type="arabicPeriod"/>
            </a:pPr>
            <a:r>
              <a:rPr lang="ru-RU" sz="2400" smtClean="0">
                <a:latin typeface="Arial" pitchFamily="34" charset="0"/>
                <a:cs typeface="Arial" pitchFamily="34" charset="0"/>
              </a:rPr>
              <a:t>Материалы и инструменты</a:t>
            </a:r>
          </a:p>
          <a:p>
            <a:pPr marL="342900" indent="-342900" eaLnBrk="1" hangingPunct="1">
              <a:buFontTx/>
              <a:buAutoNum type="arabicPeriod"/>
            </a:pPr>
            <a:r>
              <a:rPr lang="ru-RU" sz="2400" smtClean="0">
                <a:latin typeface="Arial" pitchFamily="34" charset="0"/>
                <a:cs typeface="Arial" pitchFamily="34" charset="0"/>
              </a:rPr>
              <a:t>Правила работы с гипсом</a:t>
            </a:r>
          </a:p>
          <a:p>
            <a:pPr marL="342900" indent="-342900" eaLnBrk="1" hangingPunct="1">
              <a:buFontTx/>
              <a:buAutoNum type="arabicPeriod"/>
            </a:pPr>
            <a:r>
              <a:rPr lang="ru-RU" sz="2400" smtClean="0">
                <a:latin typeface="Arial" pitchFamily="34" charset="0"/>
                <a:cs typeface="Arial" pitchFamily="34" charset="0"/>
              </a:rPr>
              <a:t>Практическая работа</a:t>
            </a:r>
          </a:p>
          <a:p>
            <a:pPr marL="342900" indent="-342900" eaLnBrk="1" hangingPunct="1">
              <a:buFontTx/>
              <a:buAutoNum type="arabicPeriod"/>
            </a:pPr>
            <a:r>
              <a:rPr lang="ru-RU" sz="2400" smtClean="0">
                <a:latin typeface="Arial" pitchFamily="34" charset="0"/>
                <a:cs typeface="Arial" pitchFamily="34" charset="0"/>
              </a:rPr>
              <a:t>Подведение итогов</a:t>
            </a:r>
          </a:p>
          <a:p>
            <a:pPr marL="342900" indent="-342900" eaLnBrk="1" hangingPunct="1">
              <a:buFontTx/>
              <a:buAutoNum type="arabicPeriod"/>
            </a:pPr>
            <a:endParaRPr lang="ru-RU" smtClean="0"/>
          </a:p>
          <a:p>
            <a:pPr marL="342900" indent="-342900" eaLnBrk="1" hangingPunct="1">
              <a:buFontTx/>
              <a:buAutoNum type="arabicPeriod"/>
            </a:pPr>
            <a:endParaRPr lang="ru-RU"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File:Gypsum var. selenite from Andamooka Ranges - Lake Torrens area, South Australia.jpg"/>
          <p:cNvPicPr>
            <a:picLocks noChangeAspect="1" noChangeArrowheads="1"/>
          </p:cNvPicPr>
          <p:nvPr/>
        </p:nvPicPr>
        <p:blipFill>
          <a:blip r:embed="rId3" cstate="screen"/>
          <a:srcRect/>
          <a:stretch>
            <a:fillRect/>
          </a:stretch>
        </p:blipFill>
        <p:spPr bwMode="auto">
          <a:xfrm>
            <a:off x="3095767" y="3933056"/>
            <a:ext cx="3312639" cy="2207046"/>
          </a:xfrm>
          <a:prstGeom prst="rect">
            <a:avLst/>
          </a:prstGeom>
          <a:noFill/>
        </p:spPr>
      </p:pic>
      <p:sp>
        <p:nvSpPr>
          <p:cNvPr id="2" name="Заголовок 1"/>
          <p:cNvSpPr>
            <a:spLocks noGrp="1"/>
          </p:cNvSpPr>
          <p:nvPr>
            <p:ph type="title"/>
          </p:nvPr>
        </p:nvSpPr>
        <p:spPr>
          <a:xfrm>
            <a:off x="1403648" y="188640"/>
            <a:ext cx="6400800" cy="846138"/>
          </a:xfrm>
        </p:spPr>
        <p:txBody>
          <a:bodyPr/>
          <a:lstStyle/>
          <a:p>
            <a:pPr>
              <a:defRPr/>
            </a:pPr>
            <a:r>
              <a:rPr sz="6600" b="1" dirty="0" err="1" smtClean="0">
                <a:solidFill>
                  <a:srgbClr val="FF0000"/>
                </a:solidFill>
                <a:latin typeface="Monotype Corsiva" pitchFamily="66" charset="0"/>
              </a:rPr>
              <a:t>Виды</a:t>
            </a:r>
            <a:r>
              <a:rPr sz="6600" b="1" dirty="0" smtClean="0">
                <a:solidFill>
                  <a:srgbClr val="FF0000"/>
                </a:solidFill>
                <a:latin typeface="Monotype Corsiva" pitchFamily="66" charset="0"/>
              </a:rPr>
              <a:t> </a:t>
            </a:r>
            <a:r>
              <a:rPr sz="6600" b="1" dirty="0" err="1" smtClean="0">
                <a:solidFill>
                  <a:srgbClr val="FF0000"/>
                </a:solidFill>
                <a:latin typeface="Monotype Corsiva" pitchFamily="66" charset="0"/>
              </a:rPr>
              <a:t>гипса</a:t>
            </a:r>
            <a:endParaRPr sz="6600" b="1" dirty="0">
              <a:solidFill>
                <a:srgbClr val="FF0000"/>
              </a:solidFill>
              <a:latin typeface="Monotype Corsiva" pitchFamily="66" charset="0"/>
            </a:endParaRPr>
          </a:p>
        </p:txBody>
      </p:sp>
      <p:graphicFrame>
        <p:nvGraphicFramePr>
          <p:cNvPr id="8" name="Таблица 7"/>
          <p:cNvGraphicFramePr>
            <a:graphicFrameLocks noGrp="1"/>
          </p:cNvGraphicFramePr>
          <p:nvPr/>
        </p:nvGraphicFramePr>
        <p:xfrm>
          <a:off x="539551" y="1196752"/>
          <a:ext cx="8136906" cy="5699760"/>
        </p:xfrm>
        <a:graphic>
          <a:graphicData uri="http://schemas.openxmlformats.org/drawingml/2006/table">
            <a:tbl>
              <a:tblPr firstRow="1" bandRow="1">
                <a:tableStyleId>{5940675A-B579-460E-94D1-54222C63F5DA}</a:tableStyleId>
              </a:tblPr>
              <a:tblGrid>
                <a:gridCol w="3888433"/>
                <a:gridCol w="504056"/>
                <a:gridCol w="3744417"/>
              </a:tblGrid>
              <a:tr h="2730584">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ctr"/>
                      <a:endParaRPr lang="ru-RU" sz="1400" dirty="0" smtClean="0">
                        <a:solidFill>
                          <a:schemeClr val="tx1"/>
                        </a:solidFill>
                        <a:latin typeface="Times New Roman" pitchFamily="18" charset="0"/>
                        <a:cs typeface="Times New Roman" pitchFamily="18" charset="0"/>
                      </a:endParaRPr>
                    </a:p>
                    <a:p>
                      <a:pPr algn="ctr"/>
                      <a:endParaRPr lang="ru-RU" sz="1400" dirty="0" smtClean="0">
                        <a:solidFill>
                          <a:schemeClr val="tx1"/>
                        </a:solidFill>
                        <a:latin typeface="Times New Roman" pitchFamily="18" charset="0"/>
                        <a:cs typeface="Times New Roman" pitchFamily="18" charset="0"/>
                      </a:endParaRPr>
                    </a:p>
                    <a:p>
                      <a:pPr algn="ctr"/>
                      <a:endParaRPr lang="ru-RU" sz="1400" dirty="0" smtClean="0">
                        <a:solidFill>
                          <a:schemeClr val="tx1"/>
                        </a:solidFill>
                        <a:latin typeface="Times New Roman" pitchFamily="18" charset="0"/>
                        <a:cs typeface="Times New Roman" pitchFamily="18" charset="0"/>
                      </a:endParaRPr>
                    </a:p>
                    <a:p>
                      <a:pPr algn="ctr"/>
                      <a:r>
                        <a:rPr lang="ru-RU" sz="1400" dirty="0" smtClean="0">
                          <a:solidFill>
                            <a:schemeClr val="tx1"/>
                          </a:solidFill>
                          <a:latin typeface="Times New Roman" pitchFamily="18" charset="0"/>
                          <a:cs typeface="Times New Roman" pitchFamily="18" charset="0"/>
                        </a:rPr>
                        <a:t>«Гипсовая роза»</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Гипсовый песок</a:t>
                      </a:r>
                      <a:endParaRPr lang="ru-RU" sz="14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3316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Игольчатые  кристаллы гипса</a:t>
                      </a:r>
                    </a:p>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ru-RU" dirty="0"/>
                    </a:p>
                  </a:txBody>
                  <a:tcPr/>
                </a:tc>
                <a:tc hMerge="1">
                  <a:txBody>
                    <a:bodyPr/>
                    <a:lstStyle/>
                    <a:p>
                      <a:endParaRPr lang="ru-RU" dirty="0"/>
                    </a:p>
                  </a:txBody>
                  <a:tcPr/>
                </a:tc>
              </a:tr>
            </a:tbl>
          </a:graphicData>
        </a:graphic>
      </p:graphicFrame>
      <p:pic>
        <p:nvPicPr>
          <p:cNvPr id="9" name="Picture 6" descr="Roses des Sables Tunisie.jpg"/>
          <p:cNvPicPr>
            <a:picLocks noChangeAspect="1" noChangeArrowheads="1"/>
          </p:cNvPicPr>
          <p:nvPr/>
        </p:nvPicPr>
        <p:blipFill>
          <a:blip r:embed="rId4" cstate="screen"/>
          <a:srcRect/>
          <a:stretch>
            <a:fillRect/>
          </a:stretch>
        </p:blipFill>
        <p:spPr bwMode="auto">
          <a:xfrm>
            <a:off x="755576" y="1268760"/>
            <a:ext cx="3076704" cy="2160240"/>
          </a:xfrm>
          <a:prstGeom prst="rect">
            <a:avLst/>
          </a:prstGeom>
          <a:noFill/>
        </p:spPr>
      </p:pic>
      <p:pic>
        <p:nvPicPr>
          <p:cNvPr id="4106" name="Picture 10" descr="File:WhiteSandsGypsum.jpg"/>
          <p:cNvPicPr>
            <a:picLocks noChangeAspect="1" noChangeArrowheads="1"/>
          </p:cNvPicPr>
          <p:nvPr/>
        </p:nvPicPr>
        <p:blipFill>
          <a:blip r:embed="rId5" cstate="screen"/>
          <a:srcRect/>
          <a:stretch>
            <a:fillRect/>
          </a:stretch>
        </p:blipFill>
        <p:spPr bwMode="auto">
          <a:xfrm>
            <a:off x="5292080" y="1268760"/>
            <a:ext cx="2928325" cy="2196244"/>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547664" y="260648"/>
            <a:ext cx="6400800" cy="846138"/>
          </a:xfrm>
        </p:spPr>
        <p:txBody>
          <a:bodyPr/>
          <a:lstStyle/>
          <a:p>
            <a:pPr>
              <a:defRPr/>
            </a:pPr>
            <a:r>
              <a:rPr sz="6600" b="1" dirty="0" err="1" smtClean="0">
                <a:solidFill>
                  <a:srgbClr val="FF0000"/>
                </a:solidFill>
                <a:latin typeface="Monotype Corsiva" pitchFamily="66" charset="0"/>
              </a:rPr>
              <a:t>История</a:t>
            </a:r>
            <a:r>
              <a:rPr sz="6600" b="1" dirty="0" smtClean="0">
                <a:solidFill>
                  <a:srgbClr val="FF0000"/>
                </a:solidFill>
                <a:latin typeface="Monotype Corsiva" pitchFamily="66" charset="0"/>
              </a:rPr>
              <a:t> </a:t>
            </a:r>
            <a:r>
              <a:rPr sz="6600" b="1" dirty="0" err="1" smtClean="0">
                <a:solidFill>
                  <a:srgbClr val="FF0000"/>
                </a:solidFill>
                <a:latin typeface="Monotype Corsiva" pitchFamily="66" charset="0"/>
              </a:rPr>
              <a:t>гипса</a:t>
            </a:r>
            <a:endParaRPr sz="6600" b="1" dirty="0">
              <a:solidFill>
                <a:srgbClr val="FF0000"/>
              </a:solidFill>
              <a:latin typeface="Monotype Corsiva" pitchFamily="66" charset="0"/>
            </a:endParaRPr>
          </a:p>
        </p:txBody>
      </p:sp>
      <p:pic>
        <p:nvPicPr>
          <p:cNvPr id="39938" name="Picture 2" descr="http://highschoolpm.net/assets/images/parthenon.jpg"/>
          <p:cNvPicPr>
            <a:picLocks noChangeAspect="1" noChangeArrowheads="1"/>
          </p:cNvPicPr>
          <p:nvPr/>
        </p:nvPicPr>
        <p:blipFill>
          <a:blip r:embed="rId3" cstate="screen"/>
          <a:srcRect/>
          <a:stretch>
            <a:fillRect/>
          </a:stretch>
        </p:blipFill>
        <p:spPr bwMode="auto">
          <a:xfrm>
            <a:off x="539552" y="1124744"/>
            <a:ext cx="4019550" cy="2724151"/>
          </a:xfrm>
          <a:prstGeom prst="rect">
            <a:avLst/>
          </a:prstGeom>
          <a:noFill/>
        </p:spPr>
      </p:pic>
      <p:pic>
        <p:nvPicPr>
          <p:cNvPr id="39942" name="Picture 6" descr="http://www.paranormal-news.ru/_nw/68/s40208851.jpg"/>
          <p:cNvPicPr>
            <a:picLocks noChangeAspect="1" noChangeArrowheads="1"/>
          </p:cNvPicPr>
          <p:nvPr/>
        </p:nvPicPr>
        <p:blipFill>
          <a:blip r:embed="rId4" cstate="screen"/>
          <a:srcRect/>
          <a:stretch>
            <a:fillRect/>
          </a:stretch>
        </p:blipFill>
        <p:spPr bwMode="auto">
          <a:xfrm>
            <a:off x="539552" y="3861048"/>
            <a:ext cx="4019550" cy="2686051"/>
          </a:xfrm>
          <a:prstGeom prst="rect">
            <a:avLst/>
          </a:prstGeom>
          <a:noFill/>
        </p:spPr>
      </p:pic>
      <p:pic>
        <p:nvPicPr>
          <p:cNvPr id="39944" name="Picture 8" descr="http://taro-v-sumochke.ru/wp-content/uploads/2013/06/%D0%95%D0%B3%D0%B8%D0%BF%D0%B5%D1%82%D1%81%D0%BA%D0%B0%D1%8F-%D0%BF%D0%B8%D1%80%D0%B0%D0%BC%D0%B8%D0%B4%D0%B0-300x225.jpg"/>
          <p:cNvPicPr>
            <a:picLocks noChangeAspect="1" noChangeArrowheads="1"/>
          </p:cNvPicPr>
          <p:nvPr/>
        </p:nvPicPr>
        <p:blipFill>
          <a:blip r:embed="rId5" cstate="screen"/>
          <a:srcRect/>
          <a:stretch>
            <a:fillRect/>
          </a:stretch>
        </p:blipFill>
        <p:spPr bwMode="auto">
          <a:xfrm>
            <a:off x="4716016" y="3789040"/>
            <a:ext cx="3816424" cy="2754306"/>
          </a:xfrm>
          <a:prstGeom prst="rect">
            <a:avLst/>
          </a:prstGeom>
          <a:noFill/>
        </p:spPr>
      </p:pic>
      <p:pic>
        <p:nvPicPr>
          <p:cNvPr id="39946" name="Picture 10" descr="&amp;Lcy;&amp;iecy;&amp;pcy;&amp;ncy;&amp;icy;&amp;ncy;&amp;acy; &amp;vcy; &amp;Dcy;&amp;rcy;&amp;iecy;&amp;vcy;&amp;ncy;&amp;iecy;&amp;mcy; &amp;IEcy;&amp;gcy;&amp;icy;&amp;pcy;&amp;tcy;&amp;iecy;"/>
          <p:cNvPicPr>
            <a:picLocks noChangeAspect="1" noChangeArrowheads="1"/>
          </p:cNvPicPr>
          <p:nvPr/>
        </p:nvPicPr>
        <p:blipFill>
          <a:blip r:embed="rId6" cstate="screen"/>
          <a:srcRect/>
          <a:stretch>
            <a:fillRect/>
          </a:stretch>
        </p:blipFill>
        <p:spPr bwMode="auto">
          <a:xfrm>
            <a:off x="4716016" y="1124744"/>
            <a:ext cx="3816424" cy="2664296"/>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6400800" cy="846138"/>
          </a:xfrm>
        </p:spPr>
        <p:txBody>
          <a:bodyPr/>
          <a:lstStyle/>
          <a:p>
            <a:pPr>
              <a:defRPr/>
            </a:pPr>
            <a:r>
              <a:rPr sz="6600" b="1" dirty="0" err="1" smtClean="0">
                <a:solidFill>
                  <a:srgbClr val="FF0000"/>
                </a:solidFill>
                <a:latin typeface="Monotype Corsiva" pitchFamily="66" charset="0"/>
              </a:rPr>
              <a:t>История</a:t>
            </a:r>
            <a:r>
              <a:rPr sz="6600" b="1" dirty="0" smtClean="0">
                <a:solidFill>
                  <a:srgbClr val="FF0000"/>
                </a:solidFill>
                <a:latin typeface="Monotype Corsiva" pitchFamily="66" charset="0"/>
              </a:rPr>
              <a:t> </a:t>
            </a:r>
            <a:r>
              <a:rPr sz="6600" b="1" dirty="0" err="1" smtClean="0">
                <a:solidFill>
                  <a:srgbClr val="FF0000"/>
                </a:solidFill>
                <a:latin typeface="Monotype Corsiva" pitchFamily="66" charset="0"/>
              </a:rPr>
              <a:t>гипса</a:t>
            </a:r>
            <a:endParaRPr sz="6600" b="1" dirty="0">
              <a:solidFill>
                <a:srgbClr val="FF0000"/>
              </a:solidFill>
              <a:latin typeface="Monotype Corsiva" pitchFamily="66" charset="0"/>
            </a:endParaRPr>
          </a:p>
        </p:txBody>
      </p:sp>
      <p:pic>
        <p:nvPicPr>
          <p:cNvPr id="8196" name="Picture 4" descr="http://www.hrono.ru/img/lica/lavuaze_zhena.jpg"/>
          <p:cNvPicPr>
            <a:picLocks noChangeAspect="1" noChangeArrowheads="1"/>
          </p:cNvPicPr>
          <p:nvPr/>
        </p:nvPicPr>
        <p:blipFill>
          <a:blip r:embed="rId3" cstate="screen"/>
          <a:srcRect/>
          <a:stretch>
            <a:fillRect/>
          </a:stretch>
        </p:blipFill>
        <p:spPr bwMode="auto">
          <a:xfrm>
            <a:off x="4355976" y="1052736"/>
            <a:ext cx="4219575" cy="4536504"/>
          </a:xfrm>
          <a:prstGeom prst="rect">
            <a:avLst/>
          </a:prstGeom>
          <a:noFill/>
        </p:spPr>
      </p:pic>
      <p:pic>
        <p:nvPicPr>
          <p:cNvPr id="8198" name="Picture 6" descr="Antoine lavoisier.jpg"/>
          <p:cNvPicPr>
            <a:picLocks noChangeAspect="1" noChangeArrowheads="1"/>
          </p:cNvPicPr>
          <p:nvPr/>
        </p:nvPicPr>
        <p:blipFill>
          <a:blip r:embed="rId4" cstate="screen"/>
          <a:srcRect/>
          <a:stretch>
            <a:fillRect/>
          </a:stretch>
        </p:blipFill>
        <p:spPr bwMode="auto">
          <a:xfrm>
            <a:off x="611560" y="1052736"/>
            <a:ext cx="3456384" cy="4464496"/>
          </a:xfrm>
          <a:prstGeom prst="rect">
            <a:avLst/>
          </a:prstGeom>
          <a:noFill/>
        </p:spPr>
      </p:pic>
      <p:sp>
        <p:nvSpPr>
          <p:cNvPr id="8" name="Заголовок 1"/>
          <p:cNvSpPr txBox="1">
            <a:spLocks/>
          </p:cNvSpPr>
          <p:nvPr/>
        </p:nvSpPr>
        <p:spPr>
          <a:xfrm>
            <a:off x="0" y="5589240"/>
            <a:ext cx="91440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5400" b="1" i="0" u="none" strike="noStrike" kern="1200" cap="none" spc="0" normalizeH="0" baseline="0" noProof="0" dirty="0" err="1"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002060"/>
                </a:solidFill>
                <a:effectLst>
                  <a:outerShdw blurRad="241300" dist="38100" dir="5400000" rotWithShape="0">
                    <a:schemeClr val="bg2">
                      <a:lumMod val="10000"/>
                      <a:alpha val="30000"/>
                    </a:schemeClr>
                  </a:outerShdw>
                </a:effectLst>
                <a:uLnTx/>
                <a:uFillTx/>
                <a:latin typeface="Monotype Corsiva" pitchFamily="66" charset="0"/>
                <a:ea typeface="+mj-ea"/>
                <a:cs typeface="+mj-cs"/>
              </a:rPr>
              <a:t>Антуан</a:t>
            </a:r>
            <a:r>
              <a:rPr kumimoji="0" lang="ru-RU" sz="5400" b="1" i="0" u="none" strike="noStrike" kern="1200" cap="none" spc="0" normalizeH="0" baseline="0" noProof="0"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002060"/>
                </a:solidFill>
                <a:effectLst>
                  <a:outerShdw blurRad="241300" dist="38100" dir="5400000" rotWithShape="0">
                    <a:schemeClr val="bg2">
                      <a:lumMod val="10000"/>
                      <a:alpha val="30000"/>
                    </a:schemeClr>
                  </a:outerShdw>
                </a:effectLst>
                <a:uLnTx/>
                <a:uFillTx/>
                <a:latin typeface="Monotype Corsiva" pitchFamily="66" charset="0"/>
                <a:ea typeface="+mj-ea"/>
                <a:cs typeface="+mj-cs"/>
              </a:rPr>
              <a:t>  Лоран  Лавуазье </a:t>
            </a:r>
          </a:p>
          <a:p>
            <a:pPr marL="0" marR="0" lvl="0" indent="0" algn="ctr" defTabSz="914400" rtl="0" eaLnBrk="0" fontAlgn="base" latinLnBrk="0" hangingPunct="0">
              <a:lnSpc>
                <a:spcPct val="100000"/>
              </a:lnSpc>
              <a:spcBef>
                <a:spcPct val="0"/>
              </a:spcBef>
              <a:spcAft>
                <a:spcPct val="0"/>
              </a:spcAft>
              <a:buClrTx/>
              <a:buSzTx/>
              <a:buFontTx/>
              <a:buNone/>
              <a:tabLst/>
              <a:defRPr/>
            </a:pPr>
            <a:r>
              <a:rPr lang="ru-RU" sz="4000" b="1"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002060"/>
                </a:solidFill>
                <a:effectLst>
                  <a:outerShdw blurRad="241300" dist="38100" dir="5400000" rotWithShape="0">
                    <a:schemeClr val="bg2">
                      <a:lumMod val="10000"/>
                      <a:alpha val="30000"/>
                    </a:schemeClr>
                  </a:outerShdw>
                </a:effectLst>
                <a:latin typeface="Monotype Corsiva" pitchFamily="66" charset="0"/>
                <a:ea typeface="+mj-ea"/>
                <a:cs typeface="+mj-cs"/>
              </a:rPr>
              <a:t>(1743 – 1794)</a:t>
            </a:r>
            <a:endParaRPr kumimoji="0" lang="ru-RU" sz="4000" b="1"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002060"/>
              </a:solidFill>
              <a:effectLst>
                <a:outerShdw blurRad="241300" dist="38100" dir="5400000" rotWithShape="0">
                  <a:schemeClr val="bg2">
                    <a:lumMod val="10000"/>
                    <a:alpha val="30000"/>
                  </a:schemeClr>
                </a:outerShdw>
              </a:effectLst>
              <a:uLnTx/>
              <a:uFillTx/>
              <a:latin typeface="Monotype Corsiva" pitchFamily="66" charset="0"/>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 </a:t>
            </a:r>
            <a:endParaRPr dirty="0"/>
          </a:p>
        </p:txBody>
      </p:sp>
      <p:pic>
        <p:nvPicPr>
          <p:cNvPr id="6150" name="Picture 6" descr="http://im3-tub-ru.yandex.net/i?id=42022326-66-72&amp;n=21"/>
          <p:cNvPicPr>
            <a:picLocks noChangeAspect="1" noChangeArrowheads="1"/>
          </p:cNvPicPr>
          <p:nvPr/>
        </p:nvPicPr>
        <p:blipFill>
          <a:blip r:embed="rId3" cstate="screen"/>
          <a:srcRect/>
          <a:stretch>
            <a:fillRect/>
          </a:stretch>
        </p:blipFill>
        <p:spPr bwMode="auto">
          <a:xfrm>
            <a:off x="4932040" y="3789040"/>
            <a:ext cx="1800200" cy="2365186"/>
          </a:xfrm>
          <a:prstGeom prst="rect">
            <a:avLst/>
          </a:prstGeom>
          <a:noFill/>
        </p:spPr>
      </p:pic>
      <p:pic>
        <p:nvPicPr>
          <p:cNvPr id="6152" name="Picture 8" descr="http://www.gearsco.com/wp-content/2010/11/mano-porta-joyas-entrada.jpg"/>
          <p:cNvPicPr>
            <a:picLocks noChangeAspect="1" noChangeArrowheads="1"/>
          </p:cNvPicPr>
          <p:nvPr/>
        </p:nvPicPr>
        <p:blipFill>
          <a:blip r:embed="rId4" cstate="screen"/>
          <a:srcRect/>
          <a:stretch>
            <a:fillRect/>
          </a:stretch>
        </p:blipFill>
        <p:spPr bwMode="auto">
          <a:xfrm>
            <a:off x="6876256" y="3789040"/>
            <a:ext cx="1728192" cy="2376264"/>
          </a:xfrm>
          <a:prstGeom prst="rect">
            <a:avLst/>
          </a:prstGeom>
          <a:noFill/>
        </p:spPr>
      </p:pic>
      <p:pic>
        <p:nvPicPr>
          <p:cNvPr id="6154" name="Picture 10" descr="http://uvelir.info/uploads/content/Uvelirka2.jpg"/>
          <p:cNvPicPr>
            <a:picLocks noChangeAspect="1" noChangeArrowheads="1"/>
          </p:cNvPicPr>
          <p:nvPr/>
        </p:nvPicPr>
        <p:blipFill>
          <a:blip r:embed="rId5" cstate="screen"/>
          <a:srcRect/>
          <a:stretch>
            <a:fillRect/>
          </a:stretch>
        </p:blipFill>
        <p:spPr bwMode="auto">
          <a:xfrm>
            <a:off x="4932040" y="1196752"/>
            <a:ext cx="3685113" cy="2376264"/>
          </a:xfrm>
          <a:prstGeom prst="rect">
            <a:avLst/>
          </a:prstGeom>
          <a:noFill/>
        </p:spPr>
      </p:pic>
      <p:sp>
        <p:nvSpPr>
          <p:cNvPr id="9" name="Заголовок 1"/>
          <p:cNvSpPr txBox="1">
            <a:spLocks/>
          </p:cNvSpPr>
          <p:nvPr/>
        </p:nvSpPr>
        <p:spPr>
          <a:xfrm>
            <a:off x="1403648" y="188640"/>
            <a:ext cx="64008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6600" b="1" i="0" u="none" strike="noStrike" kern="1200" cap="none" spc="0" normalizeH="0" baseline="0" noProof="0"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uLnTx/>
                <a:uFillTx/>
                <a:latin typeface="Monotype Corsiva" pitchFamily="66" charset="0"/>
                <a:ea typeface="+mj-ea"/>
                <a:cs typeface="+mj-cs"/>
              </a:rPr>
              <a:t>Применение гипса</a:t>
            </a:r>
            <a:endParaRPr kumimoji="0" lang="ru-RU" sz="6600" b="1"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uLnTx/>
              <a:uFillTx/>
              <a:latin typeface="Monotype Corsiva" pitchFamily="66" charset="0"/>
              <a:ea typeface="+mj-ea"/>
              <a:cs typeface="+mj-cs"/>
            </a:endParaRPr>
          </a:p>
        </p:txBody>
      </p:sp>
      <p:pic>
        <p:nvPicPr>
          <p:cNvPr id="3" name="Picture 4" descr="http://www.rabotnic.ru/files/pimg/110126_58912d_20.jpg"/>
          <p:cNvPicPr>
            <a:picLocks noChangeAspect="1" noChangeArrowheads="1"/>
          </p:cNvPicPr>
          <p:nvPr/>
        </p:nvPicPr>
        <p:blipFill>
          <a:blip r:embed="rId6" cstate="screen"/>
          <a:srcRect/>
          <a:stretch>
            <a:fillRect/>
          </a:stretch>
        </p:blipFill>
        <p:spPr bwMode="auto">
          <a:xfrm>
            <a:off x="467544" y="1209764"/>
            <a:ext cx="4032448" cy="495554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Содержимое 3"/>
          <p:cNvSpPr>
            <a:spLocks noGrp="1"/>
          </p:cNvSpPr>
          <p:nvPr>
            <p:ph sz="half" idx="2"/>
          </p:nvPr>
        </p:nvSpPr>
        <p:spPr>
          <a:xfrm>
            <a:off x="4499992" y="1484784"/>
            <a:ext cx="4392487" cy="4641379"/>
          </a:xfrm>
        </p:spPr>
        <p:txBody>
          <a:bodyPr/>
          <a:lstStyle/>
          <a:p>
            <a:pPr lvl="0"/>
            <a:r>
              <a:rPr lang="ru-RU" sz="2000" dirty="0" smtClean="0">
                <a:latin typeface="Times New Roman" pitchFamily="18" charset="0"/>
                <a:cs typeface="Times New Roman" pitchFamily="18" charset="0"/>
              </a:rPr>
              <a:t>Гипс строительный (алебастр)</a:t>
            </a:r>
          </a:p>
          <a:p>
            <a:pPr lvl="0"/>
            <a:r>
              <a:rPr lang="ru-RU" sz="2000" dirty="0" smtClean="0">
                <a:latin typeface="Times New Roman" pitchFamily="18" charset="0"/>
                <a:cs typeface="Times New Roman" pitchFamily="18" charset="0"/>
              </a:rPr>
              <a:t>Пластиковый контейнер для песка</a:t>
            </a:r>
          </a:p>
          <a:p>
            <a:pPr lvl="0"/>
            <a:r>
              <a:rPr lang="ru-RU" sz="2000" dirty="0" smtClean="0">
                <a:latin typeface="Times New Roman" pitchFamily="18" charset="0"/>
                <a:cs typeface="Times New Roman" pitchFamily="18" charset="0"/>
              </a:rPr>
              <a:t>Пищевая пленка</a:t>
            </a:r>
          </a:p>
          <a:p>
            <a:pPr lvl="0"/>
            <a:r>
              <a:rPr lang="ru-RU" sz="2000" dirty="0" smtClean="0">
                <a:latin typeface="Times New Roman" pitchFamily="18" charset="0"/>
                <a:cs typeface="Times New Roman" pitchFamily="18" charset="0"/>
              </a:rPr>
              <a:t>Вода</a:t>
            </a:r>
          </a:p>
          <a:p>
            <a:pPr lvl="0"/>
            <a:r>
              <a:rPr lang="ru-RU" sz="2000" dirty="0" smtClean="0">
                <a:latin typeface="Times New Roman" pitchFamily="18" charset="0"/>
                <a:cs typeface="Times New Roman" pitchFamily="18" charset="0"/>
              </a:rPr>
              <a:t>Листья – природная форма</a:t>
            </a:r>
          </a:p>
          <a:p>
            <a:pPr lvl="0"/>
            <a:r>
              <a:rPr lang="ru-RU" sz="2000" dirty="0" smtClean="0">
                <a:latin typeface="Times New Roman" pitchFamily="18" charset="0"/>
                <a:cs typeface="Times New Roman" pitchFamily="18" charset="0"/>
              </a:rPr>
              <a:t>Тара для замеса гипса (одноразовые стаканы)</a:t>
            </a:r>
          </a:p>
          <a:p>
            <a:pPr lvl="0"/>
            <a:r>
              <a:rPr lang="ru-RU" sz="2000" dirty="0" smtClean="0">
                <a:latin typeface="Times New Roman" pitchFamily="18" charset="0"/>
                <a:cs typeface="Times New Roman" pitchFamily="18" charset="0"/>
              </a:rPr>
              <a:t>Одноразовая тарелка для основания подсвечника</a:t>
            </a:r>
          </a:p>
          <a:p>
            <a:pPr lvl="0"/>
            <a:r>
              <a:rPr lang="ru-RU" sz="2000" dirty="0" smtClean="0">
                <a:latin typeface="Times New Roman" pitchFamily="18" charset="0"/>
                <a:cs typeface="Times New Roman" pitchFamily="18" charset="0"/>
              </a:rPr>
              <a:t>Стаканчики разного диаметра</a:t>
            </a:r>
          </a:p>
          <a:p>
            <a:pPr lvl="0"/>
            <a:r>
              <a:rPr lang="ru-RU" sz="2000" dirty="0" smtClean="0">
                <a:latin typeface="Times New Roman" pitchFamily="18" charset="0"/>
                <a:cs typeface="Times New Roman" pitchFamily="18" charset="0"/>
              </a:rPr>
              <a:t>Краски акриловые, лак акриловый</a:t>
            </a:r>
          </a:p>
          <a:p>
            <a:pPr lvl="0"/>
            <a:r>
              <a:rPr lang="ru-RU" sz="2000" dirty="0" smtClean="0">
                <a:latin typeface="Times New Roman" pitchFamily="18" charset="0"/>
                <a:cs typeface="Times New Roman" pitchFamily="18" charset="0"/>
              </a:rPr>
              <a:t>Нож канцелярский </a:t>
            </a:r>
          </a:p>
          <a:p>
            <a:endParaRPr lang="ru-RU" dirty="0" smtClean="0"/>
          </a:p>
        </p:txBody>
      </p:sp>
      <p:sp>
        <p:nvSpPr>
          <p:cNvPr id="6" name="Заголовок 1"/>
          <p:cNvSpPr txBox="1">
            <a:spLocks noGrp="1"/>
          </p:cNvSpPr>
          <p:nvPr>
            <p:ph type="title"/>
          </p:nvPr>
        </p:nvSpPr>
        <p:spPr>
          <a:xfrm>
            <a:off x="0" y="404664"/>
            <a:ext cx="91440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6000" b="1" dirty="0" smtClean="0">
                <a:solidFill>
                  <a:srgbClr val="FF0000"/>
                </a:solidFill>
                <a:latin typeface="Monotype Corsiva" pitchFamily="66" charset="0"/>
              </a:rPr>
              <a:t>Материалы и инструменты</a:t>
            </a:r>
            <a:endParaRPr kumimoji="0" lang="ru-RU" sz="6000" b="1"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uLnTx/>
              <a:uFillTx/>
              <a:latin typeface="Monotype Corsiva" pitchFamily="66" charset="0"/>
              <a:ea typeface="+mj-ea"/>
              <a:cs typeface="+mj-cs"/>
            </a:endParaRPr>
          </a:p>
        </p:txBody>
      </p:sp>
      <p:pic>
        <p:nvPicPr>
          <p:cNvPr id="4097" name="Picture 1" descr="clip_image012"/>
          <p:cNvPicPr>
            <a:picLocks noChangeAspect="1" noChangeArrowheads="1"/>
          </p:cNvPicPr>
          <p:nvPr/>
        </p:nvPicPr>
        <p:blipFill>
          <a:blip r:embed="rId3" cstate="screen"/>
          <a:srcRect/>
          <a:stretch>
            <a:fillRect/>
          </a:stretch>
        </p:blipFill>
        <p:spPr bwMode="auto">
          <a:xfrm>
            <a:off x="683568" y="1484784"/>
            <a:ext cx="3603907" cy="44644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Текст 3"/>
          <p:cNvSpPr>
            <a:spLocks noGrp="1"/>
          </p:cNvSpPr>
          <p:nvPr>
            <p:ph type="body" sz="half" idx="2"/>
          </p:nvPr>
        </p:nvSpPr>
        <p:spPr>
          <a:xfrm>
            <a:off x="611560" y="4077072"/>
            <a:ext cx="8208912" cy="1008112"/>
          </a:xfrm>
        </p:spPr>
        <p:txBody>
          <a:bodyPr/>
          <a:lstStyle/>
          <a:p>
            <a:pPr algn="ctr"/>
            <a:r>
              <a:rPr lang="ru-RU" sz="2400" b="1" dirty="0" smtClean="0">
                <a:solidFill>
                  <a:srgbClr val="002060"/>
                </a:solidFill>
                <a:latin typeface="Times New Roman" pitchFamily="18" charset="0"/>
                <a:cs typeface="Times New Roman" pitchFamily="18" charset="0"/>
              </a:rPr>
              <a:t>Гипсовый раствор = 1 часть воды + 1 часть гипса</a:t>
            </a:r>
          </a:p>
        </p:txBody>
      </p:sp>
      <p:pic>
        <p:nvPicPr>
          <p:cNvPr id="2049" name="Рисунок 7" descr="C:\Documents and Settings\Admin\Рабочий стол\метод. разработка по гипсу\SAM_2303.JPG"/>
          <p:cNvPicPr>
            <a:picLocks noChangeAspect="1" noChangeArrowheads="1"/>
          </p:cNvPicPr>
          <p:nvPr/>
        </p:nvPicPr>
        <p:blipFill>
          <a:blip r:embed="rId3" cstate="screen"/>
          <a:srcRect/>
          <a:stretch>
            <a:fillRect/>
          </a:stretch>
        </p:blipFill>
        <p:spPr bwMode="auto">
          <a:xfrm>
            <a:off x="539552" y="1772816"/>
            <a:ext cx="2489754" cy="1872208"/>
          </a:xfrm>
          <a:prstGeom prst="rect">
            <a:avLst/>
          </a:prstGeom>
          <a:noFill/>
          <a:ln w="9525">
            <a:noFill/>
            <a:miter lim="800000"/>
            <a:headEnd/>
            <a:tailEnd/>
          </a:ln>
        </p:spPr>
      </p:pic>
      <p:pic>
        <p:nvPicPr>
          <p:cNvPr id="2050" name="Рисунок 8" descr="C:\Documents and Settings\Admin\Рабочий стол\метод. разработка по гипсу\SAM_2305.JPG"/>
          <p:cNvPicPr>
            <a:picLocks noChangeAspect="1" noChangeArrowheads="1"/>
          </p:cNvPicPr>
          <p:nvPr/>
        </p:nvPicPr>
        <p:blipFill>
          <a:blip r:embed="rId4" cstate="screen"/>
          <a:srcRect/>
          <a:stretch>
            <a:fillRect/>
          </a:stretch>
        </p:blipFill>
        <p:spPr bwMode="auto">
          <a:xfrm>
            <a:off x="3250984" y="1772816"/>
            <a:ext cx="2483712" cy="1872208"/>
          </a:xfrm>
          <a:prstGeom prst="rect">
            <a:avLst/>
          </a:prstGeom>
          <a:noFill/>
          <a:ln w="9525">
            <a:noFill/>
            <a:miter lim="800000"/>
            <a:headEnd/>
            <a:tailEnd/>
          </a:ln>
        </p:spPr>
      </p:pic>
      <p:pic>
        <p:nvPicPr>
          <p:cNvPr id="2051" name="Рисунок 9" descr="C:\Documents and Settings\Admin\Рабочий стол\метод. разработка по гипсу\SAM_2306.JPG"/>
          <p:cNvPicPr>
            <a:picLocks noChangeAspect="1" noChangeArrowheads="1"/>
          </p:cNvPicPr>
          <p:nvPr/>
        </p:nvPicPr>
        <p:blipFill>
          <a:blip r:embed="rId5" cstate="screen"/>
          <a:srcRect/>
          <a:stretch>
            <a:fillRect/>
          </a:stretch>
        </p:blipFill>
        <p:spPr bwMode="auto">
          <a:xfrm>
            <a:off x="5998964" y="1772816"/>
            <a:ext cx="2676947" cy="1800200"/>
          </a:xfrm>
          <a:prstGeom prst="rect">
            <a:avLst/>
          </a:prstGeom>
          <a:noFill/>
          <a:ln w="9525">
            <a:noFill/>
            <a:miter lim="800000"/>
            <a:headEnd/>
            <a:tailEnd/>
          </a:ln>
        </p:spPr>
      </p:pic>
      <p:sp>
        <p:nvSpPr>
          <p:cNvPr id="8" name="Заголовок 1"/>
          <p:cNvSpPr txBox="1">
            <a:spLocks/>
          </p:cNvSpPr>
          <p:nvPr/>
        </p:nvSpPr>
        <p:spPr>
          <a:xfrm>
            <a:off x="0" y="404664"/>
            <a:ext cx="91440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6000" b="1"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latin typeface="Monotype Corsiva" pitchFamily="66" charset="0"/>
                <a:ea typeface="+mj-ea"/>
                <a:cs typeface="+mj-cs"/>
              </a:rPr>
              <a:t>Приготовление гипсового раствора</a:t>
            </a:r>
            <a:endParaRPr kumimoji="0" lang="ru-RU" sz="6000" b="1"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uLnTx/>
              <a:uFillTx/>
              <a:latin typeface="Monotype Corsiva" pitchFamily="66" charset="0"/>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476672"/>
            <a:ext cx="9144000" cy="846138"/>
          </a:xfrm>
          <a:prstGeom prst="rect">
            <a:avLst/>
          </a:prstGeom>
        </p:spPr>
        <p:txBody>
          <a:bodyPr vert="horz" lIns="91440" tIns="45720" rIns="91440" bIns="45720" rtlCol="0" anchor="ctr">
            <a:noAutofit/>
            <a:scene3d>
              <a:camera prst="perspectiveRelaxedModerately">
                <a:rot lat="19800000" lon="0" rev="0"/>
              </a:camera>
              <a:lightRig rig="threePt" dir="t"/>
            </a:scene3d>
            <a:sp3d extrusionH="57150" prstMaterial="dkEdge">
              <a:bevelT w="38100" h="38100"/>
              <a:bevelB w="82550" h="38100" prst="coolSlant"/>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6000" b="1" noProof="0"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latin typeface="Monotype Corsiva" pitchFamily="66" charset="0"/>
                <a:ea typeface="+mj-ea"/>
                <a:cs typeface="+mj-cs"/>
              </a:rPr>
              <a:t>Изготовление листьев</a:t>
            </a:r>
            <a:endParaRPr kumimoji="0" lang="ru-RU" sz="6000" b="1" i="0" u="none" strike="noStrike" kern="1200" cap="none" spc="0" normalizeH="0" baseline="0" noProof="0" dirty="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solidFill>
                <a:srgbClr val="FF0000"/>
              </a:solidFill>
              <a:effectLst>
                <a:outerShdw blurRad="241300" dist="38100" dir="5400000" rotWithShape="0">
                  <a:schemeClr val="bg2">
                    <a:lumMod val="10000"/>
                    <a:alpha val="30000"/>
                  </a:schemeClr>
                </a:outerShdw>
              </a:effectLst>
              <a:uLnTx/>
              <a:uFillTx/>
              <a:latin typeface="Monotype Corsiva" pitchFamily="66" charset="0"/>
              <a:ea typeface="+mj-ea"/>
              <a:cs typeface="+mj-cs"/>
            </a:endParaRPr>
          </a:p>
        </p:txBody>
      </p:sp>
      <p:pic>
        <p:nvPicPr>
          <p:cNvPr id="30722" name="Рисунок 5" descr="C:\Documents and Settings\Admin\Рабочий стол\метод. разработка по гипсу\SAM_2299.JPG"/>
          <p:cNvPicPr>
            <a:picLocks noChangeAspect="1" noChangeArrowheads="1"/>
          </p:cNvPicPr>
          <p:nvPr/>
        </p:nvPicPr>
        <p:blipFill>
          <a:blip r:embed="rId2" cstate="screen"/>
          <a:srcRect/>
          <a:stretch>
            <a:fillRect/>
          </a:stretch>
        </p:blipFill>
        <p:spPr bwMode="auto">
          <a:xfrm>
            <a:off x="323528" y="1700808"/>
            <a:ext cx="2613020" cy="2016224"/>
          </a:xfrm>
          <a:prstGeom prst="rect">
            <a:avLst/>
          </a:prstGeom>
          <a:noFill/>
          <a:ln w="9525">
            <a:noFill/>
            <a:miter lim="800000"/>
            <a:headEnd/>
            <a:tailEnd/>
          </a:ln>
        </p:spPr>
      </p:pic>
      <p:pic>
        <p:nvPicPr>
          <p:cNvPr id="30723" name="Рисунок 6" descr="C:\Documents and Settings\Admin\Рабочий стол\метод. разработка по гипсу\SAM_2300.JPG"/>
          <p:cNvPicPr>
            <a:picLocks noChangeAspect="1" noChangeArrowheads="1"/>
          </p:cNvPicPr>
          <p:nvPr/>
        </p:nvPicPr>
        <p:blipFill>
          <a:blip r:embed="rId3" cstate="screen"/>
          <a:srcRect/>
          <a:stretch>
            <a:fillRect/>
          </a:stretch>
        </p:blipFill>
        <p:spPr bwMode="auto">
          <a:xfrm>
            <a:off x="3131840" y="1700808"/>
            <a:ext cx="2664296" cy="1996546"/>
          </a:xfrm>
          <a:prstGeom prst="rect">
            <a:avLst/>
          </a:prstGeom>
          <a:noFill/>
          <a:ln w="9525">
            <a:noFill/>
            <a:miter lim="800000"/>
            <a:headEnd/>
            <a:tailEnd/>
          </a:ln>
        </p:spPr>
      </p:pic>
      <p:pic>
        <p:nvPicPr>
          <p:cNvPr id="30724" name="Рисунок 11" descr="C:\Documents and Settings\Admin\Рабочий стол\метод. разработка по гипсу\SAM_2307.JPG"/>
          <p:cNvPicPr>
            <a:picLocks noChangeAspect="1" noChangeArrowheads="1"/>
          </p:cNvPicPr>
          <p:nvPr/>
        </p:nvPicPr>
        <p:blipFill>
          <a:blip r:embed="rId4" cstate="screen"/>
          <a:srcRect/>
          <a:stretch>
            <a:fillRect/>
          </a:stretch>
        </p:blipFill>
        <p:spPr bwMode="auto">
          <a:xfrm>
            <a:off x="6012159" y="1700808"/>
            <a:ext cx="2900779" cy="1944216"/>
          </a:xfrm>
          <a:prstGeom prst="rect">
            <a:avLst/>
          </a:prstGeom>
          <a:noFill/>
          <a:ln w="9525">
            <a:noFill/>
            <a:miter lim="800000"/>
            <a:headEnd/>
            <a:tailEnd/>
          </a:ln>
        </p:spPr>
      </p:pic>
      <p:pic>
        <p:nvPicPr>
          <p:cNvPr id="30725" name="Рисунок 12" descr="C:\Documents and Settings\Admin\Рабочий стол\метод. разработка по гипсу\SAM_2309.JPG"/>
          <p:cNvPicPr>
            <a:picLocks noChangeAspect="1" noChangeArrowheads="1"/>
          </p:cNvPicPr>
          <p:nvPr/>
        </p:nvPicPr>
        <p:blipFill>
          <a:blip r:embed="rId5" cstate="screen"/>
          <a:srcRect/>
          <a:stretch>
            <a:fillRect/>
          </a:stretch>
        </p:blipFill>
        <p:spPr bwMode="auto">
          <a:xfrm>
            <a:off x="395536" y="4005063"/>
            <a:ext cx="2520280" cy="1886145"/>
          </a:xfrm>
          <a:prstGeom prst="rect">
            <a:avLst/>
          </a:prstGeom>
          <a:noFill/>
          <a:ln w="9525">
            <a:noFill/>
            <a:miter lim="800000"/>
            <a:headEnd/>
            <a:tailEnd/>
          </a:ln>
        </p:spPr>
      </p:pic>
      <p:pic>
        <p:nvPicPr>
          <p:cNvPr id="30726" name="Рисунок 13" descr="C:\Documents and Settings\Admin\Рабочий стол\метод. разработка по гипсу\SAM_2311.JPG"/>
          <p:cNvPicPr>
            <a:picLocks noChangeAspect="1" noChangeArrowheads="1"/>
          </p:cNvPicPr>
          <p:nvPr/>
        </p:nvPicPr>
        <p:blipFill>
          <a:blip r:embed="rId6" cstate="screen"/>
          <a:srcRect/>
          <a:stretch>
            <a:fillRect/>
          </a:stretch>
        </p:blipFill>
        <p:spPr bwMode="auto">
          <a:xfrm>
            <a:off x="3131840" y="4005065"/>
            <a:ext cx="2664296" cy="1800200"/>
          </a:xfrm>
          <a:prstGeom prst="rect">
            <a:avLst/>
          </a:prstGeom>
          <a:noFill/>
          <a:ln w="9525">
            <a:noFill/>
            <a:miter lim="800000"/>
            <a:headEnd/>
            <a:tailEnd/>
          </a:ln>
        </p:spPr>
      </p:pic>
      <p:pic>
        <p:nvPicPr>
          <p:cNvPr id="30727" name="Рисунок 14" descr="C:\Documents and Settings\Admin\Рабочий стол\метод. разработка по гипсу\SAM_2314.JPG"/>
          <p:cNvPicPr>
            <a:picLocks noChangeAspect="1" noChangeArrowheads="1"/>
          </p:cNvPicPr>
          <p:nvPr/>
        </p:nvPicPr>
        <p:blipFill>
          <a:blip r:embed="rId7" cstate="screen"/>
          <a:srcRect/>
          <a:stretch>
            <a:fillRect/>
          </a:stretch>
        </p:blipFill>
        <p:spPr bwMode="auto">
          <a:xfrm>
            <a:off x="6086510" y="3933057"/>
            <a:ext cx="2805970" cy="18722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0351676">
  <a:themeElements>
    <a:clrScheme name="8 марта">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8 марта">
      <a:majorFont>
        <a:latin typeface="Segoe Script"/>
        <a:ea typeface=""/>
        <a:cs typeface=""/>
      </a:majorFont>
      <a:minorFont>
        <a:latin typeface="Segoe UI"/>
        <a:ea typeface=""/>
        <a:cs typeface=""/>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МК декупаж</Template>
  <TotalTime>492</TotalTime>
  <Words>774</Words>
  <Application>Microsoft Office PowerPoint</Application>
  <PresentationFormat>Экран (4:3)</PresentationFormat>
  <Paragraphs>118</Paragraphs>
  <Slides>12</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10351676</vt:lpstr>
      <vt:lpstr>Слайд 1</vt:lpstr>
      <vt:lpstr>Слайд 2</vt:lpstr>
      <vt:lpstr>Виды гипса</vt:lpstr>
      <vt:lpstr>История гипса</vt:lpstr>
      <vt:lpstr>История гипса</vt:lpstr>
      <vt:lpstr> </vt:lpstr>
      <vt:lpstr>Материалы и инструменты</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Литье из гипса.</dc:title>
  <cp:lastModifiedBy>Admin</cp:lastModifiedBy>
  <cp:revision>47</cp:revision>
  <dcterms:modified xsi:type="dcterms:W3CDTF">2014-03-27T18:06:52Z</dcterms:modified>
</cp:coreProperties>
</file>