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1" r:id="rId3"/>
    <p:sldId id="258" r:id="rId4"/>
    <p:sldId id="260" r:id="rId5"/>
    <p:sldId id="284" r:id="rId6"/>
    <p:sldId id="285" r:id="rId7"/>
    <p:sldId id="261" r:id="rId8"/>
    <p:sldId id="287" r:id="rId9"/>
    <p:sldId id="286" r:id="rId10"/>
    <p:sldId id="293" r:id="rId11"/>
    <p:sldId id="262" r:id="rId12"/>
    <p:sldId id="27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schemeClr val="tx1"/>
    </p:penClr>
  </p:showPr>
  <p:clrMru>
    <a:srgbClr val="45F945"/>
    <a:srgbClr val="E4F50B"/>
    <a:srgbClr val="F339D8"/>
    <a:srgbClr val="0CFC4B"/>
    <a:srgbClr val="FD7F7F"/>
    <a:srgbClr val="16FA16"/>
    <a:srgbClr val="1AF673"/>
    <a:srgbClr val="CC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41" autoAdjust="0"/>
    <p:restoredTop sz="96200" autoAdjust="0"/>
  </p:normalViewPr>
  <p:slideViewPr>
    <p:cSldViewPr>
      <p:cViewPr>
        <p:scale>
          <a:sx n="78" d="100"/>
          <a:sy n="78" d="100"/>
        </p:scale>
        <p:origin x="-1656" y="-2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-147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2" Type="http://schemas.openxmlformats.org/officeDocument/2006/relationships/slide" Target="slides/slide3.xml"/><Relationship Id="rId1" Type="http://schemas.openxmlformats.org/officeDocument/2006/relationships/slide" Target="slides/slide1.xml"/><Relationship Id="rId6" Type="http://schemas.openxmlformats.org/officeDocument/2006/relationships/slide" Target="slides/slide12.xml"/><Relationship Id="rId5" Type="http://schemas.openxmlformats.org/officeDocument/2006/relationships/slide" Target="slides/slide11.xml"/><Relationship Id="rId4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5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E07615E-8F1F-4418-BA66-E5A5F1CF15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5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21C6D10-4112-4E17-91FF-9F34B3BEA8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014DD6-E368-4CE3-973D-697F2EFF1339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CC4A3-1588-405A-8CC5-3A2815EC2B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E7E41-06A0-4CD1-B25F-9E7267C66E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B0B06-1B86-4440-88CE-8C5E101AE7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1"/>
            <a:ext cx="4038600" cy="4530725"/>
          </a:xfrm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1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26BD9-AF15-420D-AF55-61A5178E62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648200" y="1600201"/>
            <a:ext cx="4038600" cy="4530725"/>
          </a:xfrm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36A4E-81E7-4DB6-9E4B-E8EF078CDC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4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6862D-CF6B-4B59-980F-5BB3AB076B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E354C-BF4E-461B-A26A-B16B34A5B3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2D5D1-77F6-4929-9C23-13EB015BE3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091B0-2E04-4E0A-81D8-21041BB1EE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571B8-DA38-4C05-847C-6BD649488E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39103-FB82-4FD7-8390-BE1BBF10B6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EBA3A-847A-47D4-8682-1F36FBF661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6C21D-3E71-49EE-923B-BF9224B49A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4F969-ACAD-4F38-80C4-F600588BEC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3A55C-F69C-474B-BBC9-797E33223E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8D7FFECB-218D-40CA-A884-5D4780E5E1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2" r:id="rId12"/>
    <p:sldLayoutId id="2147483843" r:id="rId13"/>
    <p:sldLayoutId id="2147483844" r:id="rId14"/>
    <p:sldLayoutId id="2147483841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wstav.ru/%D0%BA%D1%80%D0%B0%D0%B5%D0%B2%D1%8B%D0%B5-%D1%81%D0%BC%D0%B8/%D0%B2%D0%B5%D1%87%D0%B5%D1%80%D0%BD%D0%B8%D0%B9-%D1%81%D1%82%D0%B0%D0%B2%D1%80%D0%BE%D0%BF%D0%BE%D0%BB%D1%8C" TargetMode="Externa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22" descr="DSC00155"/>
          <p:cNvPicPr>
            <a:picLocks noChangeAspect="1" noChangeArrowheads="1"/>
          </p:cNvPicPr>
          <p:nvPr/>
        </p:nvPicPr>
        <p:blipFill>
          <a:blip r:embed="rId5" cstate="email">
            <a:lum bright="18000" contrast="36000"/>
          </a:blip>
          <a:srcRect/>
          <a:stretch>
            <a:fillRect/>
          </a:stretch>
        </p:blipFill>
        <p:spPr bwMode="auto">
          <a:xfrm>
            <a:off x="1" y="1844676"/>
            <a:ext cx="4186239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6279" name="Object 23">
            <a:hlinkClick r:id="" action="ppaction://noaction" highlightClick="1">
              <a:snd r:embed="rId6" name="chimes.wav"/>
            </a:hlinkClick>
          </p:cNvPr>
          <p:cNvGraphicFramePr>
            <a:graphicFrameLocks noChangeAspect="1"/>
          </p:cNvGraphicFramePr>
          <p:nvPr/>
        </p:nvGraphicFramePr>
        <p:xfrm>
          <a:off x="250825" y="0"/>
          <a:ext cx="1828800" cy="1676400"/>
        </p:xfrm>
        <a:graphic>
          <a:graphicData uri="http://schemas.openxmlformats.org/presentationml/2006/ole">
            <p:oleObj spid="_x0000_s1026" name="CorelDRAW" r:id="rId7" imgW="6790320" imgH="6432480" progId="">
              <p:embed/>
            </p:oleObj>
          </a:graphicData>
        </a:graphic>
      </p:graphicFrame>
      <p:sp>
        <p:nvSpPr>
          <p:cNvPr id="96280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ОПЫТ РАБОТЫ</a:t>
            </a:r>
          </a:p>
        </p:txBody>
      </p:sp>
      <p:sp>
        <p:nvSpPr>
          <p:cNvPr id="12" name="Клип 11"/>
          <p:cNvSpPr>
            <a:spLocks noGrp="1"/>
          </p:cNvSpPr>
          <p:nvPr>
            <p:ph type="clipArt" sz="half" idx="1"/>
          </p:nvPr>
        </p:nvSpPr>
        <p:spPr/>
      </p:sp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6294" name="Rectangle 38"/>
          <p:cNvSpPr>
            <a:spLocks noChangeArrowheads="1"/>
          </p:cNvSpPr>
          <p:nvPr/>
        </p:nvSpPr>
        <p:spPr bwMode="auto">
          <a:xfrm>
            <a:off x="4284665" y="1844675"/>
            <a:ext cx="4859337" cy="2008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EA34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УЧИТЕЛЯ СЦЕНИЧЕСКОГО ИСКУССТВА</a:t>
            </a:r>
            <a:endParaRPr lang="en-US" sz="2400" b="1" dirty="0">
              <a:solidFill>
                <a:srgbClr val="EA34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EA34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МОУ   «Начальная  школа –    детский сад»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EA34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г. Железноводска</a:t>
            </a:r>
          </a:p>
        </p:txBody>
      </p:sp>
      <p:sp>
        <p:nvSpPr>
          <p:cNvPr id="96295" name="WordArt 39"/>
          <p:cNvSpPr>
            <a:spLocks noChangeArrowheads="1" noChangeShapeType="1"/>
          </p:cNvSpPr>
          <p:nvPr/>
        </p:nvSpPr>
        <p:spPr bwMode="auto">
          <a:xfrm>
            <a:off x="2484439" y="620714"/>
            <a:ext cx="6072187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Ефименко Галины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Викторовны</a:t>
            </a:r>
          </a:p>
        </p:txBody>
      </p:sp>
      <p:sp>
        <p:nvSpPr>
          <p:cNvPr id="1032" name="Text Box 56"/>
          <p:cNvSpPr txBox="1">
            <a:spLocks noChangeArrowheads="1"/>
          </p:cNvSpPr>
          <p:nvPr/>
        </p:nvSpPr>
        <p:spPr bwMode="auto">
          <a:xfrm>
            <a:off x="0" y="4581526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800" b="1">
                <a:solidFill>
                  <a:srgbClr val="FF0909"/>
                </a:solidFill>
              </a:rPr>
              <a:t>«Успешный учитель – успешного ученика»</a:t>
            </a:r>
            <a:r>
              <a:rPr lang="ru-RU" sz="3800">
                <a:solidFill>
                  <a:srgbClr val="FF0909"/>
                </a:solidFill>
              </a:rPr>
              <a:t> </a:t>
            </a:r>
          </a:p>
        </p:txBody>
      </p:sp>
    </p:spTree>
    <p:custDataLst>
      <p:tags r:id="rId2"/>
    </p:custDataLst>
  </p:cSld>
  <p:clrMapOvr>
    <a:masterClrMapping/>
  </p:clrMapOvr>
  <p:transition spd="slow" advClick="0" advTm="347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6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62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6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6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6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6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6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6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6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6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6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96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80" grpId="0"/>
      <p:bldP spid="96294" grpId="0"/>
      <p:bldP spid="9629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7FE10"/>
            </a:gs>
            <a:gs pos="100000">
              <a:srgbClr val="FF99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/>
          </p:cNvSpPr>
          <p:nvPr>
            <p:ph type="title"/>
          </p:nvPr>
        </p:nvSpPr>
        <p:spPr>
          <a:xfrm>
            <a:off x="468313" y="1"/>
            <a:ext cx="8229600" cy="6429375"/>
          </a:xfrm>
        </p:spPr>
        <p:txBody>
          <a:bodyPr/>
          <a:lstStyle/>
          <a:p>
            <a:r>
              <a:rPr lang="ru-RU" sz="2400" b="1" smtClean="0"/>
              <a:t>Любовь к театру — вне конкурса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04.02.2012 17:05</a:t>
            </a:r>
            <a:br>
              <a:rPr lang="ru-RU" sz="2400" smtClean="0"/>
            </a:br>
            <a:r>
              <a:rPr lang="ru-RU" sz="2400" smtClean="0"/>
              <a:t> </a:t>
            </a:r>
            <a:r>
              <a:rPr lang="ru-RU" sz="2400" b="1" smtClean="0"/>
              <a:t> </a:t>
            </a:r>
            <a:r>
              <a:rPr lang="ru-RU" sz="2400" b="1" smtClean="0">
                <a:hlinkClick r:id="rId2"/>
              </a:rPr>
              <a:t>Вечерний Ставрополь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b="1" smtClean="0"/>
              <a:t>В краевом Центре развития творчества детей и юношества имени Ю.А. Гагарина подвели итоги краевого фестиваля театральных коллективов «Огни рампы».</a:t>
            </a:r>
            <a:br>
              <a:rPr lang="ru-RU" sz="1800" b="1" smtClean="0"/>
            </a:br>
            <a:r>
              <a:rPr lang="ru-RU" sz="1800" b="1" smtClean="0"/>
              <a:t>На третий, очный этап в Ставрополь приехали юные актёры и руководители лучших, по мнению жюри, студий. Конкурс проводится ежегодно уже много лет. </a:t>
            </a:r>
            <a:br>
              <a:rPr lang="ru-RU" sz="1800" b="1" smtClean="0"/>
            </a:br>
            <a:r>
              <a:rPr lang="ru-RU" sz="1800" b="1" smtClean="0"/>
              <a:t>В этом году в нём приняли участие более 30 коллективов из 17 территорий Ставропольского края. Конкурс проводится среди образовательных учреждений</a:t>
            </a:r>
            <a:br>
              <a:rPr lang="ru-RU" sz="1800" b="1" smtClean="0"/>
            </a:br>
            <a:r>
              <a:rPr lang="ru-RU" sz="1800" b="1" smtClean="0"/>
              <a:t>и учреждений дополнительного образования. </a:t>
            </a:r>
            <a:br>
              <a:rPr lang="ru-RU" sz="1800" b="1" smtClean="0"/>
            </a:br>
            <a:r>
              <a:rPr lang="ru-RU" sz="1800" b="1" smtClean="0"/>
              <a:t>Предусмотрены четыре номинации: драматический, музыкальный, кукольный театр и театр эстрадных миниатюр. Возраст участников - от 5 лет до 21 года.</a:t>
            </a:r>
            <a:br>
              <a:rPr lang="ru-RU" sz="1800" b="1" smtClean="0"/>
            </a:br>
            <a:r>
              <a:rPr lang="ru-RU" sz="1800" b="1" smtClean="0"/>
              <a:t>В номинации «Музыкальный театр» обладателями двух вторых мест стали театральный коллектив «Школа волшебников» Дома детского творчества из села Кочубеевского и коллектив «Буратино» начальной школы – детского сада из Железноводска.</a:t>
            </a:r>
            <a:br>
              <a:rPr lang="ru-RU" sz="1800" b="1" smtClean="0"/>
            </a:br>
            <a:endParaRPr lang="ru-RU" sz="1800" b="1" smtClean="0">
              <a:solidFill>
                <a:srgbClr val="CC00FF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2" name="Rectangle 6"/>
          <p:cNvSpPr>
            <a:spLocks noGrp="1" noChangeArrowheads="1"/>
          </p:cNvSpPr>
          <p:nvPr>
            <p:ph type="title"/>
          </p:nvPr>
        </p:nvSpPr>
        <p:spPr>
          <a:xfrm>
            <a:off x="714376" y="214314"/>
            <a:ext cx="7604125" cy="357187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CFC4B"/>
                </a:solidFill>
                <a:latin typeface="BernhardMod BT"/>
              </a:rPr>
              <a:t>Победы - результат</a:t>
            </a:r>
            <a:r>
              <a:rPr lang="ru-RU" b="1" smtClean="0">
                <a:solidFill>
                  <a:srgbClr val="0CFC4B"/>
                </a:solidFill>
                <a:latin typeface="BernhardMod BT"/>
              </a:rPr>
              <a:t> работы</a:t>
            </a:r>
          </a:p>
        </p:txBody>
      </p:sp>
      <p:pic>
        <p:nvPicPr>
          <p:cNvPr id="15363" name="Picture 4" descr="C:\Users\Олег\Desktop\грамоты театр\5-18-2012_00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693739" y="742951"/>
            <a:ext cx="1718023" cy="2420613"/>
          </a:xfrm>
          <a:noFill/>
        </p:spPr>
      </p:pic>
      <p:pic>
        <p:nvPicPr>
          <p:cNvPr id="15364" name="Рисунок 5" descr="C:\Users\Олег\Desktop\грамоты театр\5-18-2012_00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86564" y="714376"/>
            <a:ext cx="1775389" cy="221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6" descr="C:\Users\Олег\Desktop\грамоты театр\5-18-2012_00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43251" y="3571876"/>
            <a:ext cx="1572767" cy="223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7" descr="C:\Users\Олег\Desktop\грамоты театр\5-18-2012_006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643689" y="3571876"/>
            <a:ext cx="1667068" cy="2377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Рисунок 8" descr="C:\Users\Олег\Desktop\грамоты театр\5-18-2012_008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784602" y="857252"/>
            <a:ext cx="1579487" cy="239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Рисунок 9" descr="C:\Users\Олег\Desktop\грамоты театр\5-18-2012_010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14314" y="3357564"/>
            <a:ext cx="1837407" cy="2668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Click="0" advTm="40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0" name="Text Box 10"/>
          <p:cNvSpPr txBox="1">
            <a:spLocks noChangeArrowheads="1"/>
          </p:cNvSpPr>
          <p:nvPr/>
        </p:nvSpPr>
        <p:spPr bwMode="auto">
          <a:xfrm>
            <a:off x="1066801" y="0"/>
            <a:ext cx="71342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EA34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НАИБОЛЕЕ  ЗНАЧИМЫЕ  УСПЕХИ</a:t>
            </a:r>
          </a:p>
        </p:txBody>
      </p:sp>
      <p:graphicFrame>
        <p:nvGraphicFramePr>
          <p:cNvPr id="24654" name="Group 78"/>
          <p:cNvGraphicFramePr>
            <a:graphicFrameLocks noGrp="1"/>
          </p:cNvGraphicFramePr>
          <p:nvPr/>
        </p:nvGraphicFramePr>
        <p:xfrm>
          <a:off x="34925" y="387350"/>
          <a:ext cx="9109075" cy="10789920"/>
        </p:xfrm>
        <a:graphic>
          <a:graphicData uri="http://schemas.openxmlformats.org/drawingml/2006/table">
            <a:tbl>
              <a:tblPr/>
              <a:tblGrid>
                <a:gridCol w="5184775"/>
                <a:gridCol w="3924300"/>
              </a:tblGrid>
              <a:tr h="82296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676275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конкурса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676275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304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676275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34B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Краевой конкурс-фестиваль «Улыбки весны» Композиция «Бабушки-старушки»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676275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34B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г. Ставрополь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A34BA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676275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Диплом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степени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304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676275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Краевой конкурс художественной самодеятельности «Весёлые нотки»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676275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Ставрополь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676275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Диплом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степени за высокое исполнительное мастерство.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676275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Первый городской конкурс «Путь к звёздам»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676275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Железноводск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99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676275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Диплом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степени «Фольклорная мозаика»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676275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4225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Городской фестиваль «Театральная мозаика» мюзикл «Муха-Цокотуха»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4225E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676275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место среди школ города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72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676275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Городской конкурс чтецов, посвященный 200-летию со дня рождения А. С. Пушкина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676275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место и 2 место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72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676275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99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Городской фестиваль «Пушкин на школьной сцене»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99FF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676275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Диплом 1 степени за пропаганду театрального искусства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676275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Краевой фестиваль «Русская драма»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FF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676275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Грамота за любовь к театральному искусству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676275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Городской фестиваль «Театральная мозаика»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99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676275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место «Сказка про Козла»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2524125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CC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Городской экологический слёт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676275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место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2524125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4F50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Краевой фестиваль «Русская драма»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676275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</a:rPr>
                        <a:t>3 место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Tm="308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00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2860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E4F50B"/>
                </a:solidFill>
              </a:rPr>
              <a:t>Успех-ЭТО СЧАСТЬЕЕ !</a:t>
            </a:r>
            <a:r>
              <a:rPr lang="ru-RU" sz="3600" b="1" smtClean="0">
                <a:solidFill>
                  <a:srgbClr val="E4F50B"/>
                </a:solidFill>
              </a:rPr>
              <a:t> </a:t>
            </a:r>
          </a:p>
        </p:txBody>
      </p:sp>
      <p:pic>
        <p:nvPicPr>
          <p:cNvPr id="161801" name="Picture 9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4" cstate="email">
            <a:lum bright="18000" contrast="30000"/>
          </a:blip>
          <a:srcRect/>
          <a:stretch>
            <a:fillRect/>
          </a:stretch>
        </p:blipFill>
        <p:spPr>
          <a:xfrm>
            <a:off x="539552" y="3717033"/>
            <a:ext cx="2316237" cy="2632250"/>
          </a:xfrm>
          <a:ln w="57150">
            <a:solidFill>
              <a:srgbClr val="9933FF"/>
            </a:solidFill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sp>
        <p:nvSpPr>
          <p:cNvPr id="161802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3563938" y="2357439"/>
            <a:ext cx="5580063" cy="34559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ru-RU" sz="2800" b="1" smtClean="0">
              <a:solidFill>
                <a:srgbClr val="F4225E"/>
              </a:solidFill>
            </a:endParaRPr>
          </a:p>
        </p:txBody>
      </p:sp>
      <p:pic>
        <p:nvPicPr>
          <p:cNvPr id="6149" name="Рисунок 4" descr="C:\Users\Олег\Desktop\S301000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553" y="404665"/>
            <a:ext cx="1922273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Рисунок 5" descr="C:\Users\Олег\Desktop\IMG_386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16217" y="3356992"/>
            <a:ext cx="2483313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Рисунок 6" descr="C:\Users\Олег\Desktop\фото баба-Яга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63889" y="1916833"/>
            <a:ext cx="2292276" cy="2716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S301026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588224" y="1"/>
            <a:ext cx="2555776" cy="2160735"/>
          </a:xfrm>
          <a:prstGeom prst="rect">
            <a:avLst/>
          </a:prstGeom>
          <a:noFill/>
          <a:ln w="57150">
            <a:solidFill>
              <a:srgbClr val="FF33CC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3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1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1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1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1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00" grpId="0"/>
      <p:bldP spid="161801" grpId="0" animBg="1"/>
      <p:bldP spid="16180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/>
          <p:cNvSpPr>
            <a:spLocks noChangeArrowheads="1"/>
          </p:cNvSpPr>
          <p:nvPr/>
        </p:nvSpPr>
        <p:spPr bwMode="auto">
          <a:xfrm>
            <a:off x="2743200" y="205740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2743200" y="205740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172" name="Rectangle 13"/>
          <p:cNvSpPr>
            <a:spLocks noChangeArrowheads="1"/>
          </p:cNvSpPr>
          <p:nvPr/>
        </p:nvSpPr>
        <p:spPr bwMode="auto">
          <a:xfrm>
            <a:off x="2743200" y="205740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98322" name="Picture 18"/>
          <p:cNvPicPr>
            <a:picLocks noChangeAspect="1" noChangeArrowheads="1"/>
          </p:cNvPicPr>
          <p:nvPr/>
        </p:nvPicPr>
        <p:blipFill>
          <a:blip r:embed="rId3" cstate="email">
            <a:lum bright="30000" contrast="36000"/>
          </a:blip>
          <a:srcRect/>
          <a:stretch>
            <a:fillRect/>
          </a:stretch>
        </p:blipFill>
        <p:spPr bwMode="auto">
          <a:xfrm>
            <a:off x="539552" y="2636912"/>
            <a:ext cx="1907704" cy="3521388"/>
          </a:xfrm>
          <a:prstGeom prst="rect">
            <a:avLst/>
          </a:prstGeom>
          <a:solidFill>
            <a:srgbClr val="FFCCFF"/>
          </a:solidFill>
          <a:ln w="57150">
            <a:solidFill>
              <a:srgbClr val="FF33CC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pic>
        <p:nvPicPr>
          <p:cNvPr id="98321" name="Picture 17"/>
          <p:cNvPicPr>
            <a:picLocks noChangeAspect="1" noChangeArrowheads="1"/>
          </p:cNvPicPr>
          <p:nvPr/>
        </p:nvPicPr>
        <p:blipFill>
          <a:blip r:embed="rId4" cstate="email">
            <a:lum bright="18000" contrast="18000"/>
          </a:blip>
          <a:srcRect/>
          <a:stretch>
            <a:fillRect/>
          </a:stretch>
        </p:blipFill>
        <p:spPr bwMode="auto">
          <a:xfrm>
            <a:off x="6516216" y="1"/>
            <a:ext cx="2627784" cy="2200679"/>
          </a:xfrm>
          <a:prstGeom prst="rect">
            <a:avLst/>
          </a:prstGeom>
          <a:noFill/>
          <a:ln w="57150">
            <a:solidFill>
              <a:srgbClr val="FF33CC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7175" name="TextBox 8"/>
          <p:cNvSpPr txBox="1">
            <a:spLocks noChangeArrowheads="1"/>
          </p:cNvSpPr>
          <p:nvPr/>
        </p:nvSpPr>
        <p:spPr bwMode="auto">
          <a:xfrm>
            <a:off x="1" y="0"/>
            <a:ext cx="56435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200"/>
          </a:p>
          <a:p>
            <a:endParaRPr lang="ru-RU" sz="2200"/>
          </a:p>
        </p:txBody>
      </p:sp>
      <p:sp>
        <p:nvSpPr>
          <p:cNvPr id="7176" name="TextBox 9"/>
          <p:cNvSpPr txBox="1">
            <a:spLocks noChangeArrowheads="1"/>
          </p:cNvSpPr>
          <p:nvPr/>
        </p:nvSpPr>
        <p:spPr bwMode="auto">
          <a:xfrm>
            <a:off x="2500314" y="4000501"/>
            <a:ext cx="6143625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 </a:t>
            </a:r>
            <a:r>
              <a:rPr lang="ru-RU" sz="2400">
                <a:solidFill>
                  <a:srgbClr val="FFFF00"/>
                </a:solidFill>
              </a:rPr>
              <a:t>Театральная  деятельность - одно из универсальных средств</a:t>
            </a:r>
          </a:p>
          <a:p>
            <a:pPr algn="ctr"/>
            <a:r>
              <a:rPr lang="ru-RU" sz="2400">
                <a:solidFill>
                  <a:srgbClr val="FFFF00"/>
                </a:solidFill>
              </a:rPr>
              <a:t> развития личностных способностей каждого   ребенка.</a:t>
            </a:r>
          </a:p>
          <a:p>
            <a:endParaRPr lang="ru-RU"/>
          </a:p>
        </p:txBody>
      </p:sp>
    </p:spTree>
  </p:cSld>
  <p:clrMapOvr>
    <a:masterClrMapping/>
  </p:clrMapOvr>
  <p:transition advClick="0" advTm="294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8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8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98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98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4" name="Picture 14"/>
          <p:cNvPicPr>
            <a:picLocks noChangeAspect="1" noChangeArrowheads="1"/>
          </p:cNvPicPr>
          <p:nvPr/>
        </p:nvPicPr>
        <p:blipFill>
          <a:blip r:embed="rId3" cstate="email">
            <a:lum bright="18000" contrast="18000"/>
          </a:blip>
          <a:srcRect/>
          <a:stretch>
            <a:fillRect/>
          </a:stretch>
        </p:blipFill>
        <p:spPr bwMode="auto">
          <a:xfrm>
            <a:off x="5796136" y="4077073"/>
            <a:ext cx="3056272" cy="2115590"/>
          </a:xfrm>
          <a:prstGeom prst="rect">
            <a:avLst/>
          </a:prstGeom>
          <a:noFill/>
          <a:ln w="9525">
            <a:solidFill>
              <a:srgbClr val="FF33CC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sp>
        <p:nvSpPr>
          <p:cNvPr id="12292" name="TextBox 6"/>
          <p:cNvSpPr txBox="1">
            <a:spLocks noChangeArrowheads="1"/>
          </p:cNvSpPr>
          <p:nvPr/>
        </p:nvSpPr>
        <p:spPr bwMode="auto">
          <a:xfrm>
            <a:off x="1" y="0"/>
            <a:ext cx="5857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1AF673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  <a:t>Театральная деятельность </a:t>
            </a:r>
            <a:r>
              <a:rPr lang="ru-RU" sz="2400" b="1" dirty="0">
                <a:solidFill>
                  <a:srgbClr val="1AF673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</a:schemeClr>
                  </a:outerShdw>
                </a:effectLst>
              </a:rPr>
              <a:t>– </a:t>
            </a:r>
            <a:r>
              <a:rPr lang="ru-RU" sz="240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CFC4B"/>
                  </a:outerShdw>
                </a:effectLst>
              </a:rPr>
              <a:t>это</a:t>
            </a:r>
            <a:r>
              <a:rPr lang="ru-RU" sz="24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</a:schemeClr>
                  </a:outerShdw>
                </a:effectLst>
              </a:rPr>
              <a:t> </a:t>
            </a:r>
            <a:r>
              <a:rPr lang="ru-RU" sz="240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16FA16"/>
                  </a:outerShdw>
                </a:effectLst>
              </a:rPr>
              <a:t>сотрудничество, совместная деятельность, игра.</a:t>
            </a:r>
          </a:p>
        </p:txBody>
      </p:sp>
      <p:pic>
        <p:nvPicPr>
          <p:cNvPr id="8196" name="Рисунок 5" descr="C:\Users\Олег\Desktop\Фото буратино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4077073"/>
            <a:ext cx="3528392" cy="217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Рисунок 6" descr="C:\Users\Олег\Desktop\4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24130" y="620689"/>
            <a:ext cx="2957215" cy="246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Рисунок 7" descr="C:\Users\Олег\Desktop\IMG_028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7544" y="1484784"/>
            <a:ext cx="3203848" cy="202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84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14314" y="1571625"/>
            <a:ext cx="8643937" cy="485775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C000"/>
                </a:solidFill>
              </a:rPr>
              <a:t>                  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F6821B-A75F-4B15-AD0E-03478478DDE0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357167"/>
            <a:ext cx="7786743" cy="31393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cs typeface="+mn-cs"/>
              </a:rPr>
              <a:t> Репетиции, репетиции...   </a:t>
            </a:r>
          </a:p>
          <a:p>
            <a:pPr algn="ctr">
              <a:defRPr/>
            </a:pP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cs typeface="+mn-cs"/>
            </a:endParaRPr>
          </a:p>
          <a:p>
            <a:pPr algn="ctr">
              <a:defRPr/>
            </a:pP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cs typeface="+mn-cs"/>
            </a:endParaRPr>
          </a:p>
        </p:txBody>
      </p:sp>
      <p:pic>
        <p:nvPicPr>
          <p:cNvPr id="9221" name="Рисунок 4" descr="C:\Users\Олег\Desktop\IMG_966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87824" y="1857376"/>
            <a:ext cx="3655864" cy="267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Рисунок 5" descr="C:\Users\Олег\Desktop\IMG_390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80112" y="4175126"/>
            <a:ext cx="3563888" cy="2124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Рисунок 6" descr="C:\Users\Олег\Desktop\Фотограф\театр\ставрополь огни рампы\IMG_390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341814"/>
            <a:ext cx="3419872" cy="215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214438"/>
          </a:xfrm>
        </p:spPr>
        <p:txBody>
          <a:bodyPr/>
          <a:lstStyle/>
          <a:p>
            <a:pPr eaLnBrk="1" hangingPunct="1"/>
            <a:r>
              <a:rPr lang="ru-RU" sz="6000" smtClean="0">
                <a:solidFill>
                  <a:srgbClr val="FF0000"/>
                </a:solidFill>
              </a:rPr>
              <a:t>Успешный ученик –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D4C4BA-7D30-41A7-9924-32C301EEACB8}" type="slidenum">
              <a:rPr lang="ru-RU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0" y="1000125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FF00"/>
                </a:solidFill>
              </a:rPr>
              <a:t>это  жизнерадостный, уверенный, целеустремленный, любознательный, трудолюбивый, думающий,  ответственный, настойчивый, способный осознать важность личных усилий на пути к успеху, одаренный, с правильной самооценкой и любящий людей.</a:t>
            </a:r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142875" y="4143375"/>
            <a:ext cx="3714751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accent1">
                      <a:lumMod val="40000"/>
                      <a:lumOff val="60000"/>
                    </a:schemeClr>
                  </a:outerShdw>
                </a:effectLst>
              </a:rPr>
              <a:t>     </a:t>
            </a:r>
          </a:p>
          <a:p>
            <a:pPr>
              <a:defRPr/>
            </a:pPr>
            <a:r>
              <a:rPr lang="ru-RU" sz="32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accent1">
                      <a:lumMod val="40000"/>
                      <a:lumOff val="60000"/>
                    </a:schemeClr>
                  </a:outerShdw>
                </a:effectLst>
              </a:rPr>
              <a:t>	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0246" name="Рисунок 6" descr="C:\Users\Олег\Desktop\4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2245" y="3068961"/>
            <a:ext cx="3355651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8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"/>
            <a:ext cx="5357813" cy="1285875"/>
          </a:xfrm>
          <a:solidFill>
            <a:schemeClr val="accent1"/>
          </a:solidFill>
          <a:ln>
            <a:solidFill>
              <a:schemeClr val="tx1"/>
            </a:solidFill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000" b="1" dirty="0" smtClean="0">
                <a:solidFill>
                  <a:srgbClr val="0CFC4B"/>
                </a:solidFill>
              </a:rPr>
              <a:t>ХОЧУ-ЗАДАЧА действия.</a:t>
            </a:r>
            <a:endParaRPr lang="ru-RU" sz="4000" b="1" dirty="0">
              <a:solidFill>
                <a:srgbClr val="0CFC4B"/>
              </a:solidFill>
            </a:endParaRPr>
          </a:p>
        </p:txBody>
      </p:sp>
      <p:sp>
        <p:nvSpPr>
          <p:cNvPr id="104463" name="Rectangle 15"/>
          <p:cNvSpPr>
            <a:spLocks noChangeArrowheads="1"/>
          </p:cNvSpPr>
          <p:nvPr/>
        </p:nvSpPr>
        <p:spPr bwMode="auto">
          <a:xfrm>
            <a:off x="4648200" y="357188"/>
            <a:ext cx="44958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endParaRPr lang="ru-RU" sz="2800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pic>
        <p:nvPicPr>
          <p:cNvPr id="11268" name="Picture 5" descr="Копия S301004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56176" y="620689"/>
            <a:ext cx="2483768" cy="1862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 descr="Рабочий стол 0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16217" y="4653137"/>
            <a:ext cx="2118803" cy="1588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Рисунок 5" descr="C:\Users\Олег\Desktop\DSC0223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506" y="1484785"/>
            <a:ext cx="2568039" cy="1927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Рисунок 6" descr="C:\Users\Олег\Desktop\6a68816e661b2e104d091e9759c0d41d_L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1520" y="4581129"/>
            <a:ext cx="2195736" cy="1977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Рисунок 7" descr="C:\Users\Олег\Desktop\S250028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59833" y="2204864"/>
            <a:ext cx="2725787" cy="204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Рисунок 8" descr="C:\Users\Олег\Desktop\S2500285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987826" y="4869160"/>
            <a:ext cx="2289423" cy="1655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01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04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04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8" grpId="0" build="p" autoUpdateAnimBg="0" advAuto="200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0CFC4B"/>
                </a:solidFill>
                <a:latin typeface="Arial" pitchFamily="34" charset="0"/>
              </a:rPr>
              <a:t>КОНКУРСЫ- показатель работы!</a:t>
            </a:r>
          </a:p>
        </p:txBody>
      </p:sp>
      <p:pic>
        <p:nvPicPr>
          <p:cNvPr id="12291" name="Рисунок 7" descr="C:\Users\Олег\Desktop\IMG_39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35897" y="1340769"/>
            <a:ext cx="2355081" cy="259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Рисунок 8" descr="C:\Users\Олег\Desktop\IMG_39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9" y="4293097"/>
            <a:ext cx="2846660" cy="217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Рисунок 9" descr="C:\Users\Олег\Desktop\DSC0056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0152" y="4365104"/>
            <a:ext cx="2773512" cy="206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5"/>
          <p:cNvSpPr>
            <a:spLocks noGrp="1"/>
          </p:cNvSpPr>
          <p:nvPr>
            <p:ph type="ctrTitle"/>
          </p:nvPr>
        </p:nvSpPr>
        <p:spPr>
          <a:xfrm>
            <a:off x="611188" y="1"/>
            <a:ext cx="7772400" cy="1470025"/>
          </a:xfrm>
        </p:spPr>
        <p:txBody>
          <a:bodyPr/>
          <a:lstStyle/>
          <a:p>
            <a:pPr eaLnBrk="1" hangingPunct="1"/>
            <a:r>
              <a:rPr lang="ru-RU" sz="4800" i="1" smtClean="0">
                <a:solidFill>
                  <a:srgbClr val="FF0000"/>
                </a:solidFill>
              </a:rPr>
              <a:t>Нас любят, ждут, приглашают.</a:t>
            </a:r>
          </a:p>
        </p:txBody>
      </p:sp>
      <p:sp>
        <p:nvSpPr>
          <p:cNvPr id="13315" name="Подзаголовок 6"/>
          <p:cNvSpPr>
            <a:spLocks noGrp="1"/>
          </p:cNvSpPr>
          <p:nvPr>
            <p:ph type="subTitle" idx="1"/>
          </p:nvPr>
        </p:nvSpPr>
        <p:spPr>
          <a:xfrm>
            <a:off x="0" y="1428751"/>
            <a:ext cx="9144000" cy="4500563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E4E929"/>
                </a:solidFill>
              </a:rPr>
              <a:t/>
            </a:r>
            <a:br>
              <a:rPr lang="ru-RU" sz="2800" b="1" smtClean="0">
                <a:solidFill>
                  <a:srgbClr val="E4E929"/>
                </a:solidFill>
              </a:rPr>
            </a:br>
            <a:endParaRPr lang="ru-RU" sz="2800" b="1" smtClean="0">
              <a:solidFill>
                <a:srgbClr val="0CFC4B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BBCD2-739B-4EFF-A883-A6B2F11730DF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13317" name="Рисунок 5" descr="C:\Users\Олег\Desktop\DSC019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1484785"/>
            <a:ext cx="2915816" cy="2188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6" descr="C:\Users\Олег\Desktop\Фотограф\театр\театральная весна\DSC0194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80112" y="4365105"/>
            <a:ext cx="2693555" cy="202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Рисунок 7" descr="C:\Users\Олег\Desktop\S301008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29439" y="1285876"/>
            <a:ext cx="1789293" cy="221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Рисунок 8" descr="C:\Users\Олег\Desktop\1705201197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55576" y="4293096"/>
            <a:ext cx="3275856" cy="231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7."/>
</p:tagLst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2417</TotalTime>
  <Words>278</Words>
  <Application>Microsoft Office PowerPoint</Application>
  <PresentationFormat>Экран (4:3)</PresentationFormat>
  <Paragraphs>53</Paragraphs>
  <Slides>12</Slides>
  <Notes>1</Notes>
  <HiddenSlides>1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CorelDRAW</vt:lpstr>
      <vt:lpstr>ОПЫТ РАБОТЫ</vt:lpstr>
      <vt:lpstr>Успех-ЭТО СЧАСТЬЕЕ ! </vt:lpstr>
      <vt:lpstr>Слайд 3</vt:lpstr>
      <vt:lpstr>Слайд 4</vt:lpstr>
      <vt:lpstr>Слайд 5</vt:lpstr>
      <vt:lpstr>Успешный ученик –  </vt:lpstr>
      <vt:lpstr>Слайд 7</vt:lpstr>
      <vt:lpstr>КОНКУРСЫ- показатель работы!</vt:lpstr>
      <vt:lpstr>Нас любят, ждут, приглашают.</vt:lpstr>
      <vt:lpstr>Любовь к театру — вне конкурса 04.02.2012 17:05   Вечерний Ставрополь  В краевом Центре развития творчества детей и юношества имени Ю.А. Гагарина подвели итоги краевого фестиваля театральных коллективов «Огни рампы». На третий, очный этап в Ставрополь приехали юные актёры и руководители лучших, по мнению жюри, студий. Конкурс проводится ежегодно уже много лет.  В этом году в нём приняли участие более 30 коллективов из 17 территорий Ставропольского края. Конкурс проводится среди образовательных учреждений и учреждений дополнительного образования.  Предусмотрены четыре номинации: драматический, музыкальный, кукольный театр и театр эстрадных миниатюр. Возраст участников - от 5 лет до 21 года. В номинации «Музыкальный театр» обладателями двух вторых мест стали театральный коллектив «Школа волшебников» Дома детского творчества из села Кочубеевского и коллектив «Буратино» начальной школы – детского сада из Железноводска. </vt:lpstr>
      <vt:lpstr>Победы - результат работы</vt:lpstr>
      <vt:lpstr>Слайд 12</vt:lpstr>
    </vt:vector>
  </TitlesOfParts>
  <Company>Uzer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</cp:lastModifiedBy>
  <cp:revision>93</cp:revision>
  <cp:lastPrinted>1601-01-01T00:00:00Z</cp:lastPrinted>
  <dcterms:created xsi:type="dcterms:W3CDTF">2005-03-13T15:15:15Z</dcterms:created>
  <dcterms:modified xsi:type="dcterms:W3CDTF">2014-03-29T11:40:29Z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