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6" r:id="rId6"/>
    <p:sldId id="271" r:id="rId7"/>
    <p:sldId id="272" r:id="rId8"/>
    <p:sldId id="263" r:id="rId9"/>
    <p:sldId id="264" r:id="rId10"/>
    <p:sldId id="260" r:id="rId11"/>
    <p:sldId id="273" r:id="rId12"/>
    <p:sldId id="261" r:id="rId13"/>
    <p:sldId id="267" r:id="rId14"/>
    <p:sldId id="268" r:id="rId15"/>
    <p:sldId id="269" r:id="rId16"/>
    <p:sldId id="270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29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EC64D-2651-4917-BE65-371595D6FC0B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7EA6C-E5C8-4052-A930-3F5D4C0F27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EC64D-2651-4917-BE65-371595D6FC0B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7EA6C-E5C8-4052-A930-3F5D4C0F27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EC64D-2651-4917-BE65-371595D6FC0B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7EA6C-E5C8-4052-A930-3F5D4C0F27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EC64D-2651-4917-BE65-371595D6FC0B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7EA6C-E5C8-4052-A930-3F5D4C0F27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EC64D-2651-4917-BE65-371595D6FC0B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7EA6C-E5C8-4052-A930-3F5D4C0F27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EC64D-2651-4917-BE65-371595D6FC0B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7EA6C-E5C8-4052-A930-3F5D4C0F27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EC64D-2651-4917-BE65-371595D6FC0B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7EA6C-E5C8-4052-A930-3F5D4C0F27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EC64D-2651-4917-BE65-371595D6FC0B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7EA6C-E5C8-4052-A930-3F5D4C0F27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EC64D-2651-4917-BE65-371595D6FC0B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7EA6C-E5C8-4052-A930-3F5D4C0F27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EC64D-2651-4917-BE65-371595D6FC0B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7EA6C-E5C8-4052-A930-3F5D4C0F27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EC64D-2651-4917-BE65-371595D6FC0B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7EA6C-E5C8-4052-A930-3F5D4C0F27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EC64D-2651-4917-BE65-371595D6FC0B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7EA6C-E5C8-4052-A930-3F5D4C0F27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gif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gif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gif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gif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gif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gi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gi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908720"/>
            <a:ext cx="7772400" cy="1470025"/>
          </a:xfrm>
        </p:spPr>
        <p:txBody>
          <a:bodyPr>
            <a:noAutofit/>
          </a:bodyPr>
          <a:lstStyle/>
          <a:p>
            <a:r>
              <a:rPr lang="ru-RU" sz="9600" dirty="0" err="1" smtClean="0"/>
              <a:t>ГИА.Функции</a:t>
            </a:r>
            <a:endParaRPr lang="ru-RU" sz="9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Documents and Settings\Ольга Воеводина\Рабочий стол\baby9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37574">
            <a:off x="7754079" y="788102"/>
            <a:ext cx="157162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Вера Сергеевна\Pictures\23463947512209414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20888"/>
            <a:ext cx="7956376" cy="4437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opengia.ru/resources/E8FC85F32D78B63040D9431F5716CE39-G1450202-xs3qvrsrcc4ba511d9056e311850e001fc68344c9-1-1398410647/repr-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548680"/>
            <a:ext cx="2305542" cy="2376264"/>
          </a:xfrm>
          <a:prstGeom prst="rect">
            <a:avLst/>
          </a:prstGeom>
          <a:noFill/>
        </p:spPr>
      </p:pic>
      <p:pic>
        <p:nvPicPr>
          <p:cNvPr id="15363" name="Picture 3" descr="http://opengia.ru/resources/E8FC85F32D78B63040D9431F5716CE39-G1450202-xs3qvrsrc24bc5e1d9056e311850e001fc68344c9-1-1398410649/repr-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6672"/>
            <a:ext cx="2375407" cy="2448272"/>
          </a:xfrm>
          <a:prstGeom prst="rect">
            <a:avLst/>
          </a:prstGeom>
          <a:noFill/>
        </p:spPr>
      </p:pic>
      <p:pic>
        <p:nvPicPr>
          <p:cNvPr id="15364" name="Picture 4" descr="http://opengia.ru/resources/E8FC85F32D78B63040D9431F5716CE39-G1450202-xs3qvrsrce8ce691d9056e311850e001fc68344c9-1-1398410651/repr-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548680"/>
            <a:ext cx="2235677" cy="230425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827584" y="3284984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latin typeface="Arial" pitchFamily="34" charset="0"/>
                <a:cs typeface="Arial" pitchFamily="34" charset="0"/>
              </a:rPr>
              <a:t>Установите соответствие между графиками функций и формулами, которые их задают</a:t>
            </a:r>
          </a:p>
          <a:p>
            <a:endParaRPr lang="ru-RU" dirty="0" smtClean="0"/>
          </a:p>
          <a:p>
            <a:r>
              <a:rPr lang="es-ES" dirty="0" smtClean="0"/>
              <a:t>1)</a:t>
            </a:r>
            <a:r>
              <a:rPr lang="es-ES" i="1" dirty="0" smtClean="0"/>
              <a:t>y</a:t>
            </a:r>
            <a:r>
              <a:rPr lang="es-ES" dirty="0" smtClean="0"/>
              <a:t>=</a:t>
            </a:r>
            <a:r>
              <a:rPr lang="ru-RU" dirty="0" smtClean="0"/>
              <a:t>0,4</a:t>
            </a:r>
            <a:r>
              <a:rPr lang="es-ES" i="1" dirty="0" smtClean="0"/>
              <a:t>x</a:t>
            </a:r>
            <a:r>
              <a:rPr lang="es-ES" dirty="0" smtClean="0"/>
              <a:t>+2 </a:t>
            </a:r>
          </a:p>
          <a:p>
            <a:r>
              <a:rPr lang="es-ES" dirty="0" smtClean="0"/>
              <a:t>2)</a:t>
            </a:r>
            <a:r>
              <a:rPr lang="es-ES" i="1" dirty="0" smtClean="0"/>
              <a:t>y</a:t>
            </a:r>
            <a:r>
              <a:rPr lang="es-ES" dirty="0" smtClean="0"/>
              <a:t>=</a:t>
            </a:r>
            <a:r>
              <a:rPr lang="ru-RU" dirty="0" smtClean="0"/>
              <a:t>0,4</a:t>
            </a:r>
            <a:r>
              <a:rPr lang="es-ES" i="1" dirty="0" smtClean="0"/>
              <a:t>x</a:t>
            </a:r>
            <a:r>
              <a:rPr lang="es-ES" dirty="0"/>
              <a:t>−2</a:t>
            </a:r>
            <a:r>
              <a:rPr lang="es-ES" dirty="0" smtClean="0"/>
              <a:t> </a:t>
            </a:r>
          </a:p>
          <a:p>
            <a:r>
              <a:rPr lang="es-ES" dirty="0" smtClean="0"/>
              <a:t>3)</a:t>
            </a:r>
            <a:r>
              <a:rPr lang="es-ES" i="1" dirty="0"/>
              <a:t>y</a:t>
            </a:r>
            <a:r>
              <a:rPr lang="es-ES" dirty="0"/>
              <a:t>=− </a:t>
            </a:r>
            <a:r>
              <a:rPr lang="ru-RU" dirty="0" smtClean="0"/>
              <a:t>0,4</a:t>
            </a:r>
            <a:r>
              <a:rPr lang="es-ES" i="1" dirty="0" smtClean="0"/>
              <a:t>x</a:t>
            </a:r>
            <a:r>
              <a:rPr lang="es-ES" dirty="0"/>
              <a:t>−2</a:t>
            </a:r>
            <a:r>
              <a:rPr lang="es-ES" dirty="0" smtClean="0"/>
              <a:t> </a:t>
            </a:r>
          </a:p>
          <a:p>
            <a:r>
              <a:rPr lang="es-ES" dirty="0" smtClean="0"/>
              <a:t>4)</a:t>
            </a:r>
            <a:r>
              <a:rPr lang="es-ES" i="1" dirty="0"/>
              <a:t>y</a:t>
            </a:r>
            <a:r>
              <a:rPr lang="es-ES" dirty="0"/>
              <a:t>=− </a:t>
            </a:r>
            <a:r>
              <a:rPr lang="ru-RU" dirty="0" smtClean="0"/>
              <a:t>0,4</a:t>
            </a:r>
            <a:r>
              <a:rPr lang="es-ES" i="1" dirty="0" smtClean="0"/>
              <a:t>x</a:t>
            </a:r>
            <a:r>
              <a:rPr lang="es-ES" dirty="0" smtClean="0"/>
              <a:t>+2 </a:t>
            </a:r>
          </a:p>
          <a:p>
            <a:endParaRPr lang="ru-RU" dirty="0"/>
          </a:p>
        </p:txBody>
      </p:sp>
      <p:pic>
        <p:nvPicPr>
          <p:cNvPr id="6" name="Picture 3" descr="C:\Documents and Settings\Ольга Воеводина\Рабочий стол\baby9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37574">
            <a:off x="7106007" y="4460510"/>
            <a:ext cx="157162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opengia.ru/resources/D0EFEBD97AB3982B44C60F7430F5ACF1-G13R501-xs3qvrsrcbc095a199056e311850e001fc68344c9-1-1398410548/repr-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974676"/>
            <a:ext cx="2160240" cy="2225702"/>
          </a:xfrm>
          <a:prstGeom prst="rect">
            <a:avLst/>
          </a:prstGeom>
          <a:noFill/>
        </p:spPr>
      </p:pic>
      <p:pic>
        <p:nvPicPr>
          <p:cNvPr id="29699" name="Picture 3" descr="http://opengia.ru/resources/D0EFEBD97AB3982B44C60F7430F5ACF1-G13R501-xs3qvrsrc647965199056e311850e001fc68344c9-1-1398410551/repr-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933056"/>
            <a:ext cx="2130746" cy="2195315"/>
          </a:xfrm>
          <a:prstGeom prst="rect">
            <a:avLst/>
          </a:prstGeom>
          <a:noFill/>
        </p:spPr>
      </p:pic>
      <p:pic>
        <p:nvPicPr>
          <p:cNvPr id="29700" name="Picture 4" descr="http://opengia.ru/resources/D0EFEBD97AB3982B44C60F7430F5ACF1-G13R501-xs3qvrsrcace173199056e311850e001fc68344c9-1-1398410553/repr-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3861048"/>
            <a:ext cx="2200636" cy="226732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11560" y="836712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Установите соответствие между установите графиками функций и формулами, которые их задают.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07704" y="1844824"/>
            <a:ext cx="28083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ФОРМУЛЫ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1) </a:t>
            </a:r>
            <a:r>
              <a:rPr lang="ru-RU" i="1" dirty="0" smtClean="0">
                <a:latin typeface="MathJax_Math"/>
                <a:cs typeface="Arial" pitchFamily="34" charset="0"/>
              </a:rPr>
              <a:t>y</a:t>
            </a:r>
            <a:r>
              <a:rPr lang="ru-RU" dirty="0" smtClean="0">
                <a:latin typeface="MathJax_Main"/>
                <a:cs typeface="Arial" pitchFamily="34" charset="0"/>
              </a:rPr>
              <a:t>=2</a:t>
            </a:r>
            <a:r>
              <a:rPr lang="ru-RU" i="1" dirty="0" smtClean="0">
                <a:latin typeface="MathJax_Math"/>
                <a:cs typeface="Arial" pitchFamily="34" charset="0"/>
              </a:rPr>
              <a:t>x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2) </a:t>
            </a:r>
            <a:r>
              <a:rPr lang="ru-RU" i="1" dirty="0" err="1" smtClean="0">
                <a:latin typeface="MathJax_Math"/>
                <a:cs typeface="Arial" pitchFamily="34" charset="0"/>
              </a:rPr>
              <a:t>y</a:t>
            </a:r>
            <a:r>
              <a:rPr lang="ru-RU" dirty="0" err="1" smtClean="0">
                <a:latin typeface="MathJax_Main"/>
                <a:cs typeface="Arial" pitchFamily="34" charset="0"/>
              </a:rPr>
              <a:t>=</a:t>
            </a:r>
            <a:r>
              <a:rPr lang="ru-RU" dirty="0" smtClean="0">
                <a:latin typeface="MathJax_Main"/>
                <a:cs typeface="Arial" pitchFamily="34" charset="0"/>
              </a:rPr>
              <a:t>− 2</a:t>
            </a:r>
            <a:r>
              <a:rPr lang="ru-RU" i="1" dirty="0" smtClean="0">
                <a:latin typeface="MathJax_Math"/>
                <a:cs typeface="Arial" pitchFamily="34" charset="0"/>
              </a:rPr>
              <a:t>x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3) </a:t>
            </a:r>
            <a:r>
              <a:rPr lang="ru-RU" i="1" dirty="0" smtClean="0">
                <a:latin typeface="MathJax_Math"/>
                <a:cs typeface="Arial" pitchFamily="34" charset="0"/>
              </a:rPr>
              <a:t>y</a:t>
            </a:r>
            <a:r>
              <a:rPr lang="ru-RU" dirty="0" smtClean="0">
                <a:latin typeface="MathJax_Main"/>
                <a:cs typeface="Arial" pitchFamily="34" charset="0"/>
              </a:rPr>
              <a:t>=</a:t>
            </a:r>
            <a:r>
              <a:rPr lang="ru-RU" i="1" dirty="0" smtClean="0">
                <a:latin typeface="MathJax_Math"/>
                <a:cs typeface="Arial" pitchFamily="34" charset="0"/>
              </a:rPr>
              <a:t>x</a:t>
            </a:r>
            <a:r>
              <a:rPr lang="ru-RU" dirty="0" smtClean="0">
                <a:latin typeface="MathJax_Main"/>
                <a:cs typeface="Arial" pitchFamily="34" charset="0"/>
              </a:rPr>
              <a:t>+2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4) </a:t>
            </a:r>
            <a:r>
              <a:rPr lang="ru-RU" i="1" dirty="0" smtClean="0">
                <a:latin typeface="MathJax_Math"/>
                <a:cs typeface="Arial" pitchFamily="34" charset="0"/>
              </a:rPr>
              <a:t>y</a:t>
            </a:r>
            <a:r>
              <a:rPr lang="ru-RU" dirty="0" smtClean="0">
                <a:latin typeface="MathJax_Main"/>
                <a:cs typeface="Arial" pitchFamily="34" charset="0"/>
              </a:rPr>
              <a:t>=2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5616" y="378904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067944" y="357301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020272" y="378904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pPr lvl="0" algn="l" fontAlgn="base"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Установите соответствие между графиками функций и формулами, которые их задают</a:t>
            </a:r>
          </a:p>
        </p:txBody>
      </p:sp>
      <p:pic>
        <p:nvPicPr>
          <p:cNvPr id="17414" name="Picture 6" descr="http://opengia.ru/resources/ED57E38543D4BBA6497B0E1FA6EE89BB-G13II0502-xs3qvrsrcD8777AEE279F89A44AD118B87073584B-1-1398143529/repr-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916832"/>
            <a:ext cx="1571625" cy="1638300"/>
          </a:xfrm>
          <a:prstGeom prst="rect">
            <a:avLst/>
          </a:prstGeom>
          <a:noFill/>
        </p:spPr>
      </p:pic>
      <p:pic>
        <p:nvPicPr>
          <p:cNvPr id="17415" name="Picture 7" descr="http://opengia.ru/resources/ED57E38543D4BBA6497B0E1FA6EE89BB-G13II0502-xs3qvrsrc13F15740330B8D244E22BDD7D6AAE72B-1-1398143531/repr-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772816"/>
            <a:ext cx="1590675" cy="1638301"/>
          </a:xfrm>
          <a:prstGeom prst="rect">
            <a:avLst/>
          </a:prstGeom>
          <a:noFill/>
        </p:spPr>
      </p:pic>
      <p:pic>
        <p:nvPicPr>
          <p:cNvPr id="17416" name="Picture 8" descr="http://opengia.ru/resources/ED57E38543D4BBA6497B0E1FA6EE89BB-G13II0502-xs3qvrsrc0C6E65DA3B59B664430E9517E10E4B9F-1-1398143533/repr-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700808"/>
            <a:ext cx="1571625" cy="165735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555776" y="4509120"/>
            <a:ext cx="37444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ФОРМУЛЫ</a:t>
            </a:r>
            <a:endParaRPr lang="ru-RU" dirty="0" smtClean="0"/>
          </a:p>
          <a:p>
            <a:r>
              <a:rPr lang="es-ES" dirty="0" smtClean="0"/>
              <a:t>1)</a:t>
            </a:r>
            <a:r>
              <a:rPr lang="es-ES" i="1" dirty="0" smtClean="0"/>
              <a:t>y</a:t>
            </a:r>
            <a:r>
              <a:rPr lang="es-ES" dirty="0" smtClean="0"/>
              <a:t>=1</a:t>
            </a:r>
            <a:r>
              <a:rPr lang="ru-RU" dirty="0" smtClean="0"/>
              <a:t>/</a:t>
            </a:r>
            <a:r>
              <a:rPr lang="es-ES" i="1" dirty="0" smtClean="0"/>
              <a:t>x</a:t>
            </a:r>
            <a:r>
              <a:rPr lang="es-ES" dirty="0" smtClean="0"/>
              <a:t> </a:t>
            </a:r>
          </a:p>
          <a:p>
            <a:r>
              <a:rPr lang="es-ES" dirty="0" smtClean="0"/>
              <a:t>2)</a:t>
            </a:r>
            <a:r>
              <a:rPr lang="es-ES" i="1" dirty="0"/>
              <a:t>y</a:t>
            </a:r>
            <a:r>
              <a:rPr lang="es-ES" dirty="0"/>
              <a:t>=</a:t>
            </a:r>
            <a:r>
              <a:rPr lang="es-ES" i="1" dirty="0"/>
              <a:t>x</a:t>
            </a:r>
            <a:r>
              <a:rPr lang="es-ES" dirty="0"/>
              <a:t>√</a:t>
            </a:r>
            <a:r>
              <a:rPr lang="es-ES" dirty="0" smtClean="0"/>
              <a:t> </a:t>
            </a:r>
          </a:p>
          <a:p>
            <a:r>
              <a:rPr lang="es-ES" dirty="0" smtClean="0"/>
              <a:t>3)</a:t>
            </a:r>
            <a:r>
              <a:rPr lang="es-ES" i="1" dirty="0"/>
              <a:t>y</a:t>
            </a:r>
            <a:r>
              <a:rPr lang="es-ES" dirty="0"/>
              <a:t>=2</a:t>
            </a:r>
            <a:r>
              <a:rPr lang="es-ES" i="1" dirty="0"/>
              <a:t>x</a:t>
            </a:r>
            <a:r>
              <a:rPr lang="es-ES" dirty="0"/>
              <a:t>−4</a:t>
            </a:r>
            <a:r>
              <a:rPr lang="es-ES" dirty="0" smtClean="0"/>
              <a:t> </a:t>
            </a:r>
          </a:p>
          <a:p>
            <a:r>
              <a:rPr lang="es-ES" dirty="0" smtClean="0"/>
              <a:t>4)</a:t>
            </a:r>
            <a:r>
              <a:rPr lang="es-ES" i="1" dirty="0"/>
              <a:t>y</a:t>
            </a:r>
            <a:r>
              <a:rPr lang="es-ES" dirty="0"/>
              <a:t>=</a:t>
            </a:r>
            <a:r>
              <a:rPr lang="es-ES" i="1" dirty="0"/>
              <a:t>x</a:t>
            </a:r>
            <a:r>
              <a:rPr lang="es-ES" dirty="0"/>
              <a:t>2​−4</a:t>
            </a:r>
            <a:r>
              <a:rPr lang="es-ES" dirty="0" smtClean="0"/>
              <a:t> </a:t>
            </a:r>
          </a:p>
          <a:p>
            <a:endParaRPr lang="ru-RU" dirty="0"/>
          </a:p>
        </p:txBody>
      </p:sp>
      <p:pic>
        <p:nvPicPr>
          <p:cNvPr id="7" name="Picture 3" descr="C:\Documents and Settings\Ольга Воеводина\Рабочий стол\baby9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37574">
            <a:off x="7106006" y="4820551"/>
            <a:ext cx="157162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opengia.ru/resources/0FB73A53D136BA7B4D14A9731E0D35F4-G13V0504-xs3qvrsrc5691E58016A9A09B4D638FDF674247AF-1-1398143770/repr-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581128"/>
            <a:ext cx="1514475" cy="1685925"/>
          </a:xfrm>
          <a:prstGeom prst="rect">
            <a:avLst/>
          </a:prstGeom>
          <a:noFill/>
        </p:spPr>
      </p:pic>
      <p:pic>
        <p:nvPicPr>
          <p:cNvPr id="24579" name="Picture 3" descr="http://opengia.ru/resources/0FB73A53D136BA7B4D14A9731E0D35F4-G13V0504-xs3qvrsrc4B2B069E69109F8349185B0264A0152F-1-1398143772/repr-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4797152"/>
            <a:ext cx="1571625" cy="1638300"/>
          </a:xfrm>
          <a:prstGeom prst="rect">
            <a:avLst/>
          </a:prstGeom>
          <a:noFill/>
        </p:spPr>
      </p:pic>
      <p:pic>
        <p:nvPicPr>
          <p:cNvPr id="24580" name="Picture 4" descr="http://opengia.ru/resources/0FB73A53D136BA7B4D14A9731E0D35F4-G13V0504-xs3qvrsrc3200176F1876B0F5463B857B7511DDD6-1-1398143774/repr-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4869160"/>
            <a:ext cx="1571625" cy="162877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548680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Установите соответствие между графиками функций и формулами, которые их задают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551837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1)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effectLst/>
                <a:latin typeface="MathJax_Math"/>
                <a:cs typeface="Arial" pitchFamily="34" charset="0"/>
              </a:rPr>
              <a:t>y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MathJax_Main"/>
                <a:cs typeface="Arial" pitchFamily="34" charset="0"/>
              </a:rPr>
              <a:t>=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effectLst/>
                <a:latin typeface="MathJax_Math"/>
                <a:cs typeface="Arial" pitchFamily="34" charset="0"/>
              </a:rPr>
              <a:t>x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MathJax_Main"/>
                <a:cs typeface="Arial" pitchFamily="34" charset="0"/>
              </a:rPr>
              <a:t>2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STIXGeneral"/>
                <a:cs typeface="Arial" pitchFamily="34" charset="0"/>
              </a:rPr>
              <a:t>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MathJax_Main"/>
                <a:cs typeface="Arial" pitchFamily="34" charset="0"/>
              </a:rPr>
              <a:t>+2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lvl="1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2 )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effectLst/>
                <a:latin typeface="MathJax_Math"/>
                <a:cs typeface="Arial" pitchFamily="34" charset="0"/>
              </a:rPr>
              <a:t>y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MathJax_Main"/>
                <a:cs typeface="Arial" pitchFamily="34" charset="0"/>
              </a:rPr>
              <a:t>=0,5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effectLst/>
                <a:latin typeface="MathJax_Math"/>
                <a:cs typeface="Arial" pitchFamily="34" charset="0"/>
              </a:rPr>
              <a:t>x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lvl="1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3)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effectLst/>
                <a:latin typeface="MathJax_Math"/>
                <a:cs typeface="Arial" pitchFamily="34" charset="0"/>
              </a:rPr>
              <a:t>y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MathJax_Main"/>
                <a:cs typeface="Arial" pitchFamily="34" charset="0"/>
              </a:rPr>
              <a:t>=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MathJax_Main"/>
                <a:cs typeface="Arial" pitchFamily="34" charset="0"/>
              </a:rPr>
              <a:t>− 6/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effectLst/>
                <a:latin typeface="MathJax_Math"/>
                <a:cs typeface="Arial" pitchFamily="34" charset="0"/>
              </a:rPr>
              <a:t>x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lvl="1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4)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effectLst/>
                <a:latin typeface="MathJax_Math"/>
                <a:cs typeface="Arial" pitchFamily="34" charset="0"/>
              </a:rPr>
              <a:t>y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MathJax_Main"/>
                <a:cs typeface="Arial" pitchFamily="34" charset="0"/>
              </a:rPr>
              <a:t>=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MathJax_Main"/>
                <a:cs typeface="Arial" pitchFamily="34" charset="0"/>
              </a:rPr>
              <a:t>− 0,5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effectLst/>
                <a:latin typeface="MathJax_Math"/>
                <a:cs typeface="Arial" pitchFamily="34" charset="0"/>
              </a:rPr>
              <a:t>x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4797152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707904" y="494116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300192" y="501317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</a:t>
            </a:r>
            <a:endParaRPr lang="ru-RU" dirty="0"/>
          </a:p>
        </p:txBody>
      </p:sp>
      <p:pic>
        <p:nvPicPr>
          <p:cNvPr id="11" name="Picture 3" descr="C:\Documents and Settings\Ольга Воеводина\Рабочий стол\baby9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37574">
            <a:off x="6961989" y="1796214"/>
            <a:ext cx="157162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opengia.ru/resources/108B796F49248B92404FE371118E72C4-GMA2014050601-xs3qvrsrc3B7B358170BBB846468421F78320E6EA-1-1398227431/repr-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2714625" cy="2714625"/>
          </a:xfrm>
          <a:prstGeom prst="rect">
            <a:avLst/>
          </a:prstGeom>
          <a:noFill/>
        </p:spPr>
      </p:pic>
      <p:pic>
        <p:nvPicPr>
          <p:cNvPr id="25603" name="Picture 3" descr="http://opengia.ru/resources/108B796F49248B92404FE371118E72C4-GMA2014050601-xs3qvrsrc833921F57E64819849F1E84FE380B34A-1-1398227436/repr-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05064"/>
            <a:ext cx="2714625" cy="2714626"/>
          </a:xfrm>
          <a:prstGeom prst="rect">
            <a:avLst/>
          </a:prstGeom>
          <a:noFill/>
        </p:spPr>
      </p:pic>
      <p:pic>
        <p:nvPicPr>
          <p:cNvPr id="25604" name="Picture 4" descr="http://opengia.ru/resources/108B796F49248B92404FE371118E72C4-GMA2014050601-xs3qvrsrcC852A3E38FBAA5B64A4A9F4CD4F93B4A-1-1398227433/repr-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4143375"/>
            <a:ext cx="2714625" cy="2714625"/>
          </a:xfrm>
          <a:prstGeom prst="rect">
            <a:avLst/>
          </a:prstGeom>
          <a:noFill/>
        </p:spPr>
      </p:pic>
      <p:pic>
        <p:nvPicPr>
          <p:cNvPr id="25605" name="Picture 5" descr="http://opengia.ru/resources/108B796F49248B92404FE371118E72C4-GMA2014050601-xs3qvrsrc5F50E57BA3E2A53948C6A231CF96C16D-1-1398227438/repr-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62700" y="4124325"/>
            <a:ext cx="2781300" cy="273367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75856" y="548680"/>
            <a:ext cx="586814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Установите соответствие между функциями и их графиками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ФУНКЦИИ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А)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effectLst/>
                <a:latin typeface="MathJax_Math"/>
                <a:cs typeface="Arial" pitchFamily="34" charset="0"/>
              </a:rPr>
              <a:t>y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MathJax_Main"/>
                <a:cs typeface="Arial" pitchFamily="34" charset="0"/>
              </a:rPr>
              <a:t>=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MathJax_Main"/>
                <a:cs typeface="Arial" pitchFamily="34" charset="0"/>
              </a:rPr>
              <a:t>− 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effectLst/>
                <a:latin typeface="MathJax_Math"/>
                <a:cs typeface="Arial" pitchFamily="34" charset="0"/>
              </a:rPr>
              <a:t>x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MathJax_Main"/>
                <a:cs typeface="Arial" pitchFamily="34" charset="0"/>
              </a:rPr>
              <a:t>2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STIXGeneral"/>
                <a:cs typeface="Arial" pitchFamily="34" charset="0"/>
              </a:rPr>
              <a:t>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MathJax_Main"/>
                <a:cs typeface="Arial" pitchFamily="34" charset="0"/>
              </a:rPr>
              <a:t>−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effectLst/>
                <a:latin typeface="MathJax_Math"/>
                <a:cs typeface="Arial" pitchFamily="34" charset="0"/>
              </a:rPr>
              <a:t>x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MathJax_Main"/>
                <a:cs typeface="Arial" pitchFamily="34" charset="0"/>
              </a:rPr>
              <a:t>+5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lvl="1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Б)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effectLst/>
                <a:latin typeface="MathJax_Math"/>
                <a:cs typeface="Arial" pitchFamily="34" charset="0"/>
              </a:rPr>
              <a:t>y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MathJax_Main"/>
                <a:cs typeface="Arial" pitchFamily="34" charset="0"/>
              </a:rPr>
              <a:t>=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MathJax_Main"/>
                <a:cs typeface="Arial" pitchFamily="34" charset="0"/>
              </a:rPr>
              <a:t>− 3/4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effectLst/>
                <a:latin typeface="MathJax_Math"/>
                <a:cs typeface="Arial" pitchFamily="34" charset="0"/>
              </a:rPr>
              <a:t>x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MathJax_Main"/>
                <a:cs typeface="Arial" pitchFamily="34" charset="0"/>
              </a:rPr>
              <a:t>−1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lvl="1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В)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effectLst/>
                <a:latin typeface="MathJax_Math"/>
                <a:cs typeface="Arial" pitchFamily="34" charset="0"/>
              </a:rPr>
              <a:t>y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MathJax_Main"/>
                <a:cs typeface="Arial" pitchFamily="34" charset="0"/>
              </a:rPr>
              <a:t>=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MathJax_Main"/>
                <a:cs typeface="Arial" pitchFamily="34" charset="0"/>
              </a:rPr>
              <a:t>− 12/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effectLst/>
                <a:latin typeface="MathJax_Math"/>
                <a:cs typeface="Arial" pitchFamily="34" charset="0"/>
              </a:rPr>
              <a:t>x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9807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3861048"/>
            <a:ext cx="373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707904" y="40770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588224" y="39330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pic>
        <p:nvPicPr>
          <p:cNvPr id="12" name="Picture 3" descr="C:\Documents and Settings\Ольга Воеводина\Рабочий стол\baby9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837574">
            <a:off x="6961991" y="1436174"/>
            <a:ext cx="157162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pengia.ru/resources/707EAA23A514A7A34CCF4F9A30734823-GMA2014050603-xs3qvrsrc49222B16FE3C947C47DB98A84514BE41-1-1398227467/repr-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2657475" cy="2714625"/>
          </a:xfrm>
          <a:prstGeom prst="rect">
            <a:avLst/>
          </a:prstGeom>
          <a:noFill/>
        </p:spPr>
      </p:pic>
      <p:pic>
        <p:nvPicPr>
          <p:cNvPr id="1027" name="Picture 3" descr="http://opengia.ru/resources/707EAA23A514A7A34CCF4F9A30734823-GMA2014050603-xs3qvrsrcF7AC0F380147B14046E715D0F0C4D791-1-1398227471/repr-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933056"/>
            <a:ext cx="2657475" cy="2676525"/>
          </a:xfrm>
          <a:prstGeom prst="rect">
            <a:avLst/>
          </a:prstGeom>
          <a:noFill/>
        </p:spPr>
      </p:pic>
      <p:pic>
        <p:nvPicPr>
          <p:cNvPr id="1028" name="Picture 4" descr="http://opengia.ru/resources/707EAA23A514A7A34CCF4F9A30734823-GMA2014050603-xs3qvrsrc508DF5700B1A99084226646D97F1A573-1-1398227469/repr-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933056"/>
            <a:ext cx="2714625" cy="2724150"/>
          </a:xfrm>
          <a:prstGeom prst="rect">
            <a:avLst/>
          </a:prstGeom>
          <a:noFill/>
        </p:spPr>
      </p:pic>
      <p:pic>
        <p:nvPicPr>
          <p:cNvPr id="1029" name="Picture 5" descr="http://opengia.ru/resources/707EAA23A514A7A34CCF4F9A30734823-GMA2014050603-xs3qvrsrcFB0B7BAB07239007449E4CD084BE0660-1-1398227473/repr-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75" y="3933056"/>
            <a:ext cx="2714625" cy="27241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059832" y="332656"/>
            <a:ext cx="60841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Установите соответствие между функциями и их графиками.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ФУНКЦИИ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А) </a:t>
            </a:r>
            <a:r>
              <a:rPr lang="ru-RU" i="1" dirty="0" err="1" smtClean="0">
                <a:latin typeface="MathJax_Math"/>
                <a:cs typeface="Arial" pitchFamily="34" charset="0"/>
              </a:rPr>
              <a:t>y</a:t>
            </a:r>
            <a:r>
              <a:rPr lang="ru-RU" dirty="0" err="1" smtClean="0">
                <a:latin typeface="MathJax_Main"/>
                <a:cs typeface="Arial" pitchFamily="34" charset="0"/>
              </a:rPr>
              <a:t>=</a:t>
            </a:r>
            <a:r>
              <a:rPr lang="ru-RU" dirty="0" smtClean="0">
                <a:latin typeface="MathJax_Main"/>
                <a:cs typeface="Arial" pitchFamily="34" charset="0"/>
              </a:rPr>
              <a:t>− 1/5</a:t>
            </a:r>
            <a:r>
              <a:rPr lang="ru-RU" i="1" dirty="0" smtClean="0">
                <a:latin typeface="MathJax_Math"/>
                <a:cs typeface="Arial" pitchFamily="34" charset="0"/>
              </a:rPr>
              <a:t>x</a:t>
            </a:r>
            <a:r>
              <a:rPr lang="ru-RU" dirty="0" smtClean="0">
                <a:latin typeface="MathJax_Main"/>
                <a:cs typeface="Arial" pitchFamily="34" charset="0"/>
              </a:rPr>
              <a:t>−5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Б) </a:t>
            </a:r>
            <a:r>
              <a:rPr lang="ru-RU" i="1" dirty="0" err="1" smtClean="0">
                <a:latin typeface="MathJax_Math"/>
                <a:cs typeface="Arial" pitchFamily="34" charset="0"/>
              </a:rPr>
              <a:t>y</a:t>
            </a:r>
            <a:r>
              <a:rPr lang="ru-RU" dirty="0" err="1" smtClean="0">
                <a:latin typeface="MathJax_Main"/>
                <a:cs typeface="Arial" pitchFamily="34" charset="0"/>
              </a:rPr>
              <a:t>=</a:t>
            </a:r>
            <a:r>
              <a:rPr lang="ru-RU" dirty="0" smtClean="0">
                <a:latin typeface="MathJax_Main"/>
                <a:cs typeface="Arial" pitchFamily="34" charset="0"/>
              </a:rPr>
              <a:t>− </a:t>
            </a:r>
            <a:r>
              <a:rPr lang="ru-RU" i="1" dirty="0" smtClean="0">
                <a:latin typeface="MathJax_Math"/>
                <a:cs typeface="Arial" pitchFamily="34" charset="0"/>
              </a:rPr>
              <a:t>x</a:t>
            </a:r>
            <a:r>
              <a:rPr lang="ru-RU" dirty="0" smtClean="0">
                <a:latin typeface="MathJax_Main"/>
                <a:cs typeface="Arial" pitchFamily="34" charset="0"/>
              </a:rPr>
              <a:t>2</a:t>
            </a:r>
            <a:r>
              <a:rPr lang="ru-RU" dirty="0" smtClean="0">
                <a:latin typeface="STIXGeneral"/>
                <a:cs typeface="Arial" pitchFamily="34" charset="0"/>
              </a:rPr>
              <a:t>​</a:t>
            </a:r>
            <a:r>
              <a:rPr lang="ru-RU" dirty="0" smtClean="0">
                <a:latin typeface="MathJax_Main"/>
                <a:cs typeface="Arial" pitchFamily="34" charset="0"/>
              </a:rPr>
              <a:t>+7</a:t>
            </a:r>
            <a:r>
              <a:rPr lang="ru-RU" i="1" dirty="0" smtClean="0">
                <a:latin typeface="MathJax_Math"/>
                <a:cs typeface="Arial" pitchFamily="34" charset="0"/>
              </a:rPr>
              <a:t>x</a:t>
            </a:r>
            <a:r>
              <a:rPr lang="ru-RU" dirty="0" smtClean="0">
                <a:latin typeface="MathJax_Main"/>
                <a:cs typeface="Arial" pitchFamily="34" charset="0"/>
              </a:rPr>
              <a:t>−7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В) </a:t>
            </a:r>
            <a:r>
              <a:rPr lang="ru-RU" i="1" dirty="0" smtClean="0">
                <a:latin typeface="MathJax_Math"/>
                <a:cs typeface="Arial" pitchFamily="34" charset="0"/>
              </a:rPr>
              <a:t>y</a:t>
            </a:r>
            <a:r>
              <a:rPr lang="ru-RU" dirty="0" smtClean="0">
                <a:latin typeface="MathJax_Main"/>
                <a:cs typeface="Arial" pitchFamily="34" charset="0"/>
              </a:rPr>
              <a:t>=9/</a:t>
            </a:r>
            <a:r>
              <a:rPr lang="ru-RU" i="1" dirty="0" err="1" smtClean="0">
                <a:latin typeface="MathJax_Math"/>
                <a:cs typeface="Arial" pitchFamily="34" charset="0"/>
              </a:rPr>
              <a:t>x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5576" y="10527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0" y="3933056"/>
            <a:ext cx="51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491880" y="38610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516216" y="3861048"/>
            <a:ext cx="373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pic>
        <p:nvPicPr>
          <p:cNvPr id="12" name="Picture 3" descr="C:\Documents and Settings\Ольга Воеводина\Рабочий стол\baby9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837574">
            <a:off x="6961990" y="1580190"/>
            <a:ext cx="157162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opengia.ru/resources/149C398C150CA3F943970FE20D6FA81B-149C398C150CA3F943970FE20D6FA81B-xs3qvrsrcB5DF02CD3F0B9381409706B6F503F742-1-1398226625/repr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354092"/>
            <a:ext cx="1893436" cy="2099244"/>
          </a:xfrm>
          <a:prstGeom prst="rect">
            <a:avLst/>
          </a:prstGeom>
          <a:noFill/>
        </p:spPr>
      </p:pic>
      <p:pic>
        <p:nvPicPr>
          <p:cNvPr id="26627" name="Picture 3" descr="http://opengia.ru/resources/149C398C150CA3F943970FE20D6FA81B-149C398C150CA3F943970FE20D6FA81B-xs3qvrsrc2F2D1BE67FC69BFF42191392AC2555B6-1-1398226628/repr-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4289104"/>
            <a:ext cx="1864224" cy="2092223"/>
          </a:xfrm>
          <a:prstGeom prst="rect">
            <a:avLst/>
          </a:prstGeom>
          <a:noFill/>
        </p:spPr>
      </p:pic>
      <p:pic>
        <p:nvPicPr>
          <p:cNvPr id="26628" name="Picture 4" descr="http://opengia.ru/resources/149C398C150CA3F943970FE20D6FA81B-149C398C150CA3F943970FE20D6FA81B-xs3qvrsrc5FA3017C8F268F6047C90252FE4A90EB-1-1398226630/repr-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91785" y="4149080"/>
            <a:ext cx="1948451" cy="2160240"/>
          </a:xfrm>
          <a:prstGeom prst="rect">
            <a:avLst/>
          </a:prstGeom>
          <a:noFill/>
        </p:spPr>
      </p:pic>
      <p:pic>
        <p:nvPicPr>
          <p:cNvPr id="26629" name="Picture 5" descr="http://opengia.ru/resources/149C398C150CA3F943970FE20D6FA81B-149C398C150CA3F943970FE20D6FA81B-xs3qvrsrc39204BA436518CB84983ECE060E58EB6-1-1398226632/repr-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4149080"/>
            <a:ext cx="1704140" cy="188937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971600" y="620688"/>
            <a:ext cx="8172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Установите соответствие между функциями и их графиками.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ФУНКЦИИ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А) </a:t>
            </a:r>
            <a:r>
              <a:rPr lang="ru-RU" sz="2000" i="1" dirty="0" err="1" smtClean="0">
                <a:latin typeface="MathJax_Math"/>
                <a:cs typeface="Arial" pitchFamily="34" charset="0"/>
              </a:rPr>
              <a:t>y</a:t>
            </a:r>
            <a:r>
              <a:rPr lang="ru-RU" sz="2000" i="1" dirty="0" smtClean="0">
                <a:latin typeface="MathJax_Math"/>
                <a:cs typeface="Arial" pitchFamily="34" charset="0"/>
              </a:rPr>
              <a:t> </a:t>
            </a:r>
            <a:r>
              <a:rPr lang="ru-RU" sz="2000" dirty="0" smtClean="0">
                <a:latin typeface="MathJax_Main"/>
                <a:cs typeface="Arial" pitchFamily="34" charset="0"/>
              </a:rPr>
              <a:t>=</a:t>
            </a:r>
            <a:r>
              <a:rPr lang="ru-RU" sz="2000" dirty="0" smtClean="0">
                <a:latin typeface="MathJax_Main"/>
                <a:cs typeface="Arial" pitchFamily="34" charset="0"/>
              </a:rPr>
              <a:t>− 2</a:t>
            </a:r>
            <a:r>
              <a:rPr lang="ru-RU" sz="2000" i="1" dirty="0" smtClean="0">
                <a:latin typeface="MathJax_Math"/>
                <a:cs typeface="Arial" pitchFamily="34" charset="0"/>
              </a:rPr>
              <a:t>x</a:t>
            </a:r>
            <a:r>
              <a:rPr lang="ru-RU" sz="2000" dirty="0" smtClean="0">
                <a:latin typeface="MathJax_Main"/>
                <a:cs typeface="Arial" pitchFamily="34" charset="0"/>
              </a:rPr>
              <a:t>+4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Б) </a:t>
            </a:r>
            <a:r>
              <a:rPr lang="ru-RU" sz="2000" i="1" dirty="0" smtClean="0">
                <a:latin typeface="MathJax_Math"/>
                <a:cs typeface="Arial" pitchFamily="34" charset="0"/>
              </a:rPr>
              <a:t>y</a:t>
            </a:r>
            <a:r>
              <a:rPr lang="ru-RU" sz="2000" dirty="0" smtClean="0">
                <a:latin typeface="MathJax_Main"/>
                <a:cs typeface="Arial" pitchFamily="34" charset="0"/>
              </a:rPr>
              <a:t>=2</a:t>
            </a:r>
            <a:r>
              <a:rPr lang="ru-RU" sz="2000" i="1" dirty="0" smtClean="0">
                <a:latin typeface="MathJax_Math"/>
                <a:cs typeface="Arial" pitchFamily="34" charset="0"/>
              </a:rPr>
              <a:t>x</a:t>
            </a:r>
            <a:r>
              <a:rPr lang="ru-RU" sz="2000" dirty="0" smtClean="0">
                <a:latin typeface="MathJax_Main"/>
                <a:cs typeface="Arial" pitchFamily="34" charset="0"/>
              </a:rPr>
              <a:t>−4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В) </a:t>
            </a:r>
            <a:r>
              <a:rPr lang="ru-RU" sz="2000" i="1" dirty="0" smtClean="0">
                <a:latin typeface="MathJax_Math"/>
                <a:cs typeface="Arial" pitchFamily="34" charset="0"/>
              </a:rPr>
              <a:t>y</a:t>
            </a:r>
            <a:r>
              <a:rPr lang="ru-RU" sz="2000" dirty="0" smtClean="0">
                <a:latin typeface="MathJax_Main"/>
                <a:cs typeface="Arial" pitchFamily="34" charset="0"/>
              </a:rPr>
              <a:t>=2</a:t>
            </a:r>
            <a:r>
              <a:rPr lang="ru-RU" sz="2000" i="1" dirty="0" smtClean="0">
                <a:latin typeface="MathJax_Math"/>
                <a:cs typeface="Arial" pitchFamily="34" charset="0"/>
              </a:rPr>
              <a:t>x</a:t>
            </a:r>
            <a:r>
              <a:rPr lang="ru-RU" sz="2000" dirty="0" smtClean="0">
                <a:latin typeface="MathJax_Main"/>
                <a:cs typeface="Arial" pitchFamily="34" charset="0"/>
              </a:rPr>
              <a:t>+4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43608" y="40770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635896" y="41490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796136" y="40770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668344" y="42210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86371" y="675075"/>
            <a:ext cx="8530284" cy="492443"/>
          </a:xfrm>
          <a:prstGeom prst="rect">
            <a:avLst/>
          </a:prstGeom>
          <a:solidFill>
            <a:srgbClr val="F3F3F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На рисунке изображены графики функций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effectLst/>
                <a:latin typeface="MathJax_Math"/>
                <a:cs typeface="Arial" pitchFamily="34" charset="0"/>
              </a:rPr>
              <a:t>y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MathJax_Main"/>
                <a:cs typeface="Arial" pitchFamily="34" charset="0"/>
              </a:rPr>
              <a:t>=6−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effectLst/>
                <a:latin typeface="MathJax_Math"/>
                <a:cs typeface="Arial" pitchFamily="34" charset="0"/>
              </a:rPr>
              <a:t>x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MathJax_Main"/>
                <a:cs typeface="Arial" pitchFamily="34" charset="0"/>
              </a:rPr>
              <a:t>2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 и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effectLst/>
                <a:latin typeface="MathJax_Math"/>
                <a:cs typeface="Arial" pitchFamily="34" charset="0"/>
              </a:rPr>
              <a:t>y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MathJax_Main"/>
                <a:cs typeface="Arial" pitchFamily="34" charset="0"/>
              </a:rPr>
              <a:t>=5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effectLst/>
                <a:latin typeface="MathJax_Math"/>
                <a:cs typeface="Arial" pitchFamily="34" charset="0"/>
              </a:rPr>
              <a:t>x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. Вычислите абсциссу точки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effectLst/>
                <a:latin typeface="MathJax_Math"/>
                <a:cs typeface="Arial" pitchFamily="34" charset="0"/>
              </a:rPr>
              <a:t>B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</a:p>
        </p:txBody>
      </p:sp>
      <p:pic>
        <p:nvPicPr>
          <p:cNvPr id="22530" name="Picture 2" descr="http://opengia.ru/resources/0D2CDFCF158FA2404FE38C6B217CA16A-GMA2014043305-0D2CDFCF158FA2404FE38C6B217CA16A-1-1398141902/repr-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484784"/>
            <a:ext cx="2085975" cy="4429125"/>
          </a:xfrm>
          <a:prstGeom prst="rect">
            <a:avLst/>
          </a:prstGeom>
          <a:noFill/>
        </p:spPr>
      </p:pic>
      <p:pic>
        <p:nvPicPr>
          <p:cNvPr id="4" name="Picture 3" descr="C:\Documents and Settings\Ольга Воеводина\Рабочий стол\baby9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37574">
            <a:off x="6313918" y="2876334"/>
            <a:ext cx="157162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opengia.ru/resources/DFF84BF7E6A0BC7A4C16CD4D77F8981D-DFF84BF7E6A0BC7A4C16CD4D77F8981D-DFF84BF7E6A0BC7A4C16CD4D77F8981D-1-1334151263/repr-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2667000" cy="32575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75856" y="2996952"/>
            <a:ext cx="56886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Какие из следующих утверждений о данной функции являются верными? Запишите их номера.</a:t>
            </a:r>
          </a:p>
          <a:p>
            <a:r>
              <a:rPr lang="ru-RU" dirty="0" smtClean="0"/>
              <a:t>1)</a:t>
            </a:r>
            <a:r>
              <a:rPr lang="ru-RU" i="1" dirty="0" err="1"/>
              <a:t>f</a:t>
            </a:r>
            <a:r>
              <a:rPr lang="ru-RU" dirty="0"/>
              <a:t>(−2)</a:t>
            </a:r>
            <a:r>
              <a:rPr lang="ru-RU" dirty="0" err="1"/>
              <a:t>=</a:t>
            </a:r>
            <a:r>
              <a:rPr lang="ru-RU" i="1" dirty="0" err="1"/>
              <a:t>f</a:t>
            </a:r>
            <a:r>
              <a:rPr lang="ru-RU" dirty="0"/>
              <a:t>(2)</a:t>
            </a:r>
            <a:r>
              <a:rPr lang="ru-RU" dirty="0" smtClean="0"/>
              <a:t> </a:t>
            </a:r>
          </a:p>
          <a:p>
            <a:r>
              <a:rPr lang="ru-RU" dirty="0" smtClean="0"/>
              <a:t>2)Функция убывает на промежутке </a:t>
            </a:r>
            <a:r>
              <a:rPr lang="ru-RU" dirty="0"/>
              <a:t>[1; +∞)</a:t>
            </a:r>
            <a:r>
              <a:rPr lang="ru-RU" dirty="0" smtClean="0"/>
              <a:t> </a:t>
            </a:r>
          </a:p>
          <a:p>
            <a:r>
              <a:rPr lang="ru-RU" dirty="0" smtClean="0"/>
              <a:t>3)</a:t>
            </a:r>
            <a:r>
              <a:rPr lang="ru-RU" i="1" dirty="0" err="1"/>
              <a:t>f</a:t>
            </a:r>
            <a:r>
              <a:rPr lang="ru-RU" dirty="0"/>
              <a:t>(</a:t>
            </a:r>
            <a:r>
              <a:rPr lang="ru-RU" i="1" dirty="0" err="1"/>
              <a:t>x</a:t>
            </a:r>
            <a:r>
              <a:rPr lang="ru-RU" dirty="0"/>
              <a:t>)&gt;0</a:t>
            </a:r>
            <a:r>
              <a:rPr lang="ru-RU" dirty="0" smtClean="0"/>
              <a:t>  при </a:t>
            </a:r>
            <a:r>
              <a:rPr lang="ru-RU" i="1" dirty="0" err="1"/>
              <a:t>x</a:t>
            </a:r>
            <a:r>
              <a:rPr lang="ru-RU" dirty="0"/>
              <a:t>&lt;−1</a:t>
            </a:r>
            <a:r>
              <a:rPr lang="ru-RU" dirty="0" smtClean="0"/>
              <a:t>  и при </a:t>
            </a:r>
            <a:r>
              <a:rPr lang="ru-RU" i="1" dirty="0" err="1"/>
              <a:t>x</a:t>
            </a:r>
            <a:r>
              <a:rPr lang="ru-RU" dirty="0"/>
              <a:t>&gt;3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3" descr="C:\Documents and Settings\Ольга Воеводина\Рабочий стол\baby9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37574">
            <a:off x="7358063" y="285750"/>
            <a:ext cx="157162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855749" y="2420888"/>
            <a:ext cx="6288251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Какие из следующих утверждений о данной функции являются верными? Запишите их номера.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1)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effectLst/>
                <a:latin typeface="MathJax_Math"/>
                <a:cs typeface="Arial" pitchFamily="34" charset="0"/>
              </a:rPr>
              <a:t>f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MathJax_Main"/>
                <a:cs typeface="Arial" pitchFamily="34" charset="0"/>
              </a:rPr>
              <a:t>(−2)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MathJax_Main"/>
                <a:cs typeface="Arial" pitchFamily="34" charset="0"/>
              </a:rPr>
              <a:t>=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effectLst/>
                <a:latin typeface="MathJax_Math"/>
                <a:cs typeface="Arial" pitchFamily="34" charset="0"/>
              </a:rPr>
              <a:t>f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MathJax_Main"/>
                <a:cs typeface="Arial" pitchFamily="34" charset="0"/>
              </a:rPr>
              <a:t>(2)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2)Функция убывает на промежутке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MathJax_Main"/>
                <a:cs typeface="Arial" pitchFamily="34" charset="0"/>
              </a:rPr>
              <a:t>[1; +∞)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3)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effectLst/>
                <a:latin typeface="MathJax_Math"/>
                <a:cs typeface="Arial" pitchFamily="34" charset="0"/>
              </a:rPr>
              <a:t>f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MathJax_Main"/>
                <a:cs typeface="Arial" pitchFamily="34" charset="0"/>
              </a:rPr>
              <a:t>(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effectLst/>
                <a:latin typeface="MathJax_Math"/>
                <a:cs typeface="Arial" pitchFamily="34" charset="0"/>
              </a:rPr>
              <a:t>x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MathJax_Main"/>
                <a:cs typeface="Arial" pitchFamily="34" charset="0"/>
              </a:rPr>
              <a:t>)&gt;0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 при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effectLst/>
                <a:latin typeface="MathJax_Math"/>
                <a:cs typeface="Arial" pitchFamily="34" charset="0"/>
              </a:rPr>
              <a:t>x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MathJax_Main"/>
                <a:cs typeface="Arial" pitchFamily="34" charset="0"/>
              </a:rPr>
              <a:t>&lt;−1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 и при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effectLst/>
                <a:latin typeface="MathJax_Math"/>
                <a:cs typeface="Arial" pitchFamily="34" charset="0"/>
              </a:rPr>
              <a:t>x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MathJax_Main"/>
                <a:cs typeface="Arial" pitchFamily="34" charset="0"/>
              </a:rPr>
              <a:t>&gt;3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 descr="http://opengia.ru/resources/DFF84BF7E6A0BC7A4C16CD4D77F8981D-DFF84BF7E6A0BC7A4C16CD4D77F8981D-DFF84BF7E6A0BC7A4C16CD4D77F8981D-1-1334151263/repr-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2667000" cy="32575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0" y="582067"/>
            <a:ext cx="747057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На рисунке изображён график квадратичной функции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effectLst/>
                <a:latin typeface="MathJax_Math"/>
                <a:cs typeface="Arial" pitchFamily="34" charset="0"/>
              </a:rPr>
              <a:t>y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MathJax_Main"/>
                <a:cs typeface="Arial" pitchFamily="34" charset="0"/>
              </a:rPr>
              <a:t>=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effectLst/>
                <a:latin typeface="MathJax_Math"/>
                <a:cs typeface="Arial" pitchFamily="34" charset="0"/>
              </a:rPr>
              <a:t>f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MathJax_Main"/>
                <a:cs typeface="Arial" pitchFamily="34" charset="0"/>
              </a:rPr>
              <a:t>(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effectLst/>
                <a:latin typeface="MathJax_Math"/>
                <a:cs typeface="Arial" pitchFamily="34" charset="0"/>
              </a:rPr>
              <a:t>x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MathJax_Main"/>
                <a:cs typeface="Arial" pitchFamily="34" charset="0"/>
              </a:rPr>
              <a:t>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sz="30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              </a:t>
            </a:r>
          </a:p>
        </p:txBody>
      </p:sp>
      <p:pic>
        <p:nvPicPr>
          <p:cNvPr id="5" name="Picture 3" descr="C:\Documents and Settings\Ольга Воеводина\Рабочий стол\baby9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37574">
            <a:off x="7414633" y="4676534"/>
            <a:ext cx="157162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opengia.ru/resources/0A9623F23DCEA97B4BE276F68FED27D5-0A9623F23DCEA97B4BE276F68FED27D5-0A9623F23DCEA97B4BE276F68FED27D5-1-1334151321/repr-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60848"/>
            <a:ext cx="2914650" cy="3429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331640" y="620688"/>
            <a:ext cx="457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На рисунке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изображён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график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квадратичной функции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effectLst/>
                <a:latin typeface="MathJax_Math"/>
                <a:cs typeface="Arial" pitchFamily="34" charset="0"/>
              </a:rPr>
              <a:t>y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MathJax_Main"/>
                <a:cs typeface="Arial" pitchFamily="34" charset="0"/>
              </a:rPr>
              <a:t>=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effectLst/>
                <a:latin typeface="MathJax_Math"/>
                <a:cs typeface="Arial" pitchFamily="34" charset="0"/>
              </a:rPr>
              <a:t>f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MathJax_Main"/>
                <a:cs typeface="Arial" pitchFamily="34" charset="0"/>
              </a:rPr>
              <a:t>(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effectLst/>
                <a:latin typeface="MathJax_Math"/>
                <a:cs typeface="Arial" pitchFamily="34" charset="0"/>
              </a:rPr>
              <a:t>x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MathJax_Main"/>
                <a:cs typeface="Arial" pitchFamily="34" charset="0"/>
              </a:rPr>
              <a:t>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2564904"/>
            <a:ext cx="547260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Какие из следующих утверждений о данной функции являются верными? Запишите их номера.</a:t>
            </a:r>
            <a:endParaRPr kumimoji="0" lang="ru-RU" sz="105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1)Функция убывает на промежутке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MathJax_Main"/>
                <a:cs typeface="Arial" pitchFamily="34" charset="0"/>
              </a:rPr>
              <a:t>[−1; +∞)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2)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effectLst/>
                <a:latin typeface="MathJax_Math"/>
                <a:cs typeface="Arial" pitchFamily="34" charset="0"/>
              </a:rPr>
              <a:t>f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MathJax_Main"/>
                <a:cs typeface="Arial" pitchFamily="34" charset="0"/>
              </a:rPr>
              <a:t>(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effectLst/>
                <a:latin typeface="MathJax_Math"/>
                <a:cs typeface="Arial" pitchFamily="34" charset="0"/>
              </a:rPr>
              <a:t>x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MathJax_Main"/>
                <a:cs typeface="Arial" pitchFamily="34" charset="0"/>
              </a:rPr>
              <a:t>)&gt;0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 при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effectLst/>
                <a:latin typeface="MathJax_Math"/>
                <a:cs typeface="Arial" pitchFamily="34" charset="0"/>
              </a:rPr>
              <a:t>x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MathJax_Main"/>
                <a:cs typeface="Arial" pitchFamily="34" charset="0"/>
              </a:rPr>
              <a:t>&lt;−4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 и при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effectLst/>
                <a:latin typeface="MathJax_Math"/>
                <a:cs typeface="Arial" pitchFamily="34" charset="0"/>
              </a:rPr>
              <a:t>x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MathJax_Main"/>
                <a:cs typeface="Arial" pitchFamily="34" charset="0"/>
              </a:rPr>
              <a:t>&gt;2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3)Наименьшее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значение функции равно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MathJax_Main"/>
                <a:cs typeface="Arial" pitchFamily="34" charset="0"/>
              </a:rPr>
              <a:t>−9</a:t>
            </a:r>
            <a:endParaRPr kumimoji="0" lang="ru-RU" sz="105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136267"/>
            <a:ext cx="65" cy="184666"/>
          </a:xfrm>
          <a:prstGeom prst="rect">
            <a:avLst/>
          </a:prstGeom>
          <a:solidFill>
            <a:srgbClr val="F3F3F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Picture 2" descr="http://opengia.ru/resources/0E651D08795C906C46DF7DB8AB730F71-0E651D08795C906C46DF7DB8AB730F71-0E651D08795C906C46DF7DB8AB730F71-1-1334151329/repr-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564904"/>
            <a:ext cx="2667000" cy="338137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11560" y="1484784"/>
            <a:ext cx="61744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На рисунке изображён график квадратичной функции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effectLst/>
                <a:latin typeface="MathJax_Math"/>
                <a:cs typeface="Arial" pitchFamily="34" charset="0"/>
              </a:rPr>
              <a:t>y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MathJax_Main"/>
                <a:cs typeface="Arial" pitchFamily="34" charset="0"/>
              </a:rPr>
              <a:t>=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effectLst/>
                <a:latin typeface="MathJax_Math"/>
                <a:cs typeface="Arial" pitchFamily="34" charset="0"/>
              </a:rPr>
              <a:t>f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MathJax_Main"/>
                <a:cs typeface="Arial" pitchFamily="34" charset="0"/>
              </a:rPr>
              <a:t>(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effectLst/>
                <a:latin typeface="MathJax_Math"/>
                <a:cs typeface="Arial" pitchFamily="34" charset="0"/>
              </a:rPr>
              <a:t>x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MathJax_Main"/>
                <a:cs typeface="Arial" pitchFamily="34" charset="0"/>
              </a:rPr>
              <a:t>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                        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59832" y="2636912"/>
            <a:ext cx="59046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Какие из следующих утверждений о данной функции являются верными? Запишите их номера.</a:t>
            </a:r>
            <a:endParaRPr kumimoji="0" lang="ru-RU" sz="105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1) Функция убывает на промежутке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MathJax_Main"/>
                <a:cs typeface="Arial" pitchFamily="34" charset="0"/>
              </a:rPr>
              <a:t>[−1; +∞)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2) </a:t>
            </a:r>
            <a:r>
              <a:rPr kumimoji="0" lang="ru-RU" i="1" u="none" strike="noStrike" cap="none" normalizeH="0" baseline="0" dirty="0" err="1" smtClean="0">
                <a:ln>
                  <a:noFill/>
                </a:ln>
                <a:effectLst/>
                <a:latin typeface="MathJax_Math"/>
                <a:cs typeface="Arial" pitchFamily="34" charset="0"/>
              </a:rPr>
              <a:t>f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MathJax_Main"/>
                <a:cs typeface="Arial" pitchFamily="34" charset="0"/>
              </a:rPr>
              <a:t>(0)&gt;</a:t>
            </a:r>
            <a:r>
              <a:rPr kumimoji="0" lang="ru-RU" i="1" u="none" strike="noStrike" cap="none" normalizeH="0" baseline="0" dirty="0" err="1" smtClean="0">
                <a:ln>
                  <a:noFill/>
                </a:ln>
                <a:effectLst/>
                <a:latin typeface="MathJax_Math"/>
                <a:cs typeface="Arial" pitchFamily="34" charset="0"/>
              </a:rPr>
              <a:t>f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MathJax_Main"/>
                <a:cs typeface="Arial" pitchFamily="34" charset="0"/>
              </a:rPr>
              <a:t>(1)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3) Наибольшее значение функции равно 8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 descr="C:\Documents and Settings\Ольга Воеводина\Рабочий стол\baby9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37574">
            <a:off x="7358063" y="285750"/>
            <a:ext cx="157162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203848" y="2442373"/>
            <a:ext cx="5940152" cy="30777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УТВЕРЖДЕНИЯ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А)Функция возрастает на промежутке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Б)Функция убывает на промежутке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ПРОМЕЖУТКИ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1)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MathJax_Main"/>
                <a:cs typeface="Arial" pitchFamily="34" charset="0"/>
              </a:rPr>
              <a:t>[2; 5]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2)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MathJax_Main"/>
                <a:cs typeface="Arial" pitchFamily="34" charset="0"/>
              </a:rPr>
              <a:t>[0; 1]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3)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MathJax_Main"/>
                <a:cs typeface="Arial" pitchFamily="34" charset="0"/>
              </a:rPr>
              <a:t>[− 3; −1]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4)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MathJax_Main"/>
                <a:cs typeface="Arial" pitchFamily="34" charset="0"/>
              </a:rPr>
              <a:t>[− 2; 2]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0" name="Picture 2" descr="http://opengia.ru/resources/19E7DDE08225B6DA47AF5D875DBDA317-GMA2014051315-19E7DDE08225B6DA47AF5D875DBDA317-1-1398155607/repr-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0888"/>
            <a:ext cx="3240360" cy="324036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11560" y="332656"/>
            <a:ext cx="77403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На рисунке изображён график функции </a:t>
            </a:r>
            <a:r>
              <a:rPr lang="ru-RU" sz="2000" i="1" dirty="0" smtClean="0">
                <a:latin typeface="MathJax_Math"/>
                <a:cs typeface="Arial" pitchFamily="34" charset="0"/>
              </a:rPr>
              <a:t>y</a:t>
            </a:r>
            <a:r>
              <a:rPr lang="ru-RU" sz="2000" dirty="0" smtClean="0">
                <a:latin typeface="MathJax_Main"/>
                <a:cs typeface="Arial" pitchFamily="34" charset="0"/>
              </a:rPr>
              <a:t>=</a:t>
            </a:r>
            <a:r>
              <a:rPr lang="ru-RU" sz="2000" i="1" dirty="0" smtClean="0">
                <a:latin typeface="MathJax_Math"/>
                <a:cs typeface="Arial" pitchFamily="34" charset="0"/>
              </a:rPr>
              <a:t>ax</a:t>
            </a:r>
            <a:r>
              <a:rPr lang="ru-RU" sz="1200" dirty="0" smtClean="0">
                <a:latin typeface="MathJax_Main"/>
                <a:cs typeface="Arial" pitchFamily="34" charset="0"/>
              </a:rPr>
              <a:t>2</a:t>
            </a:r>
            <a:r>
              <a:rPr lang="ru-RU" dirty="0" smtClean="0">
                <a:latin typeface="STIXGeneral"/>
                <a:cs typeface="Arial" pitchFamily="34" charset="0"/>
              </a:rPr>
              <a:t>​</a:t>
            </a:r>
            <a:r>
              <a:rPr lang="ru-RU" sz="2000" dirty="0" smtClean="0">
                <a:latin typeface="MathJax_Main"/>
                <a:cs typeface="Arial" pitchFamily="34" charset="0"/>
              </a:rPr>
              <a:t>+</a:t>
            </a:r>
            <a:r>
              <a:rPr lang="ru-RU" sz="2000" i="1" dirty="0" err="1" smtClean="0">
                <a:latin typeface="MathJax_Math"/>
                <a:cs typeface="Arial" pitchFamily="34" charset="0"/>
              </a:rPr>
              <a:t>bx</a:t>
            </a:r>
            <a:r>
              <a:rPr lang="ru-RU" sz="2000" dirty="0" err="1" smtClean="0">
                <a:latin typeface="MathJax_Main"/>
                <a:cs typeface="Arial" pitchFamily="34" charset="0"/>
              </a:rPr>
              <a:t>+</a:t>
            </a:r>
            <a:r>
              <a:rPr lang="ru-RU" sz="2000" i="1" dirty="0" err="1" smtClean="0">
                <a:latin typeface="MathJax_Math"/>
                <a:cs typeface="Arial" pitchFamily="34" charset="0"/>
              </a:rPr>
              <a:t>c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. Установите соответствие между утверждениями и промежутками, на которых эти утверждения удовлетворяются.                           </a:t>
            </a:r>
            <a:r>
              <a:rPr lang="ru-RU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         </a:t>
            </a:r>
            <a:endParaRPr lang="ru-RU" sz="105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3" descr="C:\Documents and Settings\Ольга Воеводина\Рабочий стол\baby9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37574">
            <a:off x="7033998" y="4532518"/>
            <a:ext cx="157162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opengia.ru/resources/F12D765AF762AC30468EDEDA8ED64004-GIAMATHREP20121201-xs3qvrsrc1C29E0D02DEABA814BE2B3FE2BC0867C-1-1321961725/repr-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671052"/>
            <a:ext cx="1726679" cy="2475600"/>
          </a:xfrm>
          <a:prstGeom prst="rect">
            <a:avLst/>
          </a:prstGeom>
          <a:noFill/>
        </p:spPr>
      </p:pic>
      <p:pic>
        <p:nvPicPr>
          <p:cNvPr id="28675" name="Picture 3" descr="http://opengia.ru/resources/F12D765AF762AC30468EDEDA8ED64004-GIAMATHREP20121201-xs3qvrsrcBB307E310627AB544A64DCEEAA6541FD-1-1321961810/repr-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149080"/>
            <a:ext cx="1889260" cy="1816596"/>
          </a:xfrm>
          <a:prstGeom prst="rect">
            <a:avLst/>
          </a:prstGeom>
          <a:noFill/>
        </p:spPr>
      </p:pic>
      <p:pic>
        <p:nvPicPr>
          <p:cNvPr id="28676" name="Picture 4" descr="http://opengia.ru/resources/F12D765AF762AC30468EDEDA8ED64004-GIAMATHREP20121201-xs3qvrsrc3E85AD0C244487B5485A22FD29B94393-1-1321961974/repr-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3" y="4581128"/>
            <a:ext cx="1707431" cy="2016224"/>
          </a:xfrm>
          <a:prstGeom prst="rect">
            <a:avLst/>
          </a:prstGeom>
          <a:noFill/>
        </p:spPr>
      </p:pic>
      <p:pic>
        <p:nvPicPr>
          <p:cNvPr id="28677" name="Picture 5" descr="http://opengia.ru/resources/F12D765AF762AC30468EDEDA8ED64004-GIAMATHREP20121201-xs3qvrsrc48A049877A7F8C3B43EBE84229070296-1-1321962040/repr-0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3981632"/>
            <a:ext cx="1584176" cy="221378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635896" y="54868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На рисунке изображены графики функций вида </a:t>
            </a:r>
            <a:r>
              <a:rPr lang="ru-RU" i="1" dirty="0" smtClean="0">
                <a:latin typeface="MathJax_Math"/>
                <a:cs typeface="Arial" pitchFamily="34" charset="0"/>
              </a:rPr>
              <a:t>y</a:t>
            </a:r>
            <a:r>
              <a:rPr lang="ru-RU" dirty="0" smtClean="0">
                <a:latin typeface="MathJax_Main"/>
                <a:cs typeface="Arial" pitchFamily="34" charset="0"/>
              </a:rPr>
              <a:t>=</a:t>
            </a:r>
            <a:r>
              <a:rPr lang="ru-RU" i="1" dirty="0" smtClean="0">
                <a:latin typeface="MathJax_Math"/>
                <a:cs typeface="Arial" pitchFamily="34" charset="0"/>
              </a:rPr>
              <a:t>ax</a:t>
            </a:r>
            <a:r>
              <a:rPr lang="ru-RU" dirty="0" smtClean="0">
                <a:latin typeface="MathJax_Main"/>
                <a:cs typeface="Arial" pitchFamily="34" charset="0"/>
              </a:rPr>
              <a:t>2+</a:t>
            </a:r>
            <a:r>
              <a:rPr lang="ru-RU" i="1" dirty="0" smtClean="0">
                <a:latin typeface="MathJax_Math"/>
                <a:cs typeface="Arial" pitchFamily="34" charset="0"/>
              </a:rPr>
              <a:t>c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. Установите соответствие между графиками и знаками коэффициентов </a:t>
            </a:r>
            <a:r>
              <a:rPr lang="ru-RU" i="1" dirty="0" err="1" smtClean="0">
                <a:latin typeface="MathJax_Math"/>
                <a:cs typeface="Arial" pitchFamily="34" charset="0"/>
              </a:rPr>
              <a:t>a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 и </a:t>
            </a:r>
            <a:r>
              <a:rPr lang="ru-RU" i="1" dirty="0" err="1" smtClean="0">
                <a:latin typeface="MathJax_Math"/>
                <a:cs typeface="Arial" pitchFamily="34" charset="0"/>
              </a:rPr>
              <a:t>c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                  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980728"/>
            <a:ext cx="4320480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65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1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              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  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ЗНАКИ КОЭФФИЦИЕНТОВ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1) </a:t>
            </a:r>
            <a:r>
              <a:rPr lang="ru-RU" sz="2000" i="1" dirty="0" err="1" smtClean="0">
                <a:latin typeface="MathJax_Math"/>
                <a:cs typeface="Arial" pitchFamily="34" charset="0"/>
              </a:rPr>
              <a:t>a</a:t>
            </a:r>
            <a:r>
              <a:rPr lang="ru-RU" sz="2000" dirty="0" smtClean="0">
                <a:latin typeface="MathJax_Main"/>
                <a:cs typeface="Arial" pitchFamily="34" charset="0"/>
              </a:rPr>
              <a:t>&gt;0, </a:t>
            </a:r>
            <a:r>
              <a:rPr lang="ru-RU" sz="2000" i="1" dirty="0" err="1" smtClean="0">
                <a:latin typeface="MathJax_Math"/>
                <a:cs typeface="Arial" pitchFamily="34" charset="0"/>
              </a:rPr>
              <a:t>c</a:t>
            </a:r>
            <a:r>
              <a:rPr lang="ru-RU" sz="2000" dirty="0" smtClean="0">
                <a:latin typeface="MathJax_Main"/>
                <a:cs typeface="Arial" pitchFamily="34" charset="0"/>
              </a:rPr>
              <a:t>&lt;0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2) </a:t>
            </a:r>
            <a:r>
              <a:rPr lang="ru-RU" sz="2000" i="1" dirty="0" err="1" smtClean="0">
                <a:latin typeface="MathJax_Math"/>
                <a:cs typeface="Arial" pitchFamily="34" charset="0"/>
              </a:rPr>
              <a:t>a</a:t>
            </a:r>
            <a:r>
              <a:rPr lang="ru-RU" sz="2000" dirty="0" smtClean="0">
                <a:latin typeface="MathJax_Main"/>
                <a:cs typeface="Arial" pitchFamily="34" charset="0"/>
              </a:rPr>
              <a:t>&lt;0, </a:t>
            </a:r>
            <a:r>
              <a:rPr lang="ru-RU" sz="2000" i="1" dirty="0" err="1" smtClean="0">
                <a:latin typeface="MathJax_Math"/>
                <a:cs typeface="Arial" pitchFamily="34" charset="0"/>
              </a:rPr>
              <a:t>c</a:t>
            </a:r>
            <a:r>
              <a:rPr lang="ru-RU" sz="2000" dirty="0" smtClean="0">
                <a:latin typeface="MathJax_Main"/>
                <a:cs typeface="Arial" pitchFamily="34" charset="0"/>
              </a:rPr>
              <a:t>&gt;0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3) </a:t>
            </a:r>
            <a:r>
              <a:rPr lang="ru-RU" sz="2000" i="1" dirty="0" err="1" smtClean="0">
                <a:latin typeface="MathJax_Math"/>
                <a:cs typeface="Arial" pitchFamily="34" charset="0"/>
              </a:rPr>
              <a:t>a</a:t>
            </a:r>
            <a:r>
              <a:rPr lang="ru-RU" sz="2000" dirty="0" smtClean="0">
                <a:latin typeface="MathJax_Main"/>
                <a:cs typeface="Arial" pitchFamily="34" charset="0"/>
              </a:rPr>
              <a:t>&gt;0, </a:t>
            </a:r>
            <a:r>
              <a:rPr lang="ru-RU" sz="2000" i="1" dirty="0" err="1" smtClean="0">
                <a:latin typeface="MathJax_Math"/>
                <a:cs typeface="Arial" pitchFamily="34" charset="0"/>
              </a:rPr>
              <a:t>c</a:t>
            </a:r>
            <a:r>
              <a:rPr lang="ru-RU" sz="2000" dirty="0" smtClean="0">
                <a:latin typeface="MathJax_Main"/>
                <a:cs typeface="Arial" pitchFamily="34" charset="0"/>
              </a:rPr>
              <a:t>&gt;0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4) </a:t>
            </a:r>
            <a:r>
              <a:rPr lang="ru-RU" sz="2000" i="1" dirty="0" err="1" smtClean="0">
                <a:latin typeface="MathJax_Math"/>
                <a:cs typeface="Arial" pitchFamily="34" charset="0"/>
              </a:rPr>
              <a:t>a</a:t>
            </a:r>
            <a:r>
              <a:rPr lang="ru-RU" sz="2000" dirty="0" smtClean="0">
                <a:latin typeface="MathJax_Main"/>
                <a:cs typeface="Arial" pitchFamily="34" charset="0"/>
              </a:rPr>
              <a:t>&lt;0, </a:t>
            </a:r>
            <a:r>
              <a:rPr lang="ru-RU" sz="2000" i="1" dirty="0" err="1" smtClean="0">
                <a:latin typeface="MathJax_Math"/>
                <a:cs typeface="Arial" pitchFamily="34" charset="0"/>
              </a:rPr>
              <a:t>c</a:t>
            </a:r>
            <a:r>
              <a:rPr lang="ru-RU" sz="2000" dirty="0" smtClean="0">
                <a:latin typeface="MathJax_Main"/>
                <a:cs typeface="Arial" pitchFamily="34" charset="0"/>
              </a:rPr>
              <a:t>&lt;0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520" y="3356992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203848" y="393305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580112" y="429309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380312" y="4005064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opengia.ru/resources/0CF745355A67A77446731AE48E14E803-GMA2014050801-xs3qvrsrcAB123B08E4C69C8F438BA518033D0C0E-1-1398149572/repr-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933056"/>
            <a:ext cx="2152650" cy="2200275"/>
          </a:xfrm>
          <a:prstGeom prst="rect">
            <a:avLst/>
          </a:prstGeom>
          <a:noFill/>
        </p:spPr>
      </p:pic>
      <p:pic>
        <p:nvPicPr>
          <p:cNvPr id="20483" name="Picture 3" descr="http://opengia.ru/resources/0CF745355A67A77446731AE48E14E803-GMA2014050801-xs3qvrsrcF0ACD44A2FE284924CD2EF1D41989195-1-1398149577/repr-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933056"/>
            <a:ext cx="2181225" cy="2181225"/>
          </a:xfrm>
          <a:prstGeom prst="rect">
            <a:avLst/>
          </a:prstGeom>
          <a:noFill/>
        </p:spPr>
      </p:pic>
      <p:pic>
        <p:nvPicPr>
          <p:cNvPr id="20484" name="Picture 4" descr="http://opengia.ru/resources/0CF745355A67A77446731AE48E14E803-GMA2014050801-xs3qvrsrc845E828E5FD88BF44B87C828D30587DC-1-1398166014/repr-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933056"/>
            <a:ext cx="2162175" cy="2181225"/>
          </a:xfrm>
          <a:prstGeom prst="rect">
            <a:avLst/>
          </a:prstGeom>
          <a:noFill/>
        </p:spPr>
      </p:pic>
      <p:pic>
        <p:nvPicPr>
          <p:cNvPr id="20485" name="Picture 5" descr="http://opengia.ru/resources/0CF745355A67A77446731AE48E14E803-GMA2014050801-xs3qvrsrc8D80013C0354A4614109EFB463CF1724-1-1398149580/repr-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72300" y="3933056"/>
            <a:ext cx="2171700" cy="21717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259632" y="1412776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На рисунке изображены графики функций вида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effectLst/>
                <a:latin typeface="MathJax_Math"/>
                <a:cs typeface="Arial" pitchFamily="34" charset="0"/>
              </a:rPr>
              <a:t>y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MathJax_Main"/>
                <a:cs typeface="Arial" pitchFamily="34" charset="0"/>
              </a:rPr>
              <a:t>=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effectLst/>
                <a:latin typeface="MathJax_Math"/>
                <a:cs typeface="Arial" pitchFamily="34" charset="0"/>
              </a:rPr>
              <a:t>kx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MathJax_Main"/>
                <a:cs typeface="Arial" pitchFamily="34" charset="0"/>
              </a:rPr>
              <a:t>+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effectLst/>
                <a:latin typeface="MathJax_Math"/>
                <a:cs typeface="Arial" pitchFamily="34" charset="0"/>
              </a:rPr>
              <a:t>b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. Установите соответствие между знаками коэффициентов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effectLst/>
                <a:latin typeface="MathJax_Math"/>
                <a:cs typeface="Arial" pitchFamily="34" charset="0"/>
              </a:rPr>
              <a:t>k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 и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effectLst/>
                <a:latin typeface="MathJax_Math"/>
                <a:cs typeface="Arial" pitchFamily="34" charset="0"/>
              </a:rPr>
              <a:t>b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 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графиками функций.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КОЭФФИЦИЕНТЫ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А)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effectLst/>
                <a:latin typeface="MathJax_Math"/>
                <a:cs typeface="Arial" pitchFamily="34" charset="0"/>
              </a:rPr>
              <a:t>k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MathJax_Main"/>
                <a:cs typeface="Arial" pitchFamily="34" charset="0"/>
              </a:rPr>
              <a:t>&lt;0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,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effectLst/>
                <a:latin typeface="MathJax_Math"/>
                <a:cs typeface="Arial" pitchFamily="34" charset="0"/>
              </a:rPr>
              <a:t>b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MathJax_Main"/>
                <a:cs typeface="Arial" pitchFamily="34" charset="0"/>
              </a:rPr>
              <a:t>&lt;0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lvl="1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Б)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effectLst/>
                <a:latin typeface="MathJax_Math"/>
                <a:cs typeface="Arial" pitchFamily="34" charset="0"/>
              </a:rPr>
              <a:t>k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MathJax_Main"/>
                <a:cs typeface="Arial" pitchFamily="34" charset="0"/>
              </a:rPr>
              <a:t>&lt;0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,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effectLst/>
                <a:latin typeface="MathJax_Math"/>
                <a:cs typeface="Arial" pitchFamily="34" charset="0"/>
              </a:rPr>
              <a:t>b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MathJax_Main"/>
                <a:cs typeface="Arial" pitchFamily="34" charset="0"/>
              </a:rPr>
              <a:t>&gt;0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lvl="1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В)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effectLst/>
                <a:latin typeface="MathJax_Math"/>
                <a:cs typeface="Arial" pitchFamily="34" charset="0"/>
              </a:rPr>
              <a:t>k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MathJax_Main"/>
                <a:cs typeface="Arial" pitchFamily="34" charset="0"/>
              </a:rPr>
              <a:t>&gt;0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,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effectLst/>
                <a:latin typeface="MathJax_Math"/>
                <a:cs typeface="Arial" pitchFamily="34" charset="0"/>
              </a:rPr>
              <a:t>b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MathJax_Main"/>
                <a:cs typeface="Arial" pitchFamily="34" charset="0"/>
              </a:rPr>
              <a:t>&lt;0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ГРАФИКИ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42210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771800" y="42930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32040" y="41490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380312" y="42210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pic>
        <p:nvPicPr>
          <p:cNvPr id="13" name="Picture 3" descr="C:\Documents and Settings\Ольга Воеводина\Рабочий стол\baby9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837574">
            <a:off x="7358063" y="285750"/>
            <a:ext cx="157162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opengia.ru/resources/FA932DA28E66B404448301256B03D04C-GMA2014050802-xs3qvrsrc14EA1E44D932B4554B92E68786615025-1-1398149594/repr-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93096"/>
            <a:ext cx="2152650" cy="2190750"/>
          </a:xfrm>
          <a:prstGeom prst="rect">
            <a:avLst/>
          </a:prstGeom>
          <a:noFill/>
        </p:spPr>
      </p:pic>
      <p:pic>
        <p:nvPicPr>
          <p:cNvPr id="21507" name="Picture 3" descr="http://opengia.ru/resources/FA932DA28E66B404448301256B03D04C-GMA2014050802-xs3qvrsrcD9E1FD5EAF74A84347DE0FF59BB1A856-1-1398149598/repr-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4365104"/>
            <a:ext cx="2162175" cy="2190750"/>
          </a:xfrm>
          <a:prstGeom prst="rect">
            <a:avLst/>
          </a:prstGeom>
          <a:noFill/>
        </p:spPr>
      </p:pic>
      <p:pic>
        <p:nvPicPr>
          <p:cNvPr id="21508" name="Picture 4" descr="http://opengia.ru/resources/FA932DA28E66B404448301256B03D04C-GMA2014050802-xs3qvrsrc4D1422E9893A905A4CE441612BC25676-1-1398149596/repr-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293096"/>
            <a:ext cx="2171700" cy="2171700"/>
          </a:xfrm>
          <a:prstGeom prst="rect">
            <a:avLst/>
          </a:prstGeom>
          <a:noFill/>
        </p:spPr>
      </p:pic>
      <p:pic>
        <p:nvPicPr>
          <p:cNvPr id="21509" name="Picture 5" descr="http://opengia.ru/resources/FA932DA28E66B404448301256B03D04C-GMA2014050802-xs3qvrsrc070E6998EDF3B31C442C35F0C5FF177D-1-1398149600/repr-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4293096"/>
            <a:ext cx="2162175" cy="21907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259632" y="197346"/>
            <a:ext cx="60486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На рисунке изображены графики функций вида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effectLst/>
                <a:latin typeface="MathJax_Math"/>
                <a:cs typeface="Arial" pitchFamily="34" charset="0"/>
              </a:rPr>
              <a:t>y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MathJax_Main"/>
                <a:cs typeface="Arial" pitchFamily="34" charset="0"/>
              </a:rPr>
              <a:t>=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effectLst/>
                <a:latin typeface="MathJax_Math"/>
                <a:cs typeface="Arial" pitchFamily="34" charset="0"/>
              </a:rPr>
              <a:t>kx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MathJax_Main"/>
                <a:cs typeface="Arial" pitchFamily="34" charset="0"/>
              </a:rPr>
              <a:t>+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effectLst/>
                <a:latin typeface="MathJax_Math"/>
                <a:cs typeface="Arial" pitchFamily="34" charset="0"/>
              </a:rPr>
              <a:t>b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. Установите соответствие между знаками коэффициентов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effectLst/>
                <a:latin typeface="MathJax_Math"/>
                <a:cs typeface="Arial" pitchFamily="34" charset="0"/>
              </a:rPr>
              <a:t>k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 и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effectLst/>
                <a:latin typeface="MathJax_Math"/>
                <a:cs typeface="Arial" pitchFamily="34" charset="0"/>
              </a:rPr>
              <a:t>b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 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графиками функций.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КОЭФФИЦИЕНТЫ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А)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effectLst/>
                <a:latin typeface="MathJax_Math"/>
                <a:cs typeface="Arial" pitchFamily="34" charset="0"/>
              </a:rPr>
              <a:t>k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MathJax_Main"/>
                <a:cs typeface="Arial" pitchFamily="34" charset="0"/>
              </a:rPr>
              <a:t>&lt;0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,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effectLst/>
                <a:latin typeface="MathJax_Math"/>
                <a:cs typeface="Arial" pitchFamily="34" charset="0"/>
              </a:rPr>
              <a:t>b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MathJax_Main"/>
                <a:cs typeface="Arial" pitchFamily="34" charset="0"/>
              </a:rPr>
              <a:t>&gt;0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lvl="1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Б)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effectLst/>
                <a:latin typeface="MathJax_Math"/>
                <a:cs typeface="Arial" pitchFamily="34" charset="0"/>
              </a:rPr>
              <a:t>k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MathJax_Main"/>
                <a:cs typeface="Arial" pitchFamily="34" charset="0"/>
              </a:rPr>
              <a:t>&lt;0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,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effectLst/>
                <a:latin typeface="MathJax_Math"/>
                <a:cs typeface="Arial" pitchFamily="34" charset="0"/>
              </a:rPr>
              <a:t>b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MathJax_Main"/>
                <a:cs typeface="Arial" pitchFamily="34" charset="0"/>
              </a:rPr>
              <a:t>&lt;0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lvl="1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В)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effectLst/>
                <a:latin typeface="MathJax_Math"/>
                <a:cs typeface="Arial" pitchFamily="34" charset="0"/>
              </a:rPr>
              <a:t>k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MathJax_Main"/>
                <a:cs typeface="Arial" pitchFamily="34" charset="0"/>
              </a:rPr>
              <a:t>&gt;0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,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effectLst/>
                <a:latin typeface="MathJax_Math"/>
                <a:cs typeface="Arial" pitchFamily="34" charset="0"/>
              </a:rPr>
              <a:t>b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MathJax_Main"/>
                <a:cs typeface="Arial" pitchFamily="34" charset="0"/>
              </a:rPr>
              <a:t>&lt;0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436510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627784" y="45811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076056" y="450912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380312" y="45811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pic>
        <p:nvPicPr>
          <p:cNvPr id="12" name="Picture 3" descr="C:\Documents and Settings\Ольга Воеводина\Рабочий стол\baby9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837574">
            <a:off x="7358063" y="285750"/>
            <a:ext cx="157162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384</Words>
  <Application>Microsoft Office PowerPoint</Application>
  <PresentationFormat>Экран (4:3)</PresentationFormat>
  <Paragraphs>120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ГИА.Функции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Установите соответствие между графиками функций и формулами, которые их задают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Вера Сергеевна</dc:creator>
  <cp:lastModifiedBy>Вера Сергеевна</cp:lastModifiedBy>
  <cp:revision>16</cp:revision>
  <dcterms:created xsi:type="dcterms:W3CDTF">2014-10-16T14:48:04Z</dcterms:created>
  <dcterms:modified xsi:type="dcterms:W3CDTF">2015-02-19T15:42:22Z</dcterms:modified>
</cp:coreProperties>
</file>