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2973A3-0B36-425B-8E70-E4854E29539D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88AF51-E3E7-464F-95DF-6EAB10C1F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973A3-0B36-425B-8E70-E4854E29539D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8AF51-E3E7-464F-95DF-6EAB10C1F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72973A3-0B36-425B-8E70-E4854E29539D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88AF51-E3E7-464F-95DF-6EAB10C1F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973A3-0B36-425B-8E70-E4854E29539D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8AF51-E3E7-464F-95DF-6EAB10C1F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2973A3-0B36-425B-8E70-E4854E29539D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788AF51-E3E7-464F-95DF-6EAB10C1F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973A3-0B36-425B-8E70-E4854E29539D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8AF51-E3E7-464F-95DF-6EAB10C1F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973A3-0B36-425B-8E70-E4854E29539D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8AF51-E3E7-464F-95DF-6EAB10C1F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973A3-0B36-425B-8E70-E4854E29539D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8AF51-E3E7-464F-95DF-6EAB10C1F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2973A3-0B36-425B-8E70-E4854E29539D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8AF51-E3E7-464F-95DF-6EAB10C1F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973A3-0B36-425B-8E70-E4854E29539D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8AF51-E3E7-464F-95DF-6EAB10C1F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973A3-0B36-425B-8E70-E4854E29539D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8AF51-E3E7-464F-95DF-6EAB10C1F9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72973A3-0B36-425B-8E70-E4854E29539D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788AF51-E3E7-464F-95DF-6EAB10C1F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t-RU" sz="4000" dirty="0" smtClean="0">
                <a:solidFill>
                  <a:srgbClr val="FFFF00"/>
                </a:solidFill>
              </a:rPr>
              <a:t>Вкр </a:t>
            </a:r>
            <a:r>
              <a:rPr lang="tt-RU" sz="4000" dirty="0" smtClean="0">
                <a:solidFill>
                  <a:srgbClr val="FFFF00"/>
                </a:solidFill>
              </a:rPr>
              <a:t>“</a:t>
            </a:r>
            <a:r>
              <a:rPr lang="tt-RU" sz="4000" dirty="0" smtClean="0">
                <a:solidFill>
                  <a:srgbClr val="FFFF00"/>
                </a:solidFill>
              </a:rPr>
              <a:t>Система УПРАВЛЕНИЯ  КАЧЕСТВОМ УЧЕБНОЙ РАБОТЫ В ОСНОВНОЙ ШКОЛЕ”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14612" y="3539864"/>
            <a:ext cx="6429388" cy="3103846"/>
          </a:xfrm>
        </p:spPr>
        <p:txBody>
          <a:bodyPr>
            <a:normAutofit/>
          </a:bodyPr>
          <a:lstStyle/>
          <a:p>
            <a:pPr algn="just"/>
            <a:endParaRPr lang="tt-RU" dirty="0" smtClean="0"/>
          </a:p>
          <a:p>
            <a:pPr algn="just"/>
            <a:endParaRPr lang="tt-RU" dirty="0" smtClean="0"/>
          </a:p>
          <a:p>
            <a:r>
              <a:rPr lang="tt-RU" dirty="0" smtClean="0">
                <a:solidFill>
                  <a:srgbClr val="00B0F0"/>
                </a:solidFill>
              </a:rPr>
              <a:t>Слушател</a:t>
            </a:r>
            <a:r>
              <a:rPr lang="ru-RU" dirty="0" err="1" smtClean="0">
                <a:solidFill>
                  <a:srgbClr val="00B0F0"/>
                </a:solidFill>
              </a:rPr>
              <a:t>ь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</a:rPr>
              <a:t>Н.А.Челнокова</a:t>
            </a:r>
            <a:endParaRPr lang="ru-RU" sz="2800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Научный руководитель: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доцент отделения общего образования, 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кандидат педагогических </a:t>
            </a:r>
            <a:r>
              <a:rPr lang="ru-RU" dirty="0" smtClean="0">
                <a:solidFill>
                  <a:srgbClr val="00B0F0"/>
                </a:solidFill>
              </a:rPr>
              <a:t>наук  </a:t>
            </a:r>
            <a:r>
              <a:rPr lang="ru-RU" sz="2800" dirty="0" smtClean="0">
                <a:solidFill>
                  <a:srgbClr val="00B0F0"/>
                </a:solidFill>
              </a:rPr>
              <a:t>Р.Н.Сафина</a:t>
            </a:r>
            <a:endParaRPr lang="ru-RU" sz="2800" dirty="0" smtClean="0">
              <a:solidFill>
                <a:srgbClr val="00B0F0"/>
              </a:solidFill>
            </a:endParaRPr>
          </a:p>
          <a:p>
            <a:pPr algn="just"/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0000CC"/>
                </a:solidFill>
              </a:rPr>
              <a:t>За внимание!</a:t>
            </a:r>
            <a:endParaRPr lang="ru-RU" sz="8000" dirty="0">
              <a:solidFill>
                <a:srgbClr val="0000CC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0000CC"/>
                </a:solidFill>
              </a:rPr>
              <a:t>Благодарю</a:t>
            </a:r>
            <a:endParaRPr lang="ru-RU" sz="8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7030A0"/>
                </a:solidFill>
              </a:rPr>
              <a:t>Актуальность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  </a:t>
            </a:r>
            <a:r>
              <a:rPr lang="ru-RU" sz="3600" dirty="0" smtClean="0">
                <a:solidFill>
                  <a:srgbClr val="0070C0"/>
                </a:solidFill>
              </a:rPr>
              <a:t>темы выпускной </a:t>
            </a:r>
            <a:r>
              <a:rPr lang="ru-RU" sz="3600" dirty="0" smtClean="0">
                <a:solidFill>
                  <a:srgbClr val="0070C0"/>
                </a:solidFill>
              </a:rPr>
              <a:t>квалификационной работы обусловлена тем, что для современного образовательного учреждения понятие «качество образования» связано с его конкурентоспособностью на рынке образовательных </a:t>
            </a:r>
            <a:r>
              <a:rPr lang="ru-RU" sz="3600" dirty="0" smtClean="0">
                <a:solidFill>
                  <a:srgbClr val="0070C0"/>
                </a:solidFill>
              </a:rPr>
              <a:t>услуг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проблема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исследования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порождена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социально значимыми противоречиями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между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неудовлетворенностью качеством современного общего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образования,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потребностью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в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постоянном его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повышении в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соответствии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с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запросами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личности, общества,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государства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и реальными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возможностями традиционной системы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образования разрешить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эти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противоречия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rgbClr val="0070C0"/>
                </a:solidFill>
              </a:rPr>
              <a:t>Качество образования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является атрибутом (свойством) организации и способствует созданию такой образовательной среды, которая стимулирует и учителя и ребенка к продуктивной деятельности, соответствующей их индивидуальным особенностям и интересам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Качество образования – 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это социальная категория, определяющая состояние и результативность процесса образования в обществе, его соответствие потребностям и ожиданиям общества (различных социальных групп) в развитии и формировании гражданских, бытовых и профессиональных компетенций личности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Элементы системы управления качеством </a:t>
            </a:r>
            <a:r>
              <a:rPr lang="ru-RU" sz="3200" dirty="0" smtClean="0">
                <a:solidFill>
                  <a:srgbClr val="0070C0"/>
                </a:solidFill>
              </a:rPr>
              <a:t>учебной работы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- общественное управление;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- содержание </a:t>
            </a:r>
            <a:r>
              <a:rPr lang="ru-RU" sz="2800" b="1" dirty="0" smtClean="0">
                <a:solidFill>
                  <a:srgbClr val="7030A0"/>
                </a:solidFill>
              </a:rPr>
              <a:t>образования в соответствии с социальным заказом (</a:t>
            </a:r>
            <a:r>
              <a:rPr lang="ru-RU" sz="2800" b="1" dirty="0" err="1" smtClean="0">
                <a:solidFill>
                  <a:srgbClr val="7030A0"/>
                </a:solidFill>
              </a:rPr>
              <a:t>компетентностная</a:t>
            </a:r>
            <a:r>
              <a:rPr lang="ru-RU" sz="2800" b="1" dirty="0" smtClean="0">
                <a:solidFill>
                  <a:srgbClr val="7030A0"/>
                </a:solidFill>
              </a:rPr>
              <a:t> модель выпускника);</a:t>
            </a:r>
          </a:p>
          <a:p>
            <a:pPr algn="ctr">
              <a:buFontTx/>
              <a:buChar char="-"/>
            </a:pPr>
            <a:r>
              <a:rPr lang="ru-RU" sz="2800" b="1" dirty="0" smtClean="0">
                <a:solidFill>
                  <a:srgbClr val="7030A0"/>
                </a:solidFill>
              </a:rPr>
              <a:t>философия </a:t>
            </a:r>
            <a:r>
              <a:rPr lang="ru-RU" sz="2800" b="1" dirty="0" smtClean="0">
                <a:solidFill>
                  <a:srgbClr val="7030A0"/>
                </a:solidFill>
              </a:rPr>
              <a:t>школы </a:t>
            </a:r>
            <a:r>
              <a:rPr lang="ru-RU" sz="2800" b="1" dirty="0" smtClean="0">
                <a:solidFill>
                  <a:srgbClr val="7030A0"/>
                </a:solidFill>
              </a:rPr>
              <a:t>–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идеи, ценности, </a:t>
            </a:r>
            <a:r>
              <a:rPr lang="ru-RU" sz="2800" b="1" dirty="0" smtClean="0">
                <a:solidFill>
                  <a:srgbClr val="7030A0"/>
                </a:solidFill>
              </a:rPr>
              <a:t>принципы;</a:t>
            </a:r>
          </a:p>
          <a:p>
            <a:pPr algn="ctr">
              <a:buFontTx/>
              <a:buChar char="-"/>
            </a:pPr>
            <a:r>
              <a:rPr lang="ru-RU" sz="2800" b="1" dirty="0" smtClean="0">
                <a:solidFill>
                  <a:srgbClr val="7030A0"/>
                </a:solidFill>
              </a:rPr>
              <a:t>- новые </a:t>
            </a:r>
            <a:r>
              <a:rPr lang="ru-RU" sz="2800" b="1" dirty="0" smtClean="0">
                <a:solidFill>
                  <a:srgbClr val="7030A0"/>
                </a:solidFill>
              </a:rPr>
              <a:t>методы обучения;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- внутренняя </a:t>
            </a:r>
            <a:r>
              <a:rPr lang="ru-RU" sz="2800" b="1" dirty="0" smtClean="0">
                <a:solidFill>
                  <a:srgbClr val="7030A0"/>
                </a:solidFill>
              </a:rPr>
              <a:t>и внешняя экспертиза;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- сотрудничество </a:t>
            </a:r>
            <a:r>
              <a:rPr lang="ru-RU" sz="2800" b="1" dirty="0" smtClean="0">
                <a:solidFill>
                  <a:srgbClr val="7030A0"/>
                </a:solidFill>
              </a:rPr>
              <a:t>с родителями;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Элементы системы управления качеством </a:t>
            </a:r>
            <a:r>
              <a:rPr lang="ru-RU" sz="3200" dirty="0" smtClean="0">
                <a:solidFill>
                  <a:srgbClr val="0070C0"/>
                </a:solidFill>
              </a:rPr>
              <a:t>учебной работы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- общие </a:t>
            </a:r>
            <a:r>
              <a:rPr lang="ru-RU" sz="2800" b="1" dirty="0" smtClean="0">
                <a:solidFill>
                  <a:srgbClr val="7030A0"/>
                </a:solidFill>
              </a:rPr>
              <a:t>педагогические ценности, разделяемые всеми членами педагогического коллектива;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- новые </a:t>
            </a:r>
            <a:r>
              <a:rPr lang="ru-RU" sz="2800" b="1" dirty="0" smtClean="0">
                <a:solidFill>
                  <a:srgbClr val="7030A0"/>
                </a:solidFill>
              </a:rPr>
              <a:t>способы оценивания образовательных результатов;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- совершенствование </a:t>
            </a:r>
            <a:r>
              <a:rPr lang="ru-RU" sz="2800" b="1" dirty="0" smtClean="0">
                <a:solidFill>
                  <a:srgbClr val="7030A0"/>
                </a:solidFill>
              </a:rPr>
              <a:t>педагогического мастерства;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-социальное </a:t>
            </a:r>
            <a:r>
              <a:rPr lang="ru-RU" sz="2800" b="1" dirty="0" smtClean="0">
                <a:solidFill>
                  <a:srgbClr val="7030A0"/>
                </a:solidFill>
              </a:rPr>
              <a:t>партнерство;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- сотрудничество </a:t>
            </a:r>
            <a:r>
              <a:rPr lang="ru-RU" sz="2800" b="1" dirty="0" smtClean="0">
                <a:solidFill>
                  <a:srgbClr val="7030A0"/>
                </a:solidFill>
              </a:rPr>
              <a:t>с родителями;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- мониторинг </a:t>
            </a:r>
            <a:r>
              <a:rPr lang="ru-RU" sz="2800" b="1" dirty="0" smtClean="0">
                <a:solidFill>
                  <a:srgbClr val="7030A0"/>
                </a:solidFill>
              </a:rPr>
              <a:t>условий и результатов.</a:t>
            </a:r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solidFill>
                  <a:srgbClr val="0070C0"/>
                </a:solidFill>
              </a:rPr>
              <a:t>Объект и предмет </a:t>
            </a:r>
            <a:r>
              <a:rPr lang="ru-RU" sz="5300" dirty="0" smtClean="0">
                <a:solidFill>
                  <a:srgbClr val="0070C0"/>
                </a:solidFill>
              </a:rPr>
              <a:t>исследования </a:t>
            </a:r>
            <a:endParaRPr lang="ru-RU" sz="53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tt-RU" b="1" dirty="0" smtClean="0"/>
              <a:t>      </a:t>
            </a:r>
            <a:r>
              <a:rPr lang="tt-RU" sz="3200" b="1" dirty="0" smtClean="0">
                <a:solidFill>
                  <a:srgbClr val="FF0000"/>
                </a:solidFill>
              </a:rPr>
              <a:t>Объект </a:t>
            </a:r>
            <a:r>
              <a:rPr lang="tt-RU" sz="3200" dirty="0" smtClean="0">
                <a:solidFill>
                  <a:srgbClr val="FF0000"/>
                </a:solidFill>
              </a:rPr>
              <a:t> -</a:t>
            </a:r>
            <a:r>
              <a:rPr lang="ru-RU" sz="3200" dirty="0" smtClean="0">
                <a:solidFill>
                  <a:srgbClr val="7030A0"/>
                </a:solidFill>
              </a:rPr>
              <a:t>ᅟ</a:t>
            </a:r>
            <a:r>
              <a:rPr lang="tt-RU" sz="3200" dirty="0" smtClean="0">
                <a:solidFill>
                  <a:srgbClr val="7030A0"/>
                </a:solidFill>
              </a:rPr>
              <a:t>система </a:t>
            </a:r>
            <a:r>
              <a:rPr lang="ru-RU" sz="3200" dirty="0" smtClean="0">
                <a:solidFill>
                  <a:srgbClr val="7030A0"/>
                </a:solidFill>
              </a:rPr>
              <a:t>ᅟ ᅟ</a:t>
            </a:r>
            <a:r>
              <a:rPr lang="tt-RU" sz="3200" dirty="0" smtClean="0">
                <a:solidFill>
                  <a:srgbClr val="7030A0"/>
                </a:solidFill>
              </a:rPr>
              <a:t>управления </a:t>
            </a:r>
            <a:r>
              <a:rPr lang="ru-RU" sz="3200" dirty="0" smtClean="0">
                <a:solidFill>
                  <a:srgbClr val="7030A0"/>
                </a:solidFill>
              </a:rPr>
              <a:t>ᅟ</a:t>
            </a:r>
            <a:r>
              <a:rPr lang="tt-RU" sz="3200" dirty="0" smtClean="0">
                <a:solidFill>
                  <a:srgbClr val="7030A0"/>
                </a:solidFill>
              </a:rPr>
              <a:t>качеством </a:t>
            </a:r>
            <a:r>
              <a:rPr lang="ru-RU" sz="3200" dirty="0" smtClean="0">
                <a:solidFill>
                  <a:srgbClr val="7030A0"/>
                </a:solidFill>
              </a:rPr>
              <a:t>ᅟ</a:t>
            </a:r>
            <a:r>
              <a:rPr lang="tt-RU" sz="3200" dirty="0" smtClean="0">
                <a:solidFill>
                  <a:srgbClr val="7030A0"/>
                </a:solidFill>
              </a:rPr>
              <a:t>учебного </a:t>
            </a:r>
            <a:r>
              <a:rPr lang="ru-RU" sz="3200" dirty="0" smtClean="0">
                <a:solidFill>
                  <a:srgbClr val="7030A0"/>
                </a:solidFill>
              </a:rPr>
              <a:t>ᅟ</a:t>
            </a:r>
            <a:r>
              <a:rPr lang="tt-RU" sz="3200" dirty="0" smtClean="0">
                <a:solidFill>
                  <a:srgbClr val="7030A0"/>
                </a:solidFill>
              </a:rPr>
              <a:t>процесса </a:t>
            </a:r>
            <a:r>
              <a:rPr lang="ru-RU" sz="3200" dirty="0" smtClean="0">
                <a:solidFill>
                  <a:srgbClr val="7030A0"/>
                </a:solidFill>
              </a:rPr>
              <a:t>ᅟ</a:t>
            </a: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smtClean="0">
                <a:solidFill>
                  <a:srgbClr val="7030A0"/>
                </a:solidFill>
              </a:rPr>
              <a:t>     </a:t>
            </a:r>
            <a:r>
              <a:rPr lang="tt-RU" sz="3200" dirty="0" smtClean="0">
                <a:solidFill>
                  <a:srgbClr val="7030A0"/>
                </a:solidFill>
              </a:rPr>
              <a:t>в основной </a:t>
            </a:r>
            <a:r>
              <a:rPr lang="ru-RU" sz="3200" dirty="0" smtClean="0">
                <a:solidFill>
                  <a:srgbClr val="7030A0"/>
                </a:solidFill>
              </a:rPr>
              <a:t>ᅟ</a:t>
            </a:r>
            <a:r>
              <a:rPr lang="tt-RU" sz="3200" dirty="0" smtClean="0">
                <a:solidFill>
                  <a:srgbClr val="7030A0"/>
                </a:solidFill>
              </a:rPr>
              <a:t>школе </a:t>
            </a:r>
            <a:endParaRPr lang="ru-RU" sz="32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500174"/>
            <a:ext cx="3520440" cy="4525963"/>
          </a:xfrm>
        </p:spPr>
        <p:txBody>
          <a:bodyPr/>
          <a:lstStyle/>
          <a:p>
            <a:pPr>
              <a:buNone/>
            </a:pPr>
            <a:r>
              <a:rPr lang="tt-RU" b="1" dirty="0" smtClean="0"/>
              <a:t>      </a:t>
            </a:r>
          </a:p>
          <a:p>
            <a:pPr>
              <a:buNone/>
            </a:pPr>
            <a:r>
              <a:rPr lang="tt-RU" b="1" dirty="0" smtClean="0">
                <a:solidFill>
                  <a:srgbClr val="7030A0"/>
                </a:solidFill>
              </a:rPr>
              <a:t> </a:t>
            </a:r>
            <a:r>
              <a:rPr lang="tt-RU" b="1" dirty="0" smtClean="0">
                <a:solidFill>
                  <a:srgbClr val="7030A0"/>
                </a:solidFill>
              </a:rPr>
              <a:t>     </a:t>
            </a:r>
            <a:r>
              <a:rPr lang="tt-RU" sz="3200" b="1" dirty="0" smtClean="0">
                <a:solidFill>
                  <a:srgbClr val="FF0000"/>
                </a:solidFill>
              </a:rPr>
              <a:t>Предмет </a:t>
            </a:r>
            <a:r>
              <a:rPr lang="ru-RU" sz="3200" b="1" dirty="0" smtClean="0">
                <a:solidFill>
                  <a:srgbClr val="FF0000"/>
                </a:solidFill>
              </a:rPr>
              <a:t>ᅟ</a:t>
            </a:r>
            <a:r>
              <a:rPr lang="tt-RU" sz="3200" dirty="0" smtClean="0">
                <a:solidFill>
                  <a:srgbClr val="FF0000"/>
                </a:solidFill>
              </a:rPr>
              <a:t>- </a:t>
            </a:r>
            <a:r>
              <a:rPr lang="ru-RU" sz="3200" dirty="0" smtClean="0">
                <a:solidFill>
                  <a:srgbClr val="7030A0"/>
                </a:solidFill>
              </a:rPr>
              <a:t>ᅟ</a:t>
            </a:r>
            <a:r>
              <a:rPr lang="tt-RU" sz="3200" dirty="0" smtClean="0">
                <a:solidFill>
                  <a:srgbClr val="7030A0"/>
                </a:solidFill>
              </a:rPr>
              <a:t>управление </a:t>
            </a:r>
            <a:r>
              <a:rPr lang="ru-RU" sz="3200" dirty="0" smtClean="0">
                <a:solidFill>
                  <a:srgbClr val="7030A0"/>
                </a:solidFill>
              </a:rPr>
              <a:t>ᅟ</a:t>
            </a:r>
            <a:r>
              <a:rPr lang="tt-RU" sz="3200" dirty="0" smtClean="0">
                <a:solidFill>
                  <a:srgbClr val="7030A0"/>
                </a:solidFill>
              </a:rPr>
              <a:t>качеством </a:t>
            </a:r>
            <a:r>
              <a:rPr lang="ru-RU" sz="3200" dirty="0" smtClean="0">
                <a:solidFill>
                  <a:srgbClr val="7030A0"/>
                </a:solidFill>
              </a:rPr>
              <a:t>ᅟ</a:t>
            </a:r>
            <a:r>
              <a:rPr lang="tt-RU" sz="3200" dirty="0" smtClean="0">
                <a:solidFill>
                  <a:srgbClr val="7030A0"/>
                </a:solidFill>
              </a:rPr>
              <a:t>образования </a:t>
            </a:r>
            <a:r>
              <a:rPr lang="ru-RU" sz="3200" dirty="0" smtClean="0">
                <a:solidFill>
                  <a:srgbClr val="7030A0"/>
                </a:solidFill>
              </a:rPr>
              <a:t>ᅟ</a:t>
            </a:r>
            <a:r>
              <a:rPr lang="tt-RU" sz="3200" dirty="0" smtClean="0">
                <a:solidFill>
                  <a:srgbClr val="7030A0"/>
                </a:solidFill>
              </a:rPr>
              <a:t>в </a:t>
            </a:r>
            <a:r>
              <a:rPr lang="tt-RU" sz="3200" dirty="0" smtClean="0">
                <a:solidFill>
                  <a:srgbClr val="7030A0"/>
                </a:solidFill>
              </a:rPr>
              <a:t>школе</a:t>
            </a:r>
            <a:endParaRPr lang="ru-RU" sz="32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Цель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дипломной </a:t>
            </a:r>
            <a:r>
              <a:rPr lang="en-US" altLang="ko-KR" dirty="0" smtClean="0">
                <a:solidFill>
                  <a:srgbClr val="7030A0"/>
                </a:solidFill>
              </a:rPr>
              <a:t>ᅟ</a:t>
            </a:r>
            <a:r>
              <a:rPr lang="ru-RU" dirty="0" smtClean="0">
                <a:solidFill>
                  <a:srgbClr val="7030A0"/>
                </a:solidFill>
              </a:rPr>
              <a:t>работы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3200" b="1" dirty="0" smtClean="0">
                <a:solidFill>
                  <a:srgbClr val="0070C0"/>
                </a:solidFill>
              </a:rPr>
              <a:t>изучить </a:t>
            </a:r>
            <a:r>
              <a:rPr lang="ru-RU" sz="3200" b="1" dirty="0" smtClean="0">
                <a:solidFill>
                  <a:srgbClr val="0070C0"/>
                </a:solidFill>
              </a:rPr>
              <a:t>теоретические основы управления качеством учебной работы в </a:t>
            </a:r>
            <a:r>
              <a:rPr lang="ru-RU" sz="3200" b="1" dirty="0" smtClean="0">
                <a:solidFill>
                  <a:srgbClr val="0070C0"/>
                </a:solidFill>
              </a:rPr>
              <a:t>школе, выявить основные </a:t>
            </a:r>
            <a:r>
              <a:rPr lang="en-US" altLang="ko-KR" sz="3200" b="1" dirty="0" smtClean="0">
                <a:solidFill>
                  <a:srgbClr val="0070C0"/>
                </a:solidFill>
              </a:rPr>
              <a:t>ᅟ</a:t>
            </a:r>
            <a:r>
              <a:rPr lang="ru-RU" sz="3200" b="1" dirty="0" smtClean="0">
                <a:solidFill>
                  <a:srgbClr val="0070C0"/>
                </a:solidFill>
              </a:rPr>
              <a:t>характеристики осуществления </a:t>
            </a:r>
            <a:r>
              <a:rPr lang="en-US" altLang="ko-KR" sz="3200" b="1" dirty="0" smtClean="0">
                <a:solidFill>
                  <a:srgbClr val="0070C0"/>
                </a:solidFill>
              </a:rPr>
              <a:t>ᅟ</a:t>
            </a:r>
            <a:r>
              <a:rPr lang="ru-RU" sz="3200" b="1" dirty="0" smtClean="0">
                <a:solidFill>
                  <a:srgbClr val="0070C0"/>
                </a:solidFill>
              </a:rPr>
              <a:t>управления </a:t>
            </a:r>
            <a:r>
              <a:rPr lang="ru-RU" sz="3200" b="1" dirty="0" smtClean="0">
                <a:solidFill>
                  <a:srgbClr val="0070C0"/>
                </a:solidFill>
              </a:rPr>
              <a:t>качеством учебной </a:t>
            </a:r>
            <a:r>
              <a:rPr lang="en-US" altLang="ko-KR" sz="3200" b="1" dirty="0" smtClean="0">
                <a:solidFill>
                  <a:srgbClr val="0070C0"/>
                </a:solidFill>
              </a:rPr>
              <a:t>ᅟ</a:t>
            </a:r>
            <a:r>
              <a:rPr lang="ru-RU" sz="3200" b="1" dirty="0" smtClean="0">
                <a:solidFill>
                  <a:srgbClr val="0070C0"/>
                </a:solidFill>
              </a:rPr>
              <a:t>работы </a:t>
            </a:r>
            <a:r>
              <a:rPr lang="ru-RU" sz="3200" b="1" dirty="0" smtClean="0">
                <a:solidFill>
                  <a:srgbClr val="0070C0"/>
                </a:solidFill>
              </a:rPr>
              <a:t>в </a:t>
            </a:r>
            <a:r>
              <a:rPr lang="ru-RU" sz="3200" b="1" dirty="0" smtClean="0">
                <a:solidFill>
                  <a:srgbClr val="0070C0"/>
                </a:solidFill>
              </a:rPr>
              <a:t>основной школе </a:t>
            </a:r>
            <a:r>
              <a:rPr lang="ru-RU" sz="3200" b="1" dirty="0" smtClean="0">
                <a:solidFill>
                  <a:srgbClr val="0070C0"/>
                </a:solidFill>
              </a:rPr>
              <a:t>как инструмента управления качеством обучения </a:t>
            </a:r>
            <a:r>
              <a:rPr lang="ru-RU" sz="3200" b="1" dirty="0" smtClean="0">
                <a:solidFill>
                  <a:srgbClr val="0070C0"/>
                </a:solidFill>
              </a:rPr>
              <a:t>учащихся и апробировать качество работы </a:t>
            </a:r>
            <a:r>
              <a:rPr lang="ru-RU" sz="3200" b="1" dirty="0" smtClean="0">
                <a:solidFill>
                  <a:srgbClr val="0070C0"/>
                </a:solidFill>
              </a:rPr>
              <a:t>в школе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173</TotalTime>
  <Words>351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Вкр “Система УПРАВЛЕНИЯ  КАЧЕСТВОМ УЧЕБНОЙ РАБОТЫ В ОСНОВНОЙ ШКОЛЕ”</vt:lpstr>
      <vt:lpstr>Актуальность</vt:lpstr>
      <vt:lpstr>проблема ᅟисследования </vt:lpstr>
      <vt:lpstr>Качество образования </vt:lpstr>
      <vt:lpstr>Качество образования – </vt:lpstr>
      <vt:lpstr>Элементы системы управления качеством учебной работы</vt:lpstr>
      <vt:lpstr>Элементы системы управления качеством учебной работы</vt:lpstr>
      <vt:lpstr>   Объект и предмет исследования </vt:lpstr>
      <vt:lpstr>Цель ᅟдипломной ᅟработы </vt:lpstr>
      <vt:lpstr>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Наталия</cp:lastModifiedBy>
  <cp:revision>10</cp:revision>
  <dcterms:created xsi:type="dcterms:W3CDTF">2014-11-11T18:37:07Z</dcterms:created>
  <dcterms:modified xsi:type="dcterms:W3CDTF">2014-11-11T23:01:48Z</dcterms:modified>
</cp:coreProperties>
</file>