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96" r:id="rId3"/>
    <p:sldId id="271" r:id="rId4"/>
    <p:sldId id="258" r:id="rId5"/>
    <p:sldId id="260" r:id="rId6"/>
    <p:sldId id="301" r:id="rId7"/>
    <p:sldId id="307" r:id="rId8"/>
    <p:sldId id="259" r:id="rId9"/>
    <p:sldId id="309" r:id="rId10"/>
    <p:sldId id="290" r:id="rId11"/>
    <p:sldId id="308" r:id="rId12"/>
    <p:sldId id="303" r:id="rId13"/>
    <p:sldId id="302" r:id="rId14"/>
    <p:sldId id="274" r:id="rId15"/>
    <p:sldId id="257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33CC"/>
    <a:srgbClr val="003399"/>
    <a:srgbClr val="000000"/>
    <a:srgbClr val="3AAC3A"/>
    <a:srgbClr val="CCECFF"/>
    <a:srgbClr val="22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7B2C6-9222-4DE2-BD8B-D8A808A3439F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11CDE2-87DD-4170-9567-7AA55E74D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87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Чернорбабова К.В.</a:t>
            </a:r>
          </a:p>
        </p:txBody>
      </p:sp>
      <p:sp>
        <p:nvSpPr>
          <p:cNvPr id="184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7" name="Верхний колонтитул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1800"/>
              <a:t>Гимназия № 8</a:t>
            </a:r>
          </a:p>
        </p:txBody>
      </p:sp>
      <p:sp>
        <p:nvSpPr>
          <p:cNvPr id="18438" name="Номер слайда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8AACC5-6B76-4586-919A-0C31C902810A}" type="slidenum">
              <a:rPr lang="ru-RU" sz="1800"/>
              <a:pPr algn="r" eaLnBrk="1" hangingPunct="1">
                <a:spcBef>
                  <a:spcPct val="0"/>
                </a:spcBef>
              </a:pPr>
              <a:t>4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22738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Чернорбабова К.В.</a:t>
            </a:r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5" name="Верхний колонтитул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1800"/>
              <a:t>Гимназия № 8</a:t>
            </a:r>
          </a:p>
        </p:txBody>
      </p:sp>
      <p:sp>
        <p:nvSpPr>
          <p:cNvPr id="20486" name="Номер слайда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3535A7-4E13-41EF-A224-9B7CC4D409A0}" type="slidenum">
              <a:rPr lang="ru-RU" sz="1800"/>
              <a:pPr algn="r" eaLnBrk="1" hangingPunct="1">
                <a:spcBef>
                  <a:spcPct val="0"/>
                </a:spcBef>
              </a:pPr>
              <a:t>5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66534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Чернорбабова К.В.</a:t>
            </a:r>
          </a:p>
        </p:txBody>
      </p:sp>
      <p:sp>
        <p:nvSpPr>
          <p:cNvPr id="2457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1" name="Верхний колонтитул 3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sz="1800"/>
              <a:t>Гимназия № 8</a:t>
            </a:r>
          </a:p>
        </p:txBody>
      </p:sp>
      <p:sp>
        <p:nvSpPr>
          <p:cNvPr id="24582" name="Номер слайда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3989CF-95B9-40C1-8B0C-8C7B1BF1FB9D}" type="slidenum">
              <a:rPr lang="ru-RU" sz="1800"/>
              <a:pPr algn="r" eaLnBrk="1" hangingPunct="1">
                <a:spcBef>
                  <a:spcPct val="0"/>
                </a:spcBef>
              </a:pPr>
              <a:t>8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13515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E05D-2C10-4B26-80E1-29B522D4E13D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0A723-8D96-40CA-80AA-11ED84523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0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FEC5-9A77-4A71-8AD3-C6CF95F51606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F8D7-7861-49C2-8745-A39047D31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4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E386-3087-440A-A4D4-233596E6D3B0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75D3-4703-4613-913F-F760C6887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05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90A4CC-4B15-41B5-8025-071B4B888CBF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A46C-BAFB-4F0E-87C7-026ECC598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6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486C-1E4D-4169-B719-5C408BE90995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1AE37-3401-46A1-B33B-ADB0614A2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3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3AC1-E6DF-424E-83D9-94438049FE4F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24AA1-7E87-430A-BC00-B57EE8AAE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4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58AA-9F68-46EC-B310-FE7D5765CEC4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5216-154E-4065-94A5-032B846C1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5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B847D0B-761E-4F23-A4D3-070427278314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09C7-85EE-4CAB-9898-FB431BDD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0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1905-E786-4328-8E2D-D429655F4EB6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34A1-BDA7-44FD-96D3-C05436146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5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32C660-B82D-49D0-9AF1-A8043DA02763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7002-3D04-422D-8A27-3A93A5E10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3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76345B-ABB4-458C-BAC7-D31EAF984D33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80CB7-8D6A-47A8-8FCF-E2EF66B5C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5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429B5D-DEBB-4C37-8851-D7638E20BCFC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BF64D6DA-758F-44CB-88F4-8FBFF85AA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hyperlink" Target="&#1055;&#1088;&#1080;&#1083;&#1086;&#1078;&#1077;&#1085;&#1080;&#1077;%202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reshuege.ru/test?theme=22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thege.ru&#187;/" TargetMode="External"/><Relationship Id="rId4" Type="http://schemas.openxmlformats.org/officeDocument/2006/relationships/hyperlink" Target="http://uztest.ru/log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hyperlink" Target="http://reshuege.ru/test?theme=22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4076700"/>
            <a:ext cx="6318250" cy="25860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Обобщающий урок по теме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«Логарифмы»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Урок разработала: </a:t>
            </a:r>
            <a:r>
              <a:rPr lang="ru-RU" sz="1800" dirty="0" err="1" smtClean="0">
                <a:solidFill>
                  <a:schemeClr val="tx1"/>
                </a:solidFill>
              </a:rPr>
              <a:t>Коллегаева</a:t>
            </a:r>
            <a:r>
              <a:rPr lang="ru-RU" sz="1800" dirty="0" smtClean="0">
                <a:solidFill>
                  <a:schemeClr val="tx1"/>
                </a:solidFill>
              </a:rPr>
              <a:t> Н.М.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МБОУ «СОШ №6 им. К. Минина»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г. Балахна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2013 г.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4067175" y="322263"/>
            <a:ext cx="2786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7200" u="sng">
                <a:solidFill>
                  <a:schemeClr val="accent1"/>
                </a:solidFill>
                <a:latin typeface="Arial" panose="020B0604020202020204" pitchFamily="34" charset="0"/>
                <a:hlinkClick r:id="rId2" action="ppaction://hlinkfile"/>
              </a:rPr>
              <a:t>Тест</a:t>
            </a:r>
            <a:endParaRPr lang="ru-RU" sz="7200" u="sng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0" y="1552575"/>
            <a:ext cx="80930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166938"/>
            <a:ext cx="7769226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72151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88" y="3421063"/>
            <a:ext cx="8386763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4079875"/>
            <a:ext cx="8089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4779963"/>
            <a:ext cx="8134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5400" u="sng" cap="none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Ответы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sz="quarter" idx="1"/>
          </p:nvPr>
        </p:nvSpPr>
        <p:spPr>
          <a:xfrm>
            <a:off x="2484438" y="1916113"/>
            <a:ext cx="5440362" cy="4557712"/>
          </a:xfrm>
        </p:spPr>
        <p:txBody>
          <a:bodyPr/>
          <a:lstStyle/>
          <a:p>
            <a:r>
              <a:rPr lang="ru-RU" smtClean="0"/>
              <a:t>75</a:t>
            </a:r>
          </a:p>
          <a:p>
            <a:r>
              <a:rPr lang="ru-RU" smtClean="0"/>
              <a:t>-1</a:t>
            </a:r>
          </a:p>
          <a:p>
            <a:r>
              <a:rPr lang="ru-RU" smtClean="0"/>
              <a:t>-8</a:t>
            </a:r>
          </a:p>
          <a:p>
            <a:r>
              <a:rPr lang="ru-RU" smtClean="0"/>
              <a:t>Корней нет</a:t>
            </a:r>
          </a:p>
          <a:p>
            <a:r>
              <a:rPr lang="en-US" smtClean="0"/>
              <a:t>X&gt;1,25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003800" y="40481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779838" y="42863"/>
            <a:ext cx="49323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 b="1">
              <a:solidFill>
                <a:srgbClr val="336600"/>
              </a:solidFill>
              <a:hlinkClick r:id="rId3" action="ppaction://hlinksldjump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336600"/>
                </a:solidFill>
                <a:hlinkClick r:id="rId3" action="ppaction://hlinksldjump"/>
              </a:rPr>
              <a:t>Логарифмические диковинки</a:t>
            </a:r>
            <a:endParaRPr lang="ru-RU" sz="2400" b="1">
              <a:solidFill>
                <a:srgbClr val="336600"/>
              </a:solidFill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697038" y="1122363"/>
            <a:ext cx="741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Любое данное число, целое и положительное, можно записать с помощью трёх двоек и математических символов, например,  число 3 можно записать так: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28678" name="Object 7"/>
          <p:cNvGraphicFramePr>
            <a:graphicFrameLocks noChangeAspect="1"/>
          </p:cNvGraphicFramePr>
          <p:nvPr/>
        </p:nvGraphicFramePr>
        <p:xfrm>
          <a:off x="1979613" y="2276475"/>
          <a:ext cx="47529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Формула" r:id="rId4" imgW="1130300" imgH="279400" progId="Equation.3">
                  <p:embed/>
                </p:oleObj>
              </mc:Choice>
              <mc:Fallback>
                <p:oleObj name="Формула" r:id="rId4" imgW="1130300" imgH="279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276475"/>
                        <a:ext cx="475297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10" descr="new_pa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727450"/>
            <a:ext cx="66944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2259013" y="2925763"/>
            <a:ext cx="352901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i="1"/>
              <a:t>Потому-то словно пена,</a:t>
            </a:r>
            <a:endParaRPr lang="ru-RU"/>
          </a:p>
          <a:p>
            <a:pPr eaLnBrk="1" hangingPunct="1"/>
            <a:r>
              <a:rPr lang="ru-RU" i="1"/>
              <a:t>Опадают наши рифмы.</a:t>
            </a:r>
            <a:endParaRPr lang="ru-RU"/>
          </a:p>
          <a:p>
            <a:pPr eaLnBrk="1" hangingPunct="1"/>
            <a:r>
              <a:rPr lang="ru-RU" i="1"/>
              <a:t>И величие степенно</a:t>
            </a:r>
            <a:endParaRPr lang="ru-RU"/>
          </a:p>
          <a:p>
            <a:pPr eaLnBrk="1" hangingPunct="1"/>
            <a:r>
              <a:rPr lang="ru-RU" i="1"/>
              <a:t>Отступает в логарифмы.</a:t>
            </a:r>
            <a:endParaRPr lang="ru-RU"/>
          </a:p>
          <a:p>
            <a:pPr eaLnBrk="1" hangingPunct="1"/>
            <a:r>
              <a:rPr lang="ru-RU"/>
              <a:t>Борис Слуцкий</a:t>
            </a:r>
            <a:endParaRPr lang="ru-RU">
              <a:solidFill>
                <a:srgbClr val="A9357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None/>
            </a:pPr>
            <a:endParaRPr lang="ru-RU">
              <a:solidFill>
                <a:srgbClr val="A93572"/>
              </a:solidFill>
            </a:endParaRPr>
          </a:p>
        </p:txBody>
      </p:sp>
      <p:pic>
        <p:nvPicPr>
          <p:cNvPr id="29699" name="Picture 6" descr="2005-09-0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8950"/>
            <a:ext cx="29527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9275"/>
            <a:ext cx="29813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736850"/>
            <a:ext cx="29670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722813"/>
            <a:ext cx="2994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4960938"/>
            <a:ext cx="25368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30726" name="TextBox 9"/>
          <p:cNvSpPr txBox="1">
            <a:spLocks noChangeArrowheads="1"/>
          </p:cNvSpPr>
          <p:nvPr/>
        </p:nvSpPr>
        <p:spPr bwMode="auto">
          <a:xfrm>
            <a:off x="2286000" y="1071563"/>
            <a:ext cx="6500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  <a:cs typeface="Arial" panose="020B0604020202020204" pitchFamily="34" charset="0"/>
              </a:rPr>
              <a:t>1 группа : «Проверь себя» базового уровня из учебника на стр. 256.</a:t>
            </a:r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1743075" y="10731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1)</a:t>
            </a: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1979613" y="2852738"/>
            <a:ext cx="7164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2) 2 группа : «Проверь себя» профильного уровня из учебника на стр. 257.</a:t>
            </a:r>
          </a:p>
        </p:txBody>
      </p:sp>
      <p:sp>
        <p:nvSpPr>
          <p:cNvPr id="30729" name="TextBox 13"/>
          <p:cNvSpPr txBox="1">
            <a:spLocks noChangeArrowheads="1"/>
          </p:cNvSpPr>
          <p:nvPr/>
        </p:nvSpPr>
        <p:spPr bwMode="auto">
          <a:xfrm>
            <a:off x="3132138" y="549275"/>
            <a:ext cx="585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Дифференцированное 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1979613" y="1700213"/>
            <a:ext cx="619283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Литература: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Учебник «Алгебра и начала анализа» 10 класс Базовый и профильный уровни. Ю.М. Колягин, М.В. Ткачева Под редакцией </a:t>
            </a:r>
            <a:r>
              <a:rPr lang="ru-RU" sz="1800" dirty="0" err="1" smtClean="0">
                <a:latin typeface="Arial" panose="020B0604020202020204" pitchFamily="34" charset="0"/>
              </a:rPr>
              <a:t>Жижченко</a:t>
            </a:r>
            <a:r>
              <a:rPr lang="ru-RU" sz="1800" dirty="0" smtClean="0">
                <a:latin typeface="Arial" panose="020B0604020202020204" pitchFamily="34" charset="0"/>
              </a:rPr>
              <a:t> А.Б.  Москва Просвещение 2010 г.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en-US" sz="1800" dirty="0" smtClean="0">
                <a:latin typeface="Arial" panose="020B0604020202020204" pitchFamily="34" charset="0"/>
                <a:hlinkClick r:id="rId2"/>
              </a:rPr>
              <a:t>http://reshuege.ru/test?theme=225</a:t>
            </a:r>
            <a:endParaRPr lang="ru-RU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en-US" sz="1800" dirty="0" smtClean="0">
                <a:latin typeface="Arial" panose="020B0604020202020204" pitchFamily="34" charset="0"/>
                <a:hlinkClick r:id="rId3"/>
              </a:rPr>
              <a:t>http://www.fipi.ru/</a:t>
            </a:r>
            <a:endParaRPr lang="ru-RU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en-US" sz="1800" dirty="0" smtClean="0">
                <a:latin typeface="Arial" panose="020B0604020202020204" pitchFamily="34" charset="0"/>
                <a:hlinkClick r:id="rId4"/>
              </a:rPr>
              <a:t>http://uztest.ru/login</a:t>
            </a:r>
            <a:endParaRPr lang="ru-RU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Использованы материалы с сайта Савченко Е.М.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М.И. </a:t>
            </a:r>
            <a:r>
              <a:rPr lang="ru-RU" sz="1800" dirty="0" err="1" smtClean="0">
                <a:latin typeface="Arial" panose="020B0604020202020204" pitchFamily="34" charset="0"/>
              </a:rPr>
              <a:t>Шабунин</a:t>
            </a:r>
            <a:r>
              <a:rPr lang="ru-RU" sz="1800" dirty="0" smtClean="0">
                <a:latin typeface="Arial" panose="020B0604020202020204" pitchFamily="34" charset="0"/>
              </a:rPr>
              <a:t>, М.В. Ткачева и др. (составлены к учебнику Ш.А. Алимова и др.) «Дидактические материалы по алгебре и началам анализа 10 класс», Москва «Просвещение», 2006 г.</a:t>
            </a: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r>
              <a:rPr lang="ru-RU" sz="1800" dirty="0" smtClean="0">
                <a:latin typeface="Arial" panose="020B0604020202020204" pitchFamily="34" charset="0"/>
              </a:rPr>
              <a:t> сайт «Открытый банк заданий по математике </a:t>
            </a:r>
            <a:r>
              <a:rPr lang="ru-RU" sz="1800" dirty="0" smtClean="0">
                <a:latin typeface="Arial" panose="020B0604020202020204" pitchFamily="34" charset="0"/>
                <a:hlinkClick r:id="rId5"/>
              </a:rPr>
              <a:t>http://mathege.ru»</a:t>
            </a:r>
            <a:endParaRPr lang="ru-RU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endParaRPr lang="ru-RU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endParaRPr lang="ru-RU" sz="18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SzTx/>
              <a:defRPr/>
            </a:pPr>
            <a:endParaRPr lang="ru-RU" sz="1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571750"/>
            <a:ext cx="6172200" cy="1893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Цель урока:  обобщение и систематизация  теоретического материала по  теме, применение  полученных знаний при </a:t>
            </a:r>
            <a:r>
              <a:rPr lang="ru-RU" sz="3200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р</a:t>
            </a: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ешении  различных упражнений в контексте  требований ЕГЭ.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714500" y="566738"/>
            <a:ext cx="74295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Логарифмический софизм «2 &gt; 5».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200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Trebuchet MS" panose="020B0603020202020204" pitchFamily="34" charset="0"/>
                <a:cs typeface="Times New Roman" panose="02020603050405020304" pitchFamily="18" charset="0"/>
              </a:rPr>
              <a:t>    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Рассмотрим верное неравенство: </a:t>
            </a:r>
            <a:endParaRPr lang="ru-RU" sz="180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1/4 &gt;1/32.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latin typeface="Trebuchet MS" panose="020B0603020202020204" pitchFamily="34" charset="0"/>
              </a:rPr>
              <a:t>    Преобразуем его к виду:</a:t>
            </a:r>
            <a:endParaRPr lang="ru-RU" sz="180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(1/2)</a:t>
            </a:r>
            <a:r>
              <a:rPr lang="ru-RU" baseline="30000"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&gt;(1/2)</a:t>
            </a:r>
            <a:r>
              <a:rPr lang="ru-RU" baseline="30000">
                <a:latin typeface="Trebuchet MS" panose="020B0603020202020204" pitchFamily="34" charset="0"/>
                <a:cs typeface="Times New Roman" panose="02020603050405020304" pitchFamily="18" charset="0"/>
              </a:rPr>
              <a:t>5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, </a:t>
            </a:r>
            <a:endParaRPr lang="en-US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Большему числу соответствует больший логарифм, значит:</a:t>
            </a:r>
            <a:endParaRPr lang="ru-RU" sz="180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en-US">
                <a:latin typeface="Trebuchet MS" panose="020B0603020202020204" pitchFamily="34" charset="0"/>
                <a:cs typeface="Times New Roman" panose="02020603050405020304" pitchFamily="18" charset="0"/>
              </a:rPr>
              <a:t>lg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 (1/2)</a:t>
            </a:r>
            <a:r>
              <a:rPr lang="ru-RU" baseline="30000">
                <a:latin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&gt;</a:t>
            </a:r>
            <a:r>
              <a:rPr lang="en-US">
                <a:latin typeface="Trebuchet MS" panose="020B0603020202020204" pitchFamily="34" charset="0"/>
                <a:cs typeface="Times New Roman" panose="02020603050405020304" pitchFamily="18" charset="0"/>
              </a:rPr>
              <a:t>lg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(1/2)</a:t>
            </a:r>
            <a:r>
              <a:rPr lang="en-US" baseline="30000">
                <a:latin typeface="Trebuchet MS" panose="020B0603020202020204" pitchFamily="34" charset="0"/>
                <a:cs typeface="Times New Roman" panose="02020603050405020304" pitchFamily="18" charset="0"/>
              </a:rPr>
              <a:t>5</a:t>
            </a:r>
            <a:endParaRPr lang="ru-RU" baseline="3000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    По свойству логарифма:</a:t>
            </a:r>
            <a:endParaRPr lang="ru-RU" sz="180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2</a:t>
            </a:r>
            <a:r>
              <a:rPr lang="en-US">
                <a:latin typeface="Trebuchet MS" panose="020B0603020202020204" pitchFamily="34" charset="0"/>
                <a:cs typeface="Times New Roman" panose="02020603050405020304" pitchFamily="18" charset="0"/>
              </a:rPr>
              <a:t>lg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(1/2)&gt;</a:t>
            </a:r>
            <a:r>
              <a:rPr lang="en-US">
                <a:latin typeface="Trebuchet MS" panose="020B0603020202020204" pitchFamily="34" charset="0"/>
                <a:cs typeface="Times New Roman" panose="02020603050405020304" pitchFamily="18" charset="0"/>
              </a:rPr>
              <a:t>5lg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(1/2)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    После сокращения на </a:t>
            </a:r>
            <a:r>
              <a:rPr lang="en-US">
                <a:latin typeface="Trebuchet MS" panose="020B0603020202020204" pitchFamily="34" charset="0"/>
                <a:cs typeface="Times New Roman" panose="02020603050405020304" pitchFamily="18" charset="0"/>
              </a:rPr>
              <a:t>lg</a:t>
            </a: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(1/2) имеем: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b="1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                2&gt;</a:t>
            </a:r>
            <a:r>
              <a:rPr lang="en-US" b="1">
                <a:latin typeface="Trebuchet MS" panose="020B0603020202020204" pitchFamily="34" charset="0"/>
                <a:cs typeface="Times New Roman" panose="02020603050405020304" pitchFamily="18" charset="0"/>
              </a:rPr>
              <a:t>5</a:t>
            </a:r>
            <a:r>
              <a:rPr lang="ru-RU" b="1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ru-RU" sz="1800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>
                <a:latin typeface="Trebuchet MS" panose="020B0603020202020204" pitchFamily="34" charset="0"/>
                <a:cs typeface="Times New Roman" panose="02020603050405020304" pitchFamily="18" charset="0"/>
              </a:rPr>
              <a:t>    В чем состоит ошибка этого доказательства?</a:t>
            </a:r>
            <a:endParaRPr lang="ru-RU" sz="18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11188" y="822325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 b="1">
                <a:latin typeface="Arial" panose="020B0604020202020204" pitchFamily="34" charset="0"/>
              </a:rPr>
              <a:t>Вычислите  устно:</a:t>
            </a:r>
          </a:p>
        </p:txBody>
      </p:sp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4343400" y="10668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3600">
              <a:latin typeface="Arial" panose="020B0604020202020204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22575" y="1487488"/>
            <a:ext cx="365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3600">
              <a:latin typeface="Arial" panose="020B0604020202020204" pitchFamily="34" charset="0"/>
            </a:endParaRPr>
          </a:p>
        </p:txBody>
      </p:sp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2571750" y="1214438"/>
          <a:ext cx="17891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Формула" r:id="rId4" imgW="622030" imgH="215806" progId="Equation.3">
                  <p:embed/>
                </p:oleObj>
              </mc:Choice>
              <mc:Fallback>
                <p:oleObj name="Формула" r:id="rId4" imgW="622030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214438"/>
                        <a:ext cx="17891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17" name="Text Box 6"/>
          <p:cNvSpPr txBox="1">
            <a:spLocks noChangeArrowheads="1"/>
          </p:cNvSpPr>
          <p:nvPr/>
        </p:nvSpPr>
        <p:spPr bwMode="auto">
          <a:xfrm>
            <a:off x="4429125" y="1143000"/>
            <a:ext cx="673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500" b="1">
                <a:solidFill>
                  <a:schemeClr val="accent2"/>
                </a:solidFill>
                <a:latin typeface="Arial" panose="020B0604020202020204" pitchFamily="34" charset="0"/>
              </a:rPr>
              <a:t>-2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2806700" y="5135563"/>
            <a:ext cx="1633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3600">
              <a:latin typeface="Arial" panose="020B0604020202020204" pitchFamily="34" charset="0"/>
            </a:endParaRPr>
          </a:p>
        </p:txBody>
      </p:sp>
      <p:graphicFrame>
        <p:nvGraphicFramePr>
          <p:cNvPr id="17416" name="Object 3"/>
          <p:cNvGraphicFramePr>
            <a:graphicFrameLocks noChangeAspect="1"/>
          </p:cNvGraphicFramePr>
          <p:nvPr/>
        </p:nvGraphicFramePr>
        <p:xfrm>
          <a:off x="2609850" y="2973388"/>
          <a:ext cx="16764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Формула" r:id="rId6" imgW="672808" imgH="266584" progId="Equation.3">
                  <p:embed/>
                </p:oleObj>
              </mc:Choice>
              <mc:Fallback>
                <p:oleObj name="Формула" r:id="rId6" imgW="672808" imgH="26658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2973388"/>
                        <a:ext cx="16764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5"/>
          <p:cNvGraphicFramePr>
            <a:graphicFrameLocks noChangeAspect="1"/>
          </p:cNvGraphicFramePr>
          <p:nvPr/>
        </p:nvGraphicFramePr>
        <p:xfrm>
          <a:off x="2643188" y="3571875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Формула" r:id="rId8" imgW="596900" imgH="279400" progId="Equation.3">
                  <p:embed/>
                </p:oleObj>
              </mc:Choice>
              <mc:Fallback>
                <p:oleObj name="Формула" r:id="rId8" imgW="596900" imgH="279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3571875"/>
                        <a:ext cx="1428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27"/>
          <p:cNvSpPr txBox="1">
            <a:spLocks noChangeArrowheads="1"/>
          </p:cNvSpPr>
          <p:nvPr/>
        </p:nvSpPr>
        <p:spPr bwMode="auto">
          <a:xfrm>
            <a:off x="4127500" y="36385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/>
              <a:t>=</a:t>
            </a:r>
          </a:p>
        </p:txBody>
      </p:sp>
      <p:sp>
        <p:nvSpPr>
          <p:cNvPr id="110619" name="Text Box 8"/>
          <p:cNvSpPr txBox="1">
            <a:spLocks noChangeArrowheads="1"/>
          </p:cNvSpPr>
          <p:nvPr/>
        </p:nvSpPr>
        <p:spPr bwMode="auto">
          <a:xfrm>
            <a:off x="4413250" y="2995613"/>
            <a:ext cx="962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500" b="1">
                <a:solidFill>
                  <a:schemeClr val="accent2"/>
                </a:solidFill>
                <a:latin typeface="Arial" panose="020B0604020202020204" pitchFamily="34" charset="0"/>
              </a:rPr>
              <a:t>1/2</a:t>
            </a:r>
            <a:endParaRPr lang="ru-RU" sz="25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10620" name="Text Box 9"/>
          <p:cNvSpPr txBox="1">
            <a:spLocks noChangeArrowheads="1"/>
          </p:cNvSpPr>
          <p:nvPr/>
        </p:nvSpPr>
        <p:spPr bwMode="auto">
          <a:xfrm>
            <a:off x="4556125" y="3709988"/>
            <a:ext cx="673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500" b="1">
                <a:solidFill>
                  <a:schemeClr val="accent2"/>
                </a:solidFill>
                <a:latin typeface="Arial" panose="020B0604020202020204" pitchFamily="34" charset="0"/>
              </a:rPr>
              <a:t>9</a:t>
            </a:r>
            <a:endParaRPr lang="ru-RU" sz="25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10621" name="Text Box 10"/>
          <p:cNvSpPr txBox="1">
            <a:spLocks noChangeArrowheads="1"/>
          </p:cNvSpPr>
          <p:nvPr/>
        </p:nvSpPr>
        <p:spPr bwMode="auto">
          <a:xfrm>
            <a:off x="4484688" y="4352925"/>
            <a:ext cx="7699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500" b="1">
                <a:solidFill>
                  <a:schemeClr val="accent2"/>
                </a:solidFill>
                <a:latin typeface="Arial" panose="020B0604020202020204" pitchFamily="34" charset="0"/>
              </a:rPr>
              <a:t>27</a:t>
            </a:r>
            <a:endParaRPr lang="ru-RU" sz="25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17422" name="Group 30"/>
          <p:cNvGrpSpPr>
            <a:grpSpLocks/>
          </p:cNvGrpSpPr>
          <p:nvPr/>
        </p:nvGrpSpPr>
        <p:grpSpPr bwMode="auto">
          <a:xfrm>
            <a:off x="2286000" y="3929063"/>
            <a:ext cx="2270125" cy="1004887"/>
            <a:chOff x="1429" y="3157"/>
            <a:chExt cx="1224" cy="480"/>
          </a:xfrm>
        </p:grpSpPr>
        <p:sp>
          <p:nvSpPr>
            <p:cNvPr id="17434" name="Rectangle 15"/>
            <p:cNvSpPr>
              <a:spLocks noChangeArrowheads="1"/>
            </p:cNvSpPr>
            <p:nvPr/>
          </p:nvSpPr>
          <p:spPr bwMode="auto">
            <a:xfrm>
              <a:off x="1429" y="3157"/>
              <a:ext cx="96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sz="3600"/>
            </a:p>
          </p:txBody>
        </p:sp>
        <p:graphicFrame>
          <p:nvGraphicFramePr>
            <p:cNvPr id="17435" name="Object 6"/>
            <p:cNvGraphicFramePr>
              <a:graphicFrameLocks noChangeAspect="1"/>
            </p:cNvGraphicFramePr>
            <p:nvPr/>
          </p:nvGraphicFramePr>
          <p:xfrm>
            <a:off x="1655" y="3309"/>
            <a:ext cx="646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1" name="Формула" r:id="rId10" imgW="507780" imgH="266584" progId="Equation.3">
                    <p:embed/>
                  </p:oleObj>
                </mc:Choice>
                <mc:Fallback>
                  <p:oleObj name="Формула" r:id="rId10" imgW="507780" imgH="266584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3309"/>
                          <a:ext cx="646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6" name="Line 33"/>
            <p:cNvSpPr>
              <a:spLocks noChangeShapeType="1"/>
            </p:cNvSpPr>
            <p:nvPr/>
          </p:nvSpPr>
          <p:spPr bwMode="auto">
            <a:xfrm>
              <a:off x="2426" y="3430"/>
              <a:ext cx="136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2423" y="3339"/>
              <a:ext cx="230" cy="27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Schoolbook" pitchFamily="18" charset="0"/>
                </a:rPr>
                <a:t>=</a:t>
              </a:r>
            </a:p>
          </p:txBody>
        </p:sp>
      </p:grpSp>
      <p:sp>
        <p:nvSpPr>
          <p:cNvPr id="17423" name="Прямоугольник 24"/>
          <p:cNvSpPr>
            <a:spLocks noChangeArrowheads="1"/>
          </p:cNvSpPr>
          <p:nvPr/>
        </p:nvSpPr>
        <p:spPr bwMode="auto">
          <a:xfrm>
            <a:off x="2643188" y="4929188"/>
            <a:ext cx="127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b="1">
                <a:latin typeface="Arial" panose="020B0604020202020204" pitchFamily="34" charset="0"/>
              </a:rPr>
              <a:t>lg 0,1</a:t>
            </a:r>
            <a:r>
              <a:rPr lang="ru-RU"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913188" y="4924425"/>
            <a:ext cx="4699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500" b="1">
                <a:solidFill>
                  <a:schemeClr val="accent2"/>
                </a:solidFill>
                <a:latin typeface="Arial" panose="020B0604020202020204" pitchFamily="34" charset="0"/>
              </a:rPr>
              <a:t>-1</a:t>
            </a:r>
          </a:p>
        </p:txBody>
      </p:sp>
      <p:graphicFrame>
        <p:nvGraphicFramePr>
          <p:cNvPr id="17425" name="Object 36"/>
          <p:cNvGraphicFramePr>
            <a:graphicFrameLocks noChangeAspect="1"/>
          </p:cNvGraphicFramePr>
          <p:nvPr/>
        </p:nvGraphicFramePr>
        <p:xfrm>
          <a:off x="2714625" y="5572125"/>
          <a:ext cx="13890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Формула" r:id="rId12" imgW="812447" imgH="304668" progId="Equation.3">
                  <p:embed/>
                </p:oleObj>
              </mc:Choice>
              <mc:Fallback>
                <p:oleObj name="Формула" r:id="rId12" imgW="812447" imgH="304668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572125"/>
                        <a:ext cx="138906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071938" y="5572125"/>
            <a:ext cx="1731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accent2"/>
                </a:solidFill>
                <a:latin typeface="Arial" panose="020B0604020202020204" pitchFamily="34" charset="0"/>
              </a:rPr>
              <a:t>не существует</a:t>
            </a:r>
          </a:p>
        </p:txBody>
      </p:sp>
      <p:sp>
        <p:nvSpPr>
          <p:cNvPr id="17427" name="Прямоугольник 28"/>
          <p:cNvSpPr>
            <a:spLocks noChangeArrowheads="1"/>
          </p:cNvSpPr>
          <p:nvPr/>
        </p:nvSpPr>
        <p:spPr bwMode="auto">
          <a:xfrm>
            <a:off x="2643188" y="6072188"/>
            <a:ext cx="164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Arial" panose="020B0604020202020204" pitchFamily="34" charset="0"/>
              </a:rPr>
              <a:t>4</a:t>
            </a:r>
            <a:r>
              <a:rPr lang="en-US" b="1" baseline="30000">
                <a:latin typeface="Arial" panose="020B0604020202020204" pitchFamily="34" charset="0"/>
              </a:rPr>
              <a:t>2+log</a:t>
            </a:r>
            <a:r>
              <a:rPr lang="ru-RU" sz="1600" b="1" baseline="-25000">
                <a:latin typeface="Arial" panose="020B0604020202020204" pitchFamily="34" charset="0"/>
              </a:rPr>
              <a:t>4</a:t>
            </a:r>
            <a:r>
              <a:rPr lang="en-US" b="1" baseline="30000">
                <a:latin typeface="Arial" panose="020B0604020202020204" pitchFamily="34" charset="0"/>
              </a:rPr>
              <a:t>5</a:t>
            </a:r>
            <a:r>
              <a:rPr lang="en-US" b="1">
                <a:latin typeface="Arial" panose="020B0604020202020204" pitchFamily="34" charset="0"/>
              </a:rPr>
              <a:t> =</a:t>
            </a:r>
            <a:endParaRPr lang="ru-RU" b="1">
              <a:latin typeface="Arial" panose="020B0604020202020204" pitchFamily="34" charset="0"/>
            </a:endParaRPr>
          </a:p>
        </p:txBody>
      </p:sp>
      <p:graphicFrame>
        <p:nvGraphicFramePr>
          <p:cNvPr id="17428" name="Object 31"/>
          <p:cNvGraphicFramePr>
            <a:graphicFrameLocks noChangeAspect="1"/>
          </p:cNvGraphicFramePr>
          <p:nvPr/>
        </p:nvGraphicFramePr>
        <p:xfrm>
          <a:off x="4498975" y="45307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Формула" r:id="rId14" imgW="114151" imgH="215619" progId="Equation.3">
                  <p:embed/>
                </p:oleObj>
              </mc:Choice>
              <mc:Fallback>
                <p:oleObj name="Формула" r:id="rId14" imgW="114151" imgH="21561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45307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4000500" y="6072188"/>
            <a:ext cx="9286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500" b="1">
                <a:solidFill>
                  <a:schemeClr val="accent2"/>
                </a:solidFill>
                <a:latin typeface="Arial" panose="020B0604020202020204" pitchFamily="34" charset="0"/>
              </a:rPr>
              <a:t>80</a:t>
            </a:r>
            <a:endParaRPr lang="ru-RU" sz="25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430" name="Object 33"/>
          <p:cNvGraphicFramePr>
            <a:graphicFrameLocks noChangeAspect="1"/>
          </p:cNvGraphicFramePr>
          <p:nvPr/>
        </p:nvGraphicFramePr>
        <p:xfrm>
          <a:off x="2555875" y="1628775"/>
          <a:ext cx="13684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Формула" r:id="rId16" imgW="596900" imgH="228600" progId="Equation.3">
                  <p:embed/>
                </p:oleObj>
              </mc:Choice>
              <mc:Fallback>
                <p:oleObj name="Формула" r:id="rId16" imgW="5969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628775"/>
                        <a:ext cx="136842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924300" y="1628775"/>
            <a:ext cx="668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graphicFrame>
        <p:nvGraphicFramePr>
          <p:cNvPr id="17432" name="Object 35"/>
          <p:cNvGraphicFramePr>
            <a:graphicFrameLocks noChangeAspect="1"/>
          </p:cNvGraphicFramePr>
          <p:nvPr/>
        </p:nvGraphicFramePr>
        <p:xfrm>
          <a:off x="2613025" y="2038350"/>
          <a:ext cx="12525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Формула" r:id="rId18" imgW="545863" imgH="393529" progId="Equation.3">
                  <p:embed/>
                </p:oleObj>
              </mc:Choice>
              <mc:Fallback>
                <p:oleObj name="Формула" r:id="rId18" imgW="545863" imgH="39352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2038350"/>
                        <a:ext cx="125253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51275" y="2238375"/>
            <a:ext cx="6731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3300" b="1">
                <a:solidFill>
                  <a:schemeClr val="accent2"/>
                </a:solidFill>
                <a:latin typeface="Arial" panose="020B0604020202020204" pitchFamily="34" charset="0"/>
              </a:rPr>
              <a:t>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7" grpId="0" autoUpdateAnimBg="0"/>
      <p:bldP spid="110619" grpId="0"/>
      <p:bldP spid="27" grpId="0"/>
      <p:bldP spid="105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57313" y="857250"/>
            <a:ext cx="537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b="1">
                <a:latin typeface="Arial" panose="020B0604020202020204" pitchFamily="34" charset="0"/>
              </a:rPr>
              <a:t>1)  Сравните с 1:</a:t>
            </a:r>
            <a:r>
              <a:rPr lang="ru-RU" sz="2800" b="1">
                <a:latin typeface="Arial" panose="020B0604020202020204" pitchFamily="34" charset="0"/>
              </a:rPr>
              <a:t> </a:t>
            </a:r>
            <a:r>
              <a:rPr lang="en-US" sz="2800" b="1">
                <a:latin typeface="Arial" panose="020B0604020202020204" pitchFamily="34" charset="0"/>
              </a:rPr>
              <a:t> </a:t>
            </a:r>
            <a:r>
              <a:rPr lang="ru-RU" sz="2800" b="1">
                <a:latin typeface="Arial" panose="020B0604020202020204" pitchFamily="34" charset="0"/>
              </a:rPr>
              <a:t>   </a:t>
            </a:r>
            <a:r>
              <a:rPr lang="en-US" sz="2800" b="1">
                <a:latin typeface="Arial" panose="020B0604020202020204" pitchFamily="34" charset="0"/>
              </a:rPr>
              <a:t>log</a:t>
            </a:r>
            <a:r>
              <a:rPr lang="ru-RU" sz="2800" b="1" baseline="-25000">
                <a:latin typeface="Arial" panose="020B0604020202020204" pitchFamily="34" charset="0"/>
              </a:rPr>
              <a:t>2013</a:t>
            </a:r>
            <a:r>
              <a:rPr lang="ru-RU" sz="2800" b="1">
                <a:latin typeface="Arial" panose="020B0604020202020204" pitchFamily="34" charset="0"/>
              </a:rPr>
              <a:t>2012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43000" y="1357313"/>
            <a:ext cx="557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b="1">
                <a:latin typeface="Arial" panose="020B0604020202020204" pitchFamily="34" charset="0"/>
              </a:rPr>
              <a:t>2)  Сравните с 1:   </a:t>
            </a:r>
            <a:r>
              <a:rPr lang="ru-RU" sz="2800" b="1">
                <a:latin typeface="Arial" panose="020B0604020202020204" pitchFamily="34" charset="0"/>
              </a:rPr>
              <a:t>  </a:t>
            </a:r>
            <a:r>
              <a:rPr lang="en-US" sz="2800" b="1">
                <a:latin typeface="Arial" panose="020B0604020202020204" pitchFamily="34" charset="0"/>
              </a:rPr>
              <a:t>log</a:t>
            </a:r>
            <a:r>
              <a:rPr lang="ru-RU" sz="2800" b="1" baseline="-25000">
                <a:latin typeface="Arial" panose="020B0604020202020204" pitchFamily="34" charset="0"/>
              </a:rPr>
              <a:t>2012</a:t>
            </a:r>
            <a:r>
              <a:rPr lang="ru-RU" sz="2800" b="1">
                <a:latin typeface="Arial" panose="020B0604020202020204" pitchFamily="34" charset="0"/>
              </a:rPr>
              <a:t>2013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781800" y="1431925"/>
            <a:ext cx="1789113" cy="396875"/>
          </a:xfrm>
          <a:prstGeom prst="rect">
            <a:avLst/>
          </a:prstGeom>
          <a:gradFill rotWithShape="1">
            <a:gsLst>
              <a:gs pos="0">
                <a:srgbClr val="9C7831"/>
              </a:gs>
              <a:gs pos="50000">
                <a:srgbClr val="E0AE4B"/>
              </a:gs>
              <a:gs pos="100000">
                <a:srgbClr val="FFD05B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больше 1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90575" y="1785938"/>
            <a:ext cx="8353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b="1">
                <a:latin typeface="Arial" panose="020B0604020202020204" pitchFamily="34" charset="0"/>
              </a:rPr>
              <a:t>      3) Графики функций отличаются или совпадают?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b="1">
              <a:latin typeface="Arial" panose="020B0604020202020204" pitchFamily="34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286375" y="5929313"/>
            <a:ext cx="2736850" cy="396875"/>
          </a:xfrm>
          <a:prstGeom prst="rect">
            <a:avLst/>
          </a:prstGeom>
          <a:gradFill rotWithShape="1">
            <a:gsLst>
              <a:gs pos="0">
                <a:srgbClr val="9C7831"/>
              </a:gs>
              <a:gs pos="50000">
                <a:srgbClr val="E0AE4B"/>
              </a:gs>
              <a:gs pos="100000">
                <a:srgbClr val="FFD05B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rgbClr val="800000"/>
                </a:solidFill>
                <a:latin typeface="Arial" panose="020B0604020202020204" pitchFamily="34" charset="0"/>
              </a:rPr>
              <a:t>Ответ: отличаются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000250" y="5572125"/>
            <a:ext cx="3024188" cy="12001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 b="1">
                <a:solidFill>
                  <a:srgbClr val="000000"/>
                </a:solidFill>
                <a:latin typeface="Arial" panose="020B0604020202020204" pitchFamily="34" charset="0"/>
              </a:rPr>
              <a:t>В область определения первой функции не входит точка х=0,     (точка «выколота»)</a:t>
            </a:r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3143250" y="471487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360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28813" y="3286125"/>
            <a:ext cx="3352800" cy="2286000"/>
            <a:chOff x="1152" y="2592"/>
            <a:chExt cx="2112" cy="1440"/>
          </a:xfrm>
        </p:grpSpPr>
        <p:sp>
          <p:nvSpPr>
            <p:cNvPr id="19478" name="Text Box 11"/>
            <p:cNvSpPr txBox="1">
              <a:spLocks noChangeArrowheads="1"/>
            </p:cNvSpPr>
            <p:nvPr/>
          </p:nvSpPr>
          <p:spPr bwMode="auto">
            <a:xfrm>
              <a:off x="1152" y="2928"/>
              <a:ext cx="19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ru-RU" sz="3600">
                <a:latin typeface="Arial" panose="020B0604020202020204" pitchFamily="34" charset="0"/>
              </a:endParaRPr>
            </a:p>
          </p:txBody>
        </p:sp>
        <p:sp>
          <p:nvSpPr>
            <p:cNvPr id="19479" name="Line 12"/>
            <p:cNvSpPr>
              <a:spLocks noChangeShapeType="1"/>
            </p:cNvSpPr>
            <p:nvPr/>
          </p:nvSpPr>
          <p:spPr bwMode="auto">
            <a:xfrm flipV="1">
              <a:off x="1968" y="259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Line 13"/>
            <p:cNvSpPr>
              <a:spLocks noChangeShapeType="1"/>
            </p:cNvSpPr>
            <p:nvPr/>
          </p:nvSpPr>
          <p:spPr bwMode="auto">
            <a:xfrm>
              <a:off x="1200" y="350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Arc 14"/>
            <p:cNvSpPr>
              <a:spLocks/>
            </p:cNvSpPr>
            <p:nvPr/>
          </p:nvSpPr>
          <p:spPr bwMode="auto">
            <a:xfrm rot="10800000">
              <a:off x="1584" y="2797"/>
              <a:ext cx="768" cy="720"/>
            </a:xfrm>
            <a:custGeom>
              <a:avLst/>
              <a:gdLst>
                <a:gd name="T0" fmla="*/ 0 w 43183"/>
                <a:gd name="T1" fmla="*/ 0 h 21600"/>
                <a:gd name="T2" fmla="*/ 0 w 43183"/>
                <a:gd name="T3" fmla="*/ 0 h 21600"/>
                <a:gd name="T4" fmla="*/ 0 w 4318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83"/>
                <a:gd name="T10" fmla="*/ 0 h 21600"/>
                <a:gd name="T11" fmla="*/ 43183 w 431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83" h="21600" fill="none" extrusionOk="0">
                  <a:moveTo>
                    <a:pt x="0" y="21162"/>
                  </a:moveTo>
                  <a:cubicBezTo>
                    <a:pt x="238" y="9405"/>
                    <a:pt x="9837" y="-1"/>
                    <a:pt x="21596" y="0"/>
                  </a:cubicBezTo>
                  <a:cubicBezTo>
                    <a:pt x="33234" y="0"/>
                    <a:pt x="42781" y="9221"/>
                    <a:pt x="43183" y="20853"/>
                  </a:cubicBezTo>
                </a:path>
                <a:path w="43183" h="21600" stroke="0" extrusionOk="0">
                  <a:moveTo>
                    <a:pt x="0" y="21162"/>
                  </a:moveTo>
                  <a:cubicBezTo>
                    <a:pt x="238" y="9405"/>
                    <a:pt x="9837" y="-1"/>
                    <a:pt x="21596" y="0"/>
                  </a:cubicBezTo>
                  <a:cubicBezTo>
                    <a:pt x="33234" y="0"/>
                    <a:pt x="42781" y="9221"/>
                    <a:pt x="43183" y="20853"/>
                  </a:cubicBezTo>
                  <a:lnTo>
                    <a:pt x="21596" y="21600"/>
                  </a:lnTo>
                  <a:lnTo>
                    <a:pt x="0" y="2116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9482" name="Text Box 15"/>
            <p:cNvSpPr txBox="1">
              <a:spLocks noChangeArrowheads="1"/>
            </p:cNvSpPr>
            <p:nvPr/>
          </p:nvSpPr>
          <p:spPr bwMode="auto">
            <a:xfrm>
              <a:off x="3024" y="33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>
                  <a:latin typeface="Arial" panose="020B0604020202020204" pitchFamily="34" charset="0"/>
                </a:rPr>
                <a:t>x</a:t>
              </a: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483" name="Text Box 16"/>
            <p:cNvSpPr txBox="1">
              <a:spLocks noChangeArrowheads="1"/>
            </p:cNvSpPr>
            <p:nvPr/>
          </p:nvSpPr>
          <p:spPr bwMode="auto">
            <a:xfrm>
              <a:off x="2064" y="2688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>
                  <a:latin typeface="Arial" panose="020B0604020202020204" pitchFamily="34" charset="0"/>
                </a:rPr>
                <a:t>y</a:t>
              </a:r>
              <a:endParaRPr lang="ru-RU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429250" y="3286125"/>
            <a:ext cx="3352800" cy="2286000"/>
            <a:chOff x="3016" y="2304"/>
            <a:chExt cx="2112" cy="1440"/>
          </a:xfrm>
        </p:grpSpPr>
        <p:sp>
          <p:nvSpPr>
            <p:cNvPr id="19472" name="Text Box 18"/>
            <p:cNvSpPr txBox="1">
              <a:spLocks noChangeArrowheads="1"/>
            </p:cNvSpPr>
            <p:nvPr/>
          </p:nvSpPr>
          <p:spPr bwMode="auto">
            <a:xfrm>
              <a:off x="3016" y="2640"/>
              <a:ext cx="19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ru-RU" sz="3600">
                <a:latin typeface="Arial" panose="020B0604020202020204" pitchFamily="34" charset="0"/>
              </a:endParaRPr>
            </a:p>
          </p:txBody>
        </p:sp>
        <p:sp>
          <p:nvSpPr>
            <p:cNvPr id="19473" name="Line 19"/>
            <p:cNvSpPr>
              <a:spLocks noChangeShapeType="1"/>
            </p:cNvSpPr>
            <p:nvPr/>
          </p:nvSpPr>
          <p:spPr bwMode="auto">
            <a:xfrm flipV="1">
              <a:off x="3832" y="230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20"/>
            <p:cNvSpPr>
              <a:spLocks noChangeShapeType="1"/>
            </p:cNvSpPr>
            <p:nvPr/>
          </p:nvSpPr>
          <p:spPr bwMode="auto">
            <a:xfrm>
              <a:off x="3064" y="321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Arc 21"/>
            <p:cNvSpPr>
              <a:spLocks/>
            </p:cNvSpPr>
            <p:nvPr/>
          </p:nvSpPr>
          <p:spPr bwMode="auto">
            <a:xfrm rot="10800000">
              <a:off x="3448" y="2496"/>
              <a:ext cx="768" cy="720"/>
            </a:xfrm>
            <a:custGeom>
              <a:avLst/>
              <a:gdLst>
                <a:gd name="T0" fmla="*/ 0 w 43183"/>
                <a:gd name="T1" fmla="*/ 0 h 21600"/>
                <a:gd name="T2" fmla="*/ 0 w 43183"/>
                <a:gd name="T3" fmla="*/ 0 h 21600"/>
                <a:gd name="T4" fmla="*/ 0 w 43183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83"/>
                <a:gd name="T10" fmla="*/ 0 h 21600"/>
                <a:gd name="T11" fmla="*/ 43183 w 431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83" h="21600" fill="none" extrusionOk="0">
                  <a:moveTo>
                    <a:pt x="0" y="21162"/>
                  </a:moveTo>
                  <a:cubicBezTo>
                    <a:pt x="238" y="9405"/>
                    <a:pt x="9837" y="-1"/>
                    <a:pt x="21596" y="0"/>
                  </a:cubicBezTo>
                  <a:cubicBezTo>
                    <a:pt x="33234" y="0"/>
                    <a:pt x="42781" y="9221"/>
                    <a:pt x="43183" y="20853"/>
                  </a:cubicBezTo>
                </a:path>
                <a:path w="43183" h="21600" stroke="0" extrusionOk="0">
                  <a:moveTo>
                    <a:pt x="0" y="21162"/>
                  </a:moveTo>
                  <a:cubicBezTo>
                    <a:pt x="238" y="9405"/>
                    <a:pt x="9837" y="-1"/>
                    <a:pt x="21596" y="0"/>
                  </a:cubicBezTo>
                  <a:cubicBezTo>
                    <a:pt x="33234" y="0"/>
                    <a:pt x="42781" y="9221"/>
                    <a:pt x="43183" y="20853"/>
                  </a:cubicBezTo>
                  <a:lnTo>
                    <a:pt x="21596" y="21600"/>
                  </a:lnTo>
                  <a:lnTo>
                    <a:pt x="0" y="2116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ru-RU"/>
            </a:p>
          </p:txBody>
        </p:sp>
        <p:sp>
          <p:nvSpPr>
            <p:cNvPr id="19476" name="Text Box 22"/>
            <p:cNvSpPr txBox="1">
              <a:spLocks noChangeArrowheads="1"/>
            </p:cNvSpPr>
            <p:nvPr/>
          </p:nvSpPr>
          <p:spPr bwMode="auto">
            <a:xfrm>
              <a:off x="4888" y="307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>
                  <a:latin typeface="Arial" panose="020B0604020202020204" pitchFamily="34" charset="0"/>
                </a:rPr>
                <a:t>x</a:t>
              </a: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19477" name="Text Box 23"/>
            <p:cNvSpPr txBox="1">
              <a:spLocks noChangeArrowheads="1"/>
            </p:cNvSpPr>
            <p:nvPr/>
          </p:nvSpPr>
          <p:spPr bwMode="auto">
            <a:xfrm>
              <a:off x="3928" y="240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>
                  <a:latin typeface="Arial" panose="020B0604020202020204" pitchFamily="34" charset="0"/>
                </a:rPr>
                <a:t>y</a:t>
              </a:r>
              <a:endParaRPr lang="ru-RU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44056" name="Object 2"/>
          <p:cNvGraphicFramePr>
            <a:graphicFrameLocks noChangeAspect="1"/>
          </p:cNvGraphicFramePr>
          <p:nvPr/>
        </p:nvGraphicFramePr>
        <p:xfrm>
          <a:off x="3278188" y="2997200"/>
          <a:ext cx="1435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Формула" r:id="rId4" imgW="1371528" imgH="476258" progId="Equation.3">
                  <p:embed/>
                </p:oleObj>
              </mc:Choice>
              <mc:Fallback>
                <p:oleObj name="Формула" r:id="rId4" imgW="1371528" imgH="47625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2997200"/>
                        <a:ext cx="1435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7" name="Object 3"/>
          <p:cNvGraphicFramePr>
            <a:graphicFrameLocks noChangeAspect="1"/>
          </p:cNvGraphicFramePr>
          <p:nvPr/>
        </p:nvGraphicFramePr>
        <p:xfrm>
          <a:off x="7107238" y="3141663"/>
          <a:ext cx="787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Формула" r:id="rId6" imgW="724032" imgH="304928" progId="Equation.3">
                  <p:embed/>
                </p:oleObj>
              </mc:Choice>
              <mc:Fallback>
                <p:oleObj name="Формула" r:id="rId6" imgW="724032" imgH="30492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3141663"/>
                        <a:ext cx="787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4"/>
          <p:cNvGraphicFramePr>
            <a:graphicFrameLocks noChangeAspect="1"/>
          </p:cNvGraphicFramePr>
          <p:nvPr/>
        </p:nvGraphicFramePr>
        <p:xfrm>
          <a:off x="6254750" y="2428875"/>
          <a:ext cx="13843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Формула" r:id="rId8" imgW="761669" imgH="330057" progId="Equation.3">
                  <p:embed/>
                </p:oleObj>
              </mc:Choice>
              <mc:Fallback>
                <p:oleObj name="Формула" r:id="rId8" imgW="761669" imgH="33005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2428875"/>
                        <a:ext cx="13843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5"/>
          <p:cNvGraphicFramePr>
            <a:graphicFrameLocks noChangeAspect="1"/>
          </p:cNvGraphicFramePr>
          <p:nvPr/>
        </p:nvGraphicFramePr>
        <p:xfrm>
          <a:off x="2106613" y="2420938"/>
          <a:ext cx="249396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Формула" r:id="rId10" imgW="1435100" imgH="711200" progId="Equation.3">
                  <p:embed/>
                </p:oleObj>
              </mc:Choice>
              <mc:Fallback>
                <p:oleObj name="Формула" r:id="rId10" imgW="1435100" imgH="71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2420938"/>
                        <a:ext cx="2493962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1" name="Text Box 1025"/>
          <p:cNvSpPr txBox="1">
            <a:spLocks noChangeArrowheads="1"/>
          </p:cNvSpPr>
          <p:nvPr/>
        </p:nvSpPr>
        <p:spPr bwMode="auto">
          <a:xfrm>
            <a:off x="6804025" y="898525"/>
            <a:ext cx="1789113" cy="396875"/>
          </a:xfrm>
          <a:prstGeom prst="rect">
            <a:avLst/>
          </a:prstGeom>
          <a:gradFill rotWithShape="1">
            <a:gsLst>
              <a:gs pos="0">
                <a:srgbClr val="9C7831"/>
              </a:gs>
              <a:gs pos="50000">
                <a:srgbClr val="E0AE4B"/>
              </a:gs>
              <a:gs pos="100000">
                <a:srgbClr val="FFD05B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 b="1">
                <a:solidFill>
                  <a:srgbClr val="000000"/>
                </a:solidFill>
                <a:latin typeface="Arial" panose="020B0604020202020204" pitchFamily="34" charset="0"/>
              </a:rPr>
              <a:t>меньше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 autoUpdateAnimBg="0"/>
      <p:bldP spid="44039" grpId="0" animBg="1" autoUpdateAnimBg="0"/>
      <p:bldP spid="44040" grpId="0" animBg="1" autoUpdateAnimBg="0"/>
      <p:bldP spid="44041" grpId="0" animBg="1"/>
      <p:bldP spid="13824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2" descr="img2.gif (1596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26384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Рисунок 13" descr="http://festival.1september.ru/articles/533280/ing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20938"/>
            <a:ext cx="26511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547938" y="13414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b="1"/>
              <a:t>Назвать функцию. Перечислить свойства функции.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075" y="420688"/>
            <a:ext cx="7467600" cy="11430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простейших логарифмических уравнений и методы их решения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704975"/>
            <a:ext cx="7402512" cy="4546600"/>
          </a:xfrm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205038"/>
            <a:ext cx="33702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2581275"/>
            <a:ext cx="3503612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357563"/>
            <a:ext cx="30559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5373688"/>
            <a:ext cx="205263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762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617788"/>
            <a:ext cx="10842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3121025"/>
            <a:ext cx="2087562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4849813"/>
            <a:ext cx="1757362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798638"/>
            <a:ext cx="3435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305050" y="693738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b="1">
                <a:latin typeface="Arial" panose="020B0604020202020204" pitchFamily="34" charset="0"/>
              </a:rPr>
              <a:t>Решите уравнения: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626100" y="16589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</a:rPr>
              <a:t>X=24</a:t>
            </a:r>
            <a:endParaRPr lang="ru-RU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219700" y="2924175"/>
            <a:ext cx="235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</a:rPr>
              <a:t>X=-10 </a:t>
            </a:r>
            <a:r>
              <a:rPr lang="ru-RU" b="1">
                <a:solidFill>
                  <a:srgbClr val="C00000"/>
                </a:solidFill>
                <a:latin typeface="Arial" panose="020B0604020202020204" pitchFamily="34" charset="0"/>
              </a:rPr>
              <a:t>и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</a:rPr>
              <a:t>X</a:t>
            </a:r>
            <a:r>
              <a:rPr lang="ru-RU" b="1">
                <a:solidFill>
                  <a:srgbClr val="C00000"/>
                </a:solidFill>
                <a:latin typeface="Arial" panose="020B0604020202020204" pitchFamily="34" charset="0"/>
              </a:rPr>
              <a:t>=10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662738" y="403225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</a:rPr>
              <a:t>X=16</a:t>
            </a:r>
            <a:endParaRPr lang="ru-RU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558" name="Object 12"/>
          <p:cNvGraphicFramePr>
            <a:graphicFrameLocks noChangeAspect="1"/>
          </p:cNvGraphicFramePr>
          <p:nvPr/>
        </p:nvGraphicFramePr>
        <p:xfrm>
          <a:off x="2411413" y="5230813"/>
          <a:ext cx="362743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Формула" r:id="rId4" imgW="1562100" imgH="266700" progId="Equation.3">
                  <p:embed/>
                </p:oleObj>
              </mc:Choice>
              <mc:Fallback>
                <p:oleObj name="Формула" r:id="rId4" imgW="1562100" imgH="266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230813"/>
                        <a:ext cx="3627437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48450" y="523081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</a:rPr>
              <a:t>x=64</a:t>
            </a:r>
            <a:endParaRPr lang="ru-RU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Прямоугольник 16"/>
          <p:cNvSpPr>
            <a:spLocks noChangeArrowheads="1"/>
          </p:cNvSpPr>
          <p:nvPr/>
        </p:nvSpPr>
        <p:spPr bwMode="auto">
          <a:xfrm>
            <a:off x="2262188" y="39036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latin typeface="Arial" panose="020B0604020202020204" pitchFamily="34" charset="0"/>
              </a:rPr>
              <a:t>log</a:t>
            </a:r>
            <a:r>
              <a:rPr lang="en-US" sz="3200" baseline="-25000">
                <a:latin typeface="Arial" panose="020B0604020202020204" pitchFamily="34" charset="0"/>
              </a:rPr>
              <a:t>2</a:t>
            </a:r>
            <a:r>
              <a:rPr lang="en-US" sz="3200">
                <a:latin typeface="Arial" panose="020B0604020202020204" pitchFamily="34" charset="0"/>
              </a:rPr>
              <a:t>x+4log</a:t>
            </a:r>
            <a:r>
              <a:rPr lang="en-US" sz="3200" baseline="-25000">
                <a:latin typeface="Arial" panose="020B0604020202020204" pitchFamily="34" charset="0"/>
              </a:rPr>
              <a:t>4</a:t>
            </a:r>
            <a:r>
              <a:rPr lang="en-US" sz="3200">
                <a:latin typeface="Arial" panose="020B0604020202020204" pitchFamily="34" charset="0"/>
              </a:rPr>
              <a:t>x=</a:t>
            </a:r>
            <a:r>
              <a:rPr lang="ru-RU" sz="3200">
                <a:latin typeface="Arial" panose="020B0604020202020204" pitchFamily="34" charset="0"/>
              </a:rPr>
              <a:t>12</a:t>
            </a:r>
            <a:endParaRPr lang="ru-RU">
              <a:latin typeface="Arial" panose="020B0604020202020204" pitchFamily="34" charset="0"/>
            </a:endParaRPr>
          </a:p>
        </p:txBody>
      </p:sp>
      <p:graphicFrame>
        <p:nvGraphicFramePr>
          <p:cNvPr id="23561" name="Object 4"/>
          <p:cNvGraphicFramePr>
            <a:graphicFrameLocks noChangeAspect="1"/>
          </p:cNvGraphicFramePr>
          <p:nvPr/>
        </p:nvGraphicFramePr>
        <p:xfrm>
          <a:off x="3059113" y="2724150"/>
          <a:ext cx="18319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Формула" r:id="rId6" imgW="558800" imgH="228600" progId="Equation.3">
                  <p:embed/>
                </p:oleObj>
              </mc:Choice>
              <mc:Fallback>
                <p:oleObj name="Формула" r:id="rId6" imgW="558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724150"/>
                        <a:ext cx="18319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6"/>
          <p:cNvGraphicFramePr>
            <a:graphicFrameLocks noChangeAspect="1"/>
          </p:cNvGraphicFramePr>
          <p:nvPr/>
        </p:nvGraphicFramePr>
        <p:xfrm>
          <a:off x="2411413" y="1557338"/>
          <a:ext cx="300037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Уравнение" r:id="rId8" imgW="926698" imgH="215806" progId="Equation.3">
                  <p:embed/>
                </p:oleObj>
              </mc:Choice>
              <mc:Fallback>
                <p:oleObj name="Уравнение" r:id="rId8" imgW="926698" imgH="21580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557338"/>
                        <a:ext cx="3000375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6" grpId="0"/>
      <p:bldP spid="430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404813"/>
            <a:ext cx="5873750" cy="101282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sz="quarter" idx="1"/>
          </p:nvPr>
        </p:nvSpPr>
        <p:spPr>
          <a:xfrm>
            <a:off x="1635125" y="1628775"/>
            <a:ext cx="3297238" cy="4572000"/>
          </a:xfrm>
        </p:spPr>
        <p:txBody>
          <a:bodyPr/>
          <a:lstStyle/>
          <a:p>
            <a:r>
              <a:rPr lang="ru-RU" smtClean="0"/>
              <a:t>Базовые группы:</a:t>
            </a:r>
          </a:p>
          <a:p>
            <a:r>
              <a:rPr lang="ru-RU" smtClean="0"/>
              <a:t>Работа по карточкам, задания </a:t>
            </a:r>
          </a:p>
          <a:p>
            <a:r>
              <a:rPr lang="ru-RU" smtClean="0"/>
              <a:t>Взяты с сайта «Открытый банк заданий ЕГЭ»</a:t>
            </a:r>
          </a:p>
          <a:p>
            <a:r>
              <a:rPr lang="ru-RU" smtClean="0"/>
              <a:t>В5, В7 </a:t>
            </a:r>
          </a:p>
        </p:txBody>
      </p:sp>
      <p:sp>
        <p:nvSpPr>
          <p:cNvPr id="25604" name="Объект 3"/>
          <p:cNvSpPr>
            <a:spLocks noGrp="1"/>
          </p:cNvSpPr>
          <p:nvPr>
            <p:ph sz="quarter" idx="2"/>
          </p:nvPr>
        </p:nvSpPr>
        <p:spPr>
          <a:xfrm>
            <a:off x="5021263" y="1652588"/>
            <a:ext cx="3657600" cy="4572000"/>
          </a:xfrm>
        </p:spPr>
        <p:txBody>
          <a:bodyPr/>
          <a:lstStyle/>
          <a:p>
            <a:r>
              <a:rPr lang="ru-RU" smtClean="0"/>
              <a:t>Профильные группы:</a:t>
            </a:r>
          </a:p>
          <a:p>
            <a:r>
              <a:rPr lang="ru-RU" smtClean="0"/>
              <a:t>Неравенства из </a:t>
            </a:r>
            <a:r>
              <a:rPr lang="ru-RU" smtClean="0">
                <a:hlinkClick r:id="rId2"/>
              </a:rPr>
              <a:t>С3</a:t>
            </a:r>
            <a:r>
              <a:rPr lang="ru-RU" smtClean="0"/>
              <a:t>.</a:t>
            </a:r>
          </a:p>
          <a:p>
            <a:r>
              <a:rPr lang="ru-RU" smtClean="0"/>
              <a:t> </a:t>
            </a:r>
            <a:r>
              <a:rPr lang="ru-RU" smtClean="0">
                <a:hlinkClick r:id="rId2"/>
              </a:rPr>
              <a:t>«РЕШУ ЕГЭ»: математика. Обучающая система Дмитрия Гущина. ЕГЭ — 2015: задания, ответы, решения.</a:t>
            </a:r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25605" name="Рисунок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930775"/>
            <a:ext cx="59420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5629275"/>
            <a:ext cx="594201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1182</TotalTime>
  <Words>455</Words>
  <Application>Microsoft Office PowerPoint</Application>
  <PresentationFormat>Экран (4:3)</PresentationFormat>
  <Paragraphs>97</Paragraphs>
  <Slides>15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Century Schoolbook</vt:lpstr>
      <vt:lpstr>Wingdings</vt:lpstr>
      <vt:lpstr>Wingdings 2</vt:lpstr>
      <vt:lpstr>Calibri</vt:lpstr>
      <vt:lpstr>Monotype Corsiva</vt:lpstr>
      <vt:lpstr>Times New Roman</vt:lpstr>
      <vt:lpstr>Trebuchet MS</vt:lpstr>
      <vt:lpstr>Эркер</vt:lpstr>
      <vt:lpstr>Microsoft Equation 3.0</vt:lpstr>
      <vt:lpstr>Обобщающий урок по теме   «Логарифмы»    Урок разработала: Коллегаева Н.М. МБОУ «СОШ №6 им. К. Минина» г. Балахна  2013 г. </vt:lpstr>
      <vt:lpstr>   Цель урока:  обобщение и систематизация  теоретического материала по  теме, применение  полученных знаний при решении  различных упражнений в контексте  требований ЕГЭ.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простейших логарифмических уравнений и методы их решения</vt:lpstr>
      <vt:lpstr>Презентация PowerPoint</vt:lpstr>
      <vt:lpstr>Работа в группах</vt:lpstr>
      <vt:lpstr>Презентация PowerPoint</vt:lpstr>
      <vt:lpstr>Ответы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Логарифмические уравнения</dc:title>
  <dc:creator>Астахова В.Г.</dc:creator>
  <cp:lastModifiedBy>koll76@mail.ru</cp:lastModifiedBy>
  <cp:revision>99</cp:revision>
  <dcterms:created xsi:type="dcterms:W3CDTF">2009-12-24T14:55:30Z</dcterms:created>
  <dcterms:modified xsi:type="dcterms:W3CDTF">2015-03-10T20:31:23Z</dcterms:modified>
</cp:coreProperties>
</file>