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sldIdLst>
    <p:sldId id="286" r:id="rId2"/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7" r:id="rId22"/>
    <p:sldId id="308" r:id="rId23"/>
    <p:sldId id="309" r:id="rId24"/>
    <p:sldId id="310" r:id="rId25"/>
    <p:sldId id="278" r:id="rId26"/>
    <p:sldId id="312" r:id="rId27"/>
    <p:sldId id="313" r:id="rId28"/>
    <p:sldId id="314" r:id="rId29"/>
    <p:sldId id="315" r:id="rId30"/>
    <p:sldId id="316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0099"/>
    <a:srgbClr val="9DC214"/>
    <a:srgbClr val="CCFF33"/>
    <a:srgbClr val="5437CD"/>
    <a:srgbClr val="C5870B"/>
    <a:srgbClr val="BFBAFE"/>
    <a:srgbClr val="0E12BE"/>
    <a:srgbClr val="7B2E9E"/>
    <a:srgbClr val="0033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7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A8C9F3-63F9-4AF5-8EC6-72F1D7BE440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2D901C-6646-481E-AA9A-0B0B8B6AB605}" type="datetime1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EC16D6-CF44-43A8-A9B5-2ED4CA4541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392984-00B6-4B6D-A71E-045F9EDB127A}" type="datetime1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06B1E3-FDE4-475F-973B-587CEC5FD1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8730-C7D9-454B-B983-F13CB70E4643}" type="datetime1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58D506-0DA4-4994-ACA6-7C03D23947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103E45-AAB3-4018-B1C5-E8A9D75C21E9}" type="datetime1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11FB1-A503-4AE5-9F48-CE759ABF827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E1796F-536B-4672-86B5-57E79401160E}" type="datetime1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BF290-C552-4B72-A7CA-0D8FDA5CF4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810AE5-9878-48F6-AEF2-00757FDBD55C}" type="datetime1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CF7622-92C7-4011-9BE0-BD18A4EF78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FACEB5-465F-4BED-89A1-2162C147D5EC}" type="datetime1">
              <a:rPr lang="ru-RU" smtClean="0"/>
              <a:pPr/>
              <a:t>20.11.2013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07D05-04B5-4D1A-9F67-E689F14BED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F12AAB-1571-4DA0-AD9E-C8E4EBEF9DC2}" type="datetime1">
              <a:rPr lang="ru-RU" smtClean="0"/>
              <a:pPr/>
              <a:t>20.11.2013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8A7A0-E99F-4402-8004-CCAD29FB82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ED1822-116C-490A-A459-BCBE05501263}" type="datetime1">
              <a:rPr lang="ru-RU" smtClean="0"/>
              <a:pPr/>
              <a:t>20.11.2013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EB9D7E-C143-43AD-96C8-A0E5D67E3B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217515-3779-4D9F-B0E5-9CFB8074F297}" type="datetime1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121CC-BDF0-466E-95C5-89EFB1F8B8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0F27EA-4B16-4ABB-AE94-6185235D91A6}" type="datetime1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D37EC-5A82-46FE-BBB9-DC9181C2B2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B024132-B862-49D4-9C24-7AABA5734260}" type="datetime1">
              <a:rPr lang="ru-RU" smtClean="0"/>
              <a:pPr/>
              <a:t>20.11.2013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AB3096D-E267-4605-B464-803CC5262CA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gif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учитель\Desktop\02\елене александровне к докладу\Педагогический анализ итогов учебного года и технология разработки MIV\Слайд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учитель\Desktop\02\елене александровне к докладу\Педагогический анализ итогов учебного года и технология разработки MIV\Слайд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учитель\Desktop\02\елене александровне к докладу\Педагогический анализ итогов учебного года и технология разработки MIV\Слайд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учитель\Desktop\02\елене александровне к докладу\Педагогический анализ итогов учебного года и технология разработки MIV\Слайд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учитель\Desktop\02\елене александровне к докладу\Педагогический анализ итогов учебного года и технология разработки MIV\Слайд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учитель\Desktop\02\елене александровне к докладу\Педагогический анализ итогов учебного года и технология разработки MIV\Слайд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учитель\Desktop\02\елене александровне к докладу\Педагогический анализ итогов учебного года и технология разработки MIV\Слайд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учитель\Desktop\02\елене александровне к докладу\Педагогический анализ итогов учебного года и технология разработки MIV\Слайд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учитель\Desktop\02\елене александровне к докладу\Педагогический анализ итогов учебного года и технология разработки MIV\Слайд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учитель\Desktop\02\елене александровне к докладу\Педагогический анализ итогов учебного года и технология разработки MIV\Слайд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учитель\Desktop\02\елене александровне к докладу\Педагогический анализ итогов учебного года и технология разработки MIV\Слайд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учитель\Desktop\02\елене александровне к докладу\Педагогический анализ итогов учебного года и технология разработки MIV\Слайд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учитель\Desktop\02\елене александровне к докладу\Педагогический анализ итогов учебного года и технология разработки MIV\Слайд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учитель\Desktop\02\елене александровне к докладу\Педагогический анализ итогов учебного года и технология разработки MIV\Слайд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учитель\Desktop\02\елене александровне к докладу\Педагогический анализ итогов учебного года и технология разработки MIV\Слайд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C:\Users\учитель\Desktop\02\елене александровне к докладу\Педагогический анализ итогов учебного года и технология разработки MIV\Слайд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учитель\Desktop\02\елене александровне к докладу\Педагогический анализ итогов учебного года и технология разработки MIV\Слайд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0" y="0"/>
            <a:ext cx="954679" cy="831201"/>
            <a:chOff x="773513" y="-111254"/>
            <a:chExt cx="954679" cy="831201"/>
          </a:xfrm>
        </p:grpSpPr>
        <p:pic>
          <p:nvPicPr>
            <p:cNvPr id="21" name="Picture 3" descr="C:\Users\мив\Desktop\документы 2012 новые\фото2012\елене александровне к докладу\da2d02f47315t.gif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 flipH="1">
              <a:off x="773513" y="-111254"/>
              <a:ext cx="954679" cy="831201"/>
            </a:xfrm>
            <a:prstGeom prst="rect">
              <a:avLst/>
            </a:prstGeom>
            <a:noFill/>
          </p:spPr>
        </p:pic>
        <p:sp>
          <p:nvSpPr>
            <p:cNvPr id="22" name="TextBox 21"/>
            <p:cNvSpPr txBox="1"/>
            <p:nvPr/>
          </p:nvSpPr>
          <p:spPr>
            <a:xfrm>
              <a:off x="971600" y="233264"/>
              <a:ext cx="526106" cy="215444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sz="800" b="1" i="1" dirty="0" smtClean="0">
                  <a:solidFill>
                    <a:schemeClr val="bg1"/>
                  </a:solidFill>
                </a:rPr>
                <a:t>77MIV</a:t>
              </a:r>
              <a:endParaRPr lang="ru-RU" sz="800" b="1" i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2357430"/>
            <a:ext cx="7258072" cy="4714908"/>
          </a:xfrm>
        </p:spPr>
        <p:txBody>
          <a:bodyPr/>
          <a:lstStyle/>
          <a:p>
            <a:pPr>
              <a:lnSpc>
                <a:spcPts val="3200"/>
              </a:lnSpc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Педагогическая деятельность.</a:t>
            </a:r>
          </a:p>
          <a:p>
            <a:pPr>
              <a:lnSpc>
                <a:spcPts val="3200"/>
              </a:lnSpc>
              <a:buNone/>
            </a:pP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Диагностико-коррекционная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деятельность.</a:t>
            </a:r>
          </a:p>
          <a:p>
            <a:pPr>
              <a:lnSpc>
                <a:spcPts val="3200"/>
              </a:lnSpc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Познавательная деятельность.</a:t>
            </a:r>
          </a:p>
          <a:p>
            <a:pPr>
              <a:lnSpc>
                <a:spcPts val="3200"/>
              </a:lnSpc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Развивающая деятельность.</a:t>
            </a:r>
          </a:p>
          <a:p>
            <a:pPr>
              <a:lnSpc>
                <a:spcPts val="3200"/>
              </a:lnSpc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Игровая деятельность.</a:t>
            </a:r>
          </a:p>
          <a:p>
            <a:pPr>
              <a:lnSpc>
                <a:spcPts val="3200"/>
              </a:lnSpc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Научная деятельность.</a:t>
            </a:r>
          </a:p>
          <a:p>
            <a:pPr>
              <a:lnSpc>
                <a:spcPts val="3200"/>
              </a:lnSpc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Трудовая деятельность.</a:t>
            </a:r>
          </a:p>
          <a:p>
            <a:pPr>
              <a:lnSpc>
                <a:spcPts val="3200"/>
              </a:lnSpc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Управленческая деятельность. 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Picture 2" descr="D:\Картинки\Мои рисунки\83596689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71546"/>
            <a:ext cx="1608126" cy="1608126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5857916" cy="1143000"/>
          </a:xfrm>
        </p:spPr>
        <p:txBody>
          <a:bodyPr/>
          <a:lstStyle/>
          <a:p>
            <a:r>
              <a:rPr lang="ru-RU" sz="4000" dirty="0" smtClean="0">
                <a:solidFill>
                  <a:schemeClr val="bg1"/>
                </a:solidFill>
                <a:latin typeface="Monotype Corsiva" pitchFamily="66" charset="0"/>
              </a:rPr>
              <a:t>Структура годового плана</a:t>
            </a:r>
            <a:endParaRPr lang="ru-RU" sz="4000" dirty="0"/>
          </a:p>
        </p:txBody>
      </p:sp>
      <p:pic>
        <p:nvPicPr>
          <p:cNvPr id="9" name="Picture 5" descr="D:\Картинки\Мои рисунки\105648055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43408"/>
            <a:ext cx="1822408" cy="182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357290" y="1214422"/>
            <a:ext cx="5183855" cy="584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3200" b="1" u="sng" dirty="0" smtClean="0">
                <a:ln w="11430"/>
                <a:gradFill flip="none" rotWithShape="1">
                  <a:gsLst>
                    <a:gs pos="0">
                      <a:srgbClr val="9DC214">
                        <a:shade val="30000"/>
                        <a:satMod val="115000"/>
                      </a:srgbClr>
                    </a:gs>
                    <a:gs pos="50000">
                      <a:srgbClr val="9DC214">
                        <a:shade val="67500"/>
                        <a:satMod val="115000"/>
                      </a:srgbClr>
                    </a:gs>
                    <a:gs pos="100000">
                      <a:srgbClr val="9DC214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видам деятельности:</a:t>
            </a:r>
            <a:endParaRPr lang="ru-RU" sz="3200" b="1" dirty="0" smtClean="0">
              <a:ln w="11430"/>
              <a:gradFill flip="none" rotWithShape="1">
                <a:gsLst>
                  <a:gs pos="0">
                    <a:srgbClr val="9DC214">
                      <a:shade val="30000"/>
                      <a:satMod val="115000"/>
                    </a:srgbClr>
                  </a:gs>
                  <a:gs pos="50000">
                    <a:srgbClr val="9DC214">
                      <a:shade val="67500"/>
                      <a:satMod val="115000"/>
                    </a:srgbClr>
                  </a:gs>
                  <a:gs pos="100000">
                    <a:srgbClr val="9DC214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Picture 2" descr="D:\Картинки\картинки\antn027 копия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86291" y="4286256"/>
            <a:ext cx="2757709" cy="2297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8" descr="D:\Картинки\Мои рисунки\usb-pendrive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472" y="2285992"/>
            <a:ext cx="723888" cy="723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8" descr="D:\Картинки\Мои рисунки\usb-pendrive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472" y="3643314"/>
            <a:ext cx="723888" cy="723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8" descr="D:\Картинки\Мои рисунки\usb-pendrive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472" y="4143380"/>
            <a:ext cx="723888" cy="723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8" descr="D:\Картинки\Мои рисунки\usb-pendrive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472" y="4643446"/>
            <a:ext cx="723888" cy="723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8" descr="D:\Картинки\Мои рисунки\usb-pendrive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472" y="5143512"/>
            <a:ext cx="723888" cy="723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8" descr="D:\Картинки\Мои рисунки\usb-pendrive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472" y="5643578"/>
            <a:ext cx="723888" cy="723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8" descr="D:\Картинки\Мои рисунки\usb-pendrive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472" y="2714620"/>
            <a:ext cx="723888" cy="723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8" descr="D:\Картинки\Мои рисунки\usb-pendrive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472" y="3214686"/>
            <a:ext cx="723888" cy="723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учитель\Desktop\02\елене александровне к докладу\Педагогический анализ итогов учебного года и технология разработки MIV\Слайд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учитель\Desktop\02\елене александровне к докладу\Педагогический анализ итогов учебного года и технология разработки MIV\Слайд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учитель\Desktop\02\елене александровне к докладу\Педагогический анализ итогов учебного года и технология разработки MIV\Слайд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учитель\Desktop\02\елене александровне к докладу\Педагогический анализ итогов учебного года и технология разработки MIV\Слайд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учитель\Desktop\02\елене александровне к докладу\Педагогический анализ итогов учебного года и технология разработки MIV\Слайд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учитель\Desktop\02\елене александровне к докладу\Педагогический анализ итогов учебного года и технология разработки MIV\Слайд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учитель\Desktop\02\елене александровне к докладу\Педагогический анализ итогов учебного года и технология разработки MIV\Слайд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357686" y="571480"/>
            <a:ext cx="478631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Удерживают в памяти несколько заданий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1000108"/>
            <a:ext cx="4714876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Задают вопросы и решают вместе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3438" y="1428736"/>
            <a:ext cx="2589820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Воодушевляют людей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1857364"/>
            <a:ext cx="2002792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Смело действуют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6314" y="2214554"/>
            <a:ext cx="999184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Играют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43372" y="2643182"/>
            <a:ext cx="500062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      Эмоциональны и позволяют быть эмоциональными другим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14810" y="3286124"/>
            <a:ext cx="2030364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Ценят парадоксы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4810" y="3714752"/>
            <a:ext cx="4929190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Говорят: «я не знаю, давайте решать вместе»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4810" y="4143380"/>
            <a:ext cx="2861040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Открывают возможности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14810" y="4572008"/>
            <a:ext cx="2774734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Делегируют полномочия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14810" y="5000636"/>
            <a:ext cx="4929190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Используют намеки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14810" y="5429264"/>
            <a:ext cx="2418739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«Хочу поделиться…»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14810" y="5857892"/>
            <a:ext cx="2696387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Повышают по успехам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14810" y="6215082"/>
            <a:ext cx="4293428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Рассказывают поучительные истории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учитель\Desktop\02\елене александровне к докладу\Педагогический анализ итогов учебного года и технология разработки MIV\Слайд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учитель\Desktop\02\елене александровне к докладу\Педагогический анализ итогов учебного года и технология разработки MIV\Слайд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учитель\Desktop\02\елене александровне к докладу\Педагогический анализ итогов учебного года и технология разработки MIV\Слайд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учитель\Desktop\02\елене александровне к докладу\Педагогический анализ итогов учебного года и технология разработки MIV\Слайд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учитель\Desktop\02\елене александровне к докладу\Педагогический анализ итогов учебного года и технология разработки MIV\Слайд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ниверсал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Универсал</Template>
  <TotalTime>2030</TotalTime>
  <Words>83</Words>
  <Application>Microsoft Office PowerPoint</Application>
  <PresentationFormat>Экран (4:3)</PresentationFormat>
  <Paragraphs>25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Универсал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Структура годового плана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Педагогический анализ итогов учебного года и технология разработки годового плана школы</dc:title>
  <dc:creator>Мудрецов Игорь Вячеславович</dc:creator>
  <dc:description>Педагогический анализ итогов учебного года и технология разработки к докладу БЕА -  MIV</dc:description>
  <cp:lastModifiedBy>учитель</cp:lastModifiedBy>
  <cp:revision>95</cp:revision>
  <dcterms:created xsi:type="dcterms:W3CDTF">2012-01-11T04:55:11Z</dcterms:created>
  <dcterms:modified xsi:type="dcterms:W3CDTF">2013-11-20T11:00:36Z</dcterms:modified>
</cp:coreProperties>
</file>