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5" r:id="rId5"/>
    <p:sldId id="266" r:id="rId6"/>
    <p:sldId id="267" r:id="rId7"/>
    <p:sldId id="268" r:id="rId8"/>
    <p:sldId id="264" r:id="rId9"/>
    <p:sldId id="269" r:id="rId10"/>
    <p:sldId id="270" r:id="rId11"/>
    <p:sldId id="277" r:id="rId12"/>
    <p:sldId id="271" r:id="rId13"/>
    <p:sldId id="272" r:id="rId14"/>
    <p:sldId id="273" r:id="rId15"/>
    <p:sldId id="274" r:id="rId16"/>
    <p:sldId id="275" r:id="rId17"/>
    <p:sldId id="276" r:id="rId18"/>
    <p:sldId id="278" r:id="rId19"/>
    <p:sldId id="279" r:id="rId20"/>
    <p:sldId id="280" r:id="rId21"/>
    <p:sldId id="282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2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26570"/>
          </a:xfrm>
        </p:spPr>
        <p:txBody>
          <a:bodyPr>
            <a:normAutofit/>
          </a:bodyPr>
          <a:lstStyle/>
          <a:p>
            <a:r>
              <a:rPr lang="ru-RU" b="1" dirty="0" smtClean="0"/>
              <a:t>Мастер-класс</a:t>
            </a:r>
            <a:r>
              <a:rPr lang="ru-RU" b="1" dirty="0" smtClean="0">
                <a:solidFill>
                  <a:srgbClr val="3333CC"/>
                </a:solidFill>
              </a:rPr>
              <a:t/>
            </a:r>
            <a:br>
              <a:rPr lang="ru-RU" b="1" dirty="0" smtClean="0">
                <a:solidFill>
                  <a:srgbClr val="3333CC"/>
                </a:solidFill>
              </a:rPr>
            </a:br>
            <a:r>
              <a:rPr lang="ru-RU" b="1" dirty="0" smtClean="0">
                <a:solidFill>
                  <a:srgbClr val="3333CC"/>
                </a:solidFill>
              </a:rPr>
              <a:t>Психолого-педагогическое сопровождение на уроках математики  как обязательный компонент современного образования</a:t>
            </a:r>
            <a:endParaRPr lang="ru-RU" sz="24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429000" y="4953000"/>
            <a:ext cx="5032176" cy="1197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Работу  выполнила  учитель математики</a:t>
            </a:r>
            <a:b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МБОУ  лицея № 15 </a:t>
            </a:r>
            <a:b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Горкунова С.Ф.                                             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9766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91880" y="476672"/>
            <a:ext cx="52565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КРАПИВА ДВУДОМНАЯ- многолетнее растение высотой до 1 метра с листьями, усаженными жгучими волосками. Листья крапивы содержат витамин С,А, каротин, минеральные соли и органические кислоты, по питательности не уступают бобам и гороху. Используют для приготовления салатов, супов, щей</a:t>
            </a:r>
            <a:r>
              <a:rPr lang="ru-RU" dirty="0" smtClean="0"/>
              <a:t>, соусов </a:t>
            </a:r>
            <a:r>
              <a:rPr lang="ru-RU" dirty="0"/>
              <a:t>и пюре. Молодые нежные соцветия заваривают вместо чая.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474311"/>
              </p:ext>
            </p:extLst>
          </p:nvPr>
        </p:nvGraphicFramePr>
        <p:xfrm>
          <a:off x="1475656" y="4005062"/>
          <a:ext cx="5400600" cy="26782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0360"/>
                <a:gridCol w="2160240"/>
              </a:tblGrid>
              <a:tr h="5356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effectLst/>
                        </a:rPr>
                        <a:t>Биточки из крапивы</a:t>
                      </a:r>
                      <a:endParaRPr lang="ru-RU" sz="1600" kern="150" dirty="0">
                        <a:effectLst/>
                        <a:latin typeface="Arial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>
                          <a:effectLst/>
                        </a:rPr>
                        <a:t>340 г</a:t>
                      </a:r>
                      <a:endParaRPr lang="ru-RU" sz="1600" kern="150">
                        <a:effectLst/>
                        <a:latin typeface="Arial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/>
                </a:tc>
              </a:tr>
              <a:tr h="5356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effectLst/>
                        </a:rPr>
                        <a:t>Крапива</a:t>
                      </a:r>
                      <a:endParaRPr lang="ru-RU" sz="1600" kern="150" dirty="0">
                        <a:effectLst/>
                        <a:latin typeface="Arial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effectLst/>
                        </a:rPr>
                        <a:t>34%</a:t>
                      </a:r>
                      <a:endParaRPr lang="ru-RU" sz="1600" kern="150" dirty="0">
                        <a:effectLst/>
                        <a:latin typeface="Arial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/>
                </a:tc>
              </a:tr>
              <a:tr h="5356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effectLst/>
                        </a:rPr>
                        <a:t>Пшеничная каша</a:t>
                      </a:r>
                      <a:endParaRPr lang="ru-RU" sz="1600" kern="150" dirty="0">
                        <a:effectLst/>
                        <a:latin typeface="Arial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effectLst/>
                        </a:rPr>
                        <a:t>59%</a:t>
                      </a:r>
                      <a:endParaRPr lang="ru-RU" sz="1600" kern="150" dirty="0">
                        <a:effectLst/>
                        <a:latin typeface="Arial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/>
                </a:tc>
              </a:tr>
              <a:tr h="5356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>
                          <a:effectLst/>
                        </a:rPr>
                        <a:t>Жир</a:t>
                      </a:r>
                      <a:endParaRPr lang="ru-RU" sz="1600" kern="150">
                        <a:effectLst/>
                        <a:latin typeface="Arial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effectLst/>
                        </a:rPr>
                        <a:t>5%</a:t>
                      </a:r>
                      <a:endParaRPr lang="ru-RU" sz="1600" kern="150" dirty="0">
                        <a:effectLst/>
                        <a:latin typeface="Arial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/>
                </a:tc>
              </a:tr>
              <a:tr h="5356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>
                          <a:effectLst/>
                        </a:rPr>
                        <a:t>Петрушка</a:t>
                      </a:r>
                      <a:endParaRPr lang="ru-RU" sz="1600" kern="150">
                        <a:effectLst/>
                        <a:latin typeface="Arial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effectLst/>
                        </a:rPr>
                        <a:t>2%</a:t>
                      </a:r>
                      <a:endParaRPr lang="ru-RU" sz="1600" kern="150" dirty="0">
                        <a:effectLst/>
                        <a:latin typeface="Arial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491880" y="2996952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ЗАДАЧА: </a:t>
            </a:r>
            <a:r>
              <a:rPr lang="ru-RU" b="1" dirty="0"/>
              <a:t>определите массу каждого компонента в рецепте (карточке)</a:t>
            </a:r>
            <a:endParaRPr lang="ru-RU" dirty="0"/>
          </a:p>
        </p:txBody>
      </p:sp>
      <p:pic>
        <p:nvPicPr>
          <p:cNvPr id="4097" name="Picture 1" descr="E:\Microsoft Office\urtica_dioic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023231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7-конечная звезда 6"/>
          <p:cNvSpPr/>
          <p:nvPr/>
        </p:nvSpPr>
        <p:spPr>
          <a:xfrm>
            <a:off x="5868144" y="4437112"/>
            <a:ext cx="936104" cy="504056"/>
          </a:xfrm>
          <a:prstGeom prst="star7">
            <a:avLst/>
          </a:prstGeom>
          <a:solidFill>
            <a:srgbClr val="FF99FF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115,6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8" name="7-конечная звезда 7"/>
          <p:cNvSpPr/>
          <p:nvPr/>
        </p:nvSpPr>
        <p:spPr>
          <a:xfrm>
            <a:off x="5940152" y="5013176"/>
            <a:ext cx="936104" cy="504056"/>
          </a:xfrm>
          <a:prstGeom prst="star7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200,6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5940152" y="5589240"/>
            <a:ext cx="864096" cy="432048"/>
          </a:xfrm>
          <a:prstGeom prst="star7">
            <a:avLst/>
          </a:prstGeom>
          <a:solidFill>
            <a:srgbClr val="00B0F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17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0" name="7-конечная звезда 9"/>
          <p:cNvSpPr/>
          <p:nvPr/>
        </p:nvSpPr>
        <p:spPr>
          <a:xfrm>
            <a:off x="5940152" y="6093296"/>
            <a:ext cx="792088" cy="504056"/>
          </a:xfrm>
          <a:prstGeom prst="star7">
            <a:avLst/>
          </a:prstGeom>
          <a:solidFill>
            <a:srgbClr val="92D05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6,8</a:t>
            </a:r>
            <a:endParaRPr lang="ru-RU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50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Гимнастика для глаз.</a:t>
            </a:r>
            <a:endParaRPr lang="ru-RU" dirty="0"/>
          </a:p>
        </p:txBody>
      </p:sp>
      <p:pic>
        <p:nvPicPr>
          <p:cNvPr id="6" name="Содержимое 3"/>
          <p:cNvPicPr>
            <a:picLocks noGrp="1"/>
          </p:cNvPicPr>
          <p:nvPr>
            <p:ph idx="1"/>
          </p:nvPr>
        </p:nvPicPr>
        <p:blipFill>
          <a:blip r:embed="rId3" cstate="print"/>
          <a:srcRect l="21281" t="12894" r="20444" b="17570"/>
          <a:stretch>
            <a:fillRect/>
          </a:stretch>
        </p:blipFill>
        <p:spPr bwMode="auto">
          <a:xfrm>
            <a:off x="179512" y="1412776"/>
            <a:ext cx="8610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3400" y="914400"/>
            <a:ext cx="81369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/>
              <a:t>Вы узнали много нового о пользе растений, которые растут на улице. А что вы знаете о домашних растениях и цветах? Есть ли в них какая-нибудь польза? Конечно, цветы и растения не только создают уют и украшают наши квартиры, но и очищают воздух, а значит благотворно влияют на здоровье.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5696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808876"/>
              </p:ext>
            </p:extLst>
          </p:nvPr>
        </p:nvGraphicFramePr>
        <p:xfrm>
          <a:off x="539552" y="1052736"/>
          <a:ext cx="5323923" cy="2908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6677"/>
                <a:gridCol w="1323838"/>
                <a:gridCol w="3533408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50" kern="150" dirty="0">
                          <a:effectLst/>
                        </a:rPr>
                        <a:t>№</a:t>
                      </a:r>
                      <a:endParaRPr lang="ru-RU" sz="1050" kern="150" dirty="0">
                        <a:effectLst/>
                        <a:latin typeface="Arial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50" kern="150">
                          <a:effectLst/>
                        </a:rPr>
                        <a:t>ЦВЕТОК</a:t>
                      </a:r>
                      <a:endParaRPr lang="ru-RU" sz="1050" kern="150">
                        <a:effectLst/>
                        <a:latin typeface="Arial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50" kern="150" dirty="0">
                          <a:effectLst/>
                        </a:rPr>
                        <a:t>      Вопрос</a:t>
                      </a:r>
                      <a:endParaRPr lang="ru-RU" sz="1050" kern="150" dirty="0">
                        <a:effectLst/>
                        <a:latin typeface="Arial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5536" y="159128"/>
            <a:ext cx="835292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Lucida Sans Unicode" pitchFamily="34" charset="0"/>
                <a:cs typeface="Tahoma" pitchFamily="34" charset="0"/>
              </a:rPr>
              <a:t>Задача 2: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Lucida Sans Unicode" pitchFamily="34" charset="0"/>
                <a:cs typeface="Tahoma" pitchFamily="34" charset="0"/>
              </a:rPr>
              <a:t>Выполните вычисления и вы узнаете, на сколько процентов снижается количество микробов от летучих фитонцидов комнатных растений.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782847"/>
              </p:ext>
            </p:extLst>
          </p:nvPr>
        </p:nvGraphicFramePr>
        <p:xfrm>
          <a:off x="539552" y="1412776"/>
          <a:ext cx="5323923" cy="2908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6677"/>
                <a:gridCol w="1323838"/>
                <a:gridCol w="3533408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50" kern="150" dirty="0">
                          <a:effectLst/>
                        </a:rPr>
                        <a:t>1</a:t>
                      </a:r>
                      <a:endParaRPr lang="ru-RU" sz="1050" kern="150" dirty="0">
                        <a:effectLst/>
                        <a:latin typeface="Arial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50" kern="150" dirty="0">
                          <a:effectLst/>
                        </a:rPr>
                        <a:t>Туя</a:t>
                      </a:r>
                      <a:endParaRPr lang="ru-RU" sz="1050" kern="150" dirty="0">
                        <a:effectLst/>
                        <a:latin typeface="Arial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50" b="1" kern="150" dirty="0">
                          <a:effectLst/>
                        </a:rPr>
                        <a:t>Какой % составляет число 335 от 500?</a:t>
                      </a:r>
                      <a:endParaRPr lang="ru-RU" sz="1050" b="1" kern="150" dirty="0">
                        <a:effectLst/>
                        <a:latin typeface="Arial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970272"/>
              </p:ext>
            </p:extLst>
          </p:nvPr>
        </p:nvGraphicFramePr>
        <p:xfrm>
          <a:off x="539552" y="3356992"/>
          <a:ext cx="5323923" cy="2908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6677"/>
                <a:gridCol w="1323838"/>
                <a:gridCol w="3533408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50" kern="150" dirty="0">
                          <a:effectLst/>
                        </a:rPr>
                        <a:t>2</a:t>
                      </a:r>
                      <a:endParaRPr lang="ru-RU" sz="1050" kern="150" dirty="0">
                        <a:effectLst/>
                        <a:latin typeface="Arial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50" kern="150">
                          <a:effectLst/>
                        </a:rPr>
                        <a:t>Хризантема</a:t>
                      </a:r>
                      <a:endParaRPr lang="ru-RU" sz="1050" kern="150">
                        <a:effectLst/>
                        <a:latin typeface="Arial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50" b="1" kern="150" dirty="0">
                          <a:effectLst/>
                        </a:rPr>
                        <a:t>Какой % составляет число33 от 50?</a:t>
                      </a:r>
                      <a:endParaRPr lang="ru-RU" sz="1050" b="1" kern="150" dirty="0">
                        <a:effectLst/>
                        <a:latin typeface="Arial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  <p:pic>
        <p:nvPicPr>
          <p:cNvPr id="5122" name="Picture 2" descr="E:\Microsoft Office\ld_thuja_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7"/>
            <a:ext cx="2342539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Microsoft Office\ld_chrysanthemum_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800450"/>
            <a:ext cx="2342539" cy="175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883593"/>
              </p:ext>
            </p:extLst>
          </p:nvPr>
        </p:nvGraphicFramePr>
        <p:xfrm>
          <a:off x="5004048" y="2060848"/>
          <a:ext cx="794938" cy="5816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4938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50" kern="150" dirty="0">
                          <a:effectLst/>
                        </a:rPr>
                        <a:t>Ответ</a:t>
                      </a:r>
                      <a:endParaRPr lang="ru-RU" sz="1050" kern="150" dirty="0">
                        <a:effectLst/>
                        <a:latin typeface="Arial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50" kern="150" dirty="0" smtClean="0">
                          <a:effectLst/>
                        </a:rPr>
                        <a:t>67%</a:t>
                      </a:r>
                      <a:endParaRPr lang="ru-RU" sz="1050" kern="150" dirty="0">
                        <a:effectLst/>
                        <a:latin typeface="Arial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089856"/>
              </p:ext>
            </p:extLst>
          </p:nvPr>
        </p:nvGraphicFramePr>
        <p:xfrm>
          <a:off x="5004048" y="4223995"/>
          <a:ext cx="831552" cy="5816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1552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50" kern="150" dirty="0">
                          <a:effectLst/>
                        </a:rPr>
                        <a:t>Ответ</a:t>
                      </a:r>
                      <a:endParaRPr lang="ru-RU" sz="1050" kern="150" dirty="0">
                        <a:effectLst/>
                        <a:latin typeface="Arial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50" kern="150" dirty="0">
                          <a:effectLst/>
                        </a:rPr>
                        <a:t>66%</a:t>
                      </a:r>
                      <a:endParaRPr lang="ru-RU" sz="1050" kern="150" dirty="0">
                        <a:effectLst/>
                        <a:latin typeface="Arial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618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355751"/>
              </p:ext>
            </p:extLst>
          </p:nvPr>
        </p:nvGraphicFramePr>
        <p:xfrm>
          <a:off x="611560" y="404664"/>
          <a:ext cx="5323923" cy="2908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6677"/>
                <a:gridCol w="1323838"/>
                <a:gridCol w="3533408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50" kern="150" dirty="0">
                          <a:effectLst/>
                        </a:rPr>
                        <a:t>3</a:t>
                      </a:r>
                      <a:endParaRPr lang="ru-RU" sz="1050" kern="150" dirty="0">
                        <a:effectLst/>
                        <a:latin typeface="Arial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50" kern="150" dirty="0">
                          <a:effectLst/>
                        </a:rPr>
                        <a:t>Аспарагус</a:t>
                      </a:r>
                      <a:endParaRPr lang="ru-RU" sz="1050" kern="150" dirty="0">
                        <a:effectLst/>
                        <a:latin typeface="Arial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50" b="1" kern="150" dirty="0">
                          <a:effectLst/>
                        </a:rPr>
                        <a:t>Какой % составляет число1,9 от 5 ?</a:t>
                      </a:r>
                      <a:endParaRPr lang="ru-RU" sz="1050" b="1" kern="150" dirty="0">
                        <a:effectLst/>
                        <a:latin typeface="Arial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752731"/>
              </p:ext>
            </p:extLst>
          </p:nvPr>
        </p:nvGraphicFramePr>
        <p:xfrm>
          <a:off x="683568" y="2996952"/>
          <a:ext cx="5323923" cy="5118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6677"/>
                <a:gridCol w="1323838"/>
                <a:gridCol w="3533408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50" kern="150" dirty="0">
                          <a:effectLst/>
                        </a:rPr>
                        <a:t>4</a:t>
                      </a:r>
                      <a:endParaRPr lang="ru-RU" sz="1050" kern="150" dirty="0">
                        <a:effectLst/>
                        <a:latin typeface="Arial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50" kern="150" dirty="0">
                          <a:effectLst/>
                        </a:rPr>
                        <a:t>Бегония или герань</a:t>
                      </a:r>
                      <a:endParaRPr lang="ru-RU" sz="1050" kern="150" dirty="0">
                        <a:effectLst/>
                        <a:latin typeface="Arial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50" b="1" kern="150" dirty="0">
                          <a:effectLst/>
                        </a:rPr>
                        <a:t>Какой % составляет число 0,86 от 2 ?</a:t>
                      </a:r>
                      <a:endParaRPr lang="ru-RU" sz="1050" b="1" kern="150" dirty="0">
                        <a:effectLst/>
                        <a:latin typeface="Arial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539599"/>
              </p:ext>
            </p:extLst>
          </p:nvPr>
        </p:nvGraphicFramePr>
        <p:xfrm>
          <a:off x="5148064" y="4322276"/>
          <a:ext cx="831552" cy="5816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1552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50" kern="150" dirty="0">
                          <a:effectLst/>
                        </a:rPr>
                        <a:t>Ответ</a:t>
                      </a:r>
                      <a:endParaRPr lang="ru-RU" sz="1050" kern="150" dirty="0">
                        <a:effectLst/>
                        <a:latin typeface="Arial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50" kern="150" dirty="0">
                          <a:effectLst/>
                        </a:rPr>
                        <a:t>43%</a:t>
                      </a:r>
                      <a:endParaRPr lang="ru-RU" sz="1050" kern="150" dirty="0">
                        <a:effectLst/>
                        <a:latin typeface="Arial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622176"/>
              </p:ext>
            </p:extLst>
          </p:nvPr>
        </p:nvGraphicFramePr>
        <p:xfrm>
          <a:off x="5148064" y="1412776"/>
          <a:ext cx="831552" cy="5816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1552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50" kern="150" dirty="0">
                          <a:effectLst/>
                        </a:rPr>
                        <a:t>Ответ</a:t>
                      </a:r>
                      <a:endParaRPr lang="ru-RU" sz="1050" kern="150" dirty="0">
                        <a:effectLst/>
                        <a:latin typeface="Arial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50" kern="150" dirty="0">
                          <a:effectLst/>
                        </a:rPr>
                        <a:t>38%</a:t>
                      </a:r>
                      <a:endParaRPr lang="ru-RU" sz="1050" kern="150" dirty="0">
                        <a:effectLst/>
                        <a:latin typeface="Arial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  <p:pic>
        <p:nvPicPr>
          <p:cNvPr id="6146" name="Picture 2" descr="E:\Microsoft Office\ld_geranium_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9040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Microsoft Office\f2871e635bf5ed41b4745dea5b6221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2" y="836712"/>
            <a:ext cx="2882696" cy="191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96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2704" y="3501008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Задача </a:t>
            </a:r>
            <a:r>
              <a:rPr lang="ru-RU" b="1" dirty="0" smtClean="0"/>
              <a:t>о животных:</a:t>
            </a:r>
            <a:endParaRPr lang="ru-RU" dirty="0"/>
          </a:p>
          <a:p>
            <a:r>
              <a:rPr lang="ru-RU" b="1" dirty="0"/>
              <a:t> В нашей стране водится много бобров. Бобр- крупный грызун, ведёт полуводный образ жизни, обитает по лесным рекам, сооружает из ветвей и ила домики, поперёк реки делает плотины 5-6 м.</a:t>
            </a:r>
            <a:endParaRPr lang="ru-RU" dirty="0"/>
          </a:p>
          <a:p>
            <a:r>
              <a:rPr lang="ru-RU" b="1" dirty="0"/>
              <a:t>Очень ценится мех и жир бобра. Из жира бобра делают лекарство. 1 кг </a:t>
            </a:r>
            <a:r>
              <a:rPr lang="ru-RU" b="1" smtClean="0"/>
              <a:t>жира стоит </a:t>
            </a:r>
            <a:r>
              <a:rPr lang="ru-RU" b="1" dirty="0"/>
              <a:t>столько, каково НОК (245;370</a:t>
            </a:r>
            <a:r>
              <a:rPr lang="ru-RU" b="1" dirty="0" smtClean="0"/>
              <a:t>)?</a:t>
            </a:r>
          </a:p>
        </p:txBody>
      </p:sp>
      <p:pic>
        <p:nvPicPr>
          <p:cNvPr id="7171" name="Picture 3" descr="E:\Microsoft Office\bobr-hatka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810" y="332656"/>
            <a:ext cx="454665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9552" y="5373216"/>
            <a:ext cx="7632848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Таким образом 1 кг жира бобра стоит 18130 рублей. Он намного ценнее и дороже рыбьего жира, который многие из нас пили в детстве.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35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Microsoft Office\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2656"/>
            <a:ext cx="2390665" cy="224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564904"/>
            <a:ext cx="88924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Задача 4:</a:t>
            </a:r>
            <a:endParaRPr lang="ru-RU" dirty="0"/>
          </a:p>
          <a:p>
            <a:r>
              <a:rPr lang="ru-RU" b="1" dirty="0"/>
              <a:t>Сурковый жир представляет собой мощнейшее природное средство для профилактики и лечения всех видов туберкулёза лёгких, бронхиальных и простудных заболеваний, желудочно-кишечного тракта, для укрепления и поддержания высокого жизненного тонуса человеческого организма, при лечении различных ожогов и кожных заболеваний, от дистрофии и рахита. Он по своим лечебным качествам превосходит рыбий и барсучий жир.</a:t>
            </a:r>
            <a:endParaRPr lang="ru-RU" dirty="0"/>
          </a:p>
          <a:p>
            <a:r>
              <a:rPr lang="ru-RU" b="1" dirty="0"/>
              <a:t>Барсучий и сурковый жир выводит из организма вещества и лёгкие начинают дышать в полную мощность.</a:t>
            </a:r>
            <a:endParaRPr lang="ru-RU" dirty="0"/>
          </a:p>
          <a:p>
            <a:r>
              <a:rPr lang="ru-RU" b="1" dirty="0"/>
              <a:t>Рецепт: 1) За час до еды на голодный </a:t>
            </a:r>
            <a:r>
              <a:rPr lang="ru-RU" b="1" dirty="0" smtClean="0"/>
              <a:t>желудок надо принять столько грамм жира каков ответ данного выражения:</a:t>
            </a:r>
            <a:r>
              <a:rPr lang="ru-RU" dirty="0"/>
              <a:t> </a:t>
            </a:r>
            <a:r>
              <a:rPr lang="ru-RU" dirty="0" smtClean="0"/>
              <a:t>     </a:t>
            </a:r>
            <a:r>
              <a:rPr lang="ru-RU" b="1" dirty="0" smtClean="0">
                <a:solidFill>
                  <a:srgbClr val="3333CC"/>
                </a:solidFill>
              </a:rPr>
              <a:t>√</a:t>
            </a:r>
            <a:r>
              <a:rPr lang="ru-RU" b="1" dirty="0">
                <a:solidFill>
                  <a:srgbClr val="3333CC"/>
                </a:solidFill>
              </a:rPr>
              <a:t>10 х√40-(3√2)²</a:t>
            </a:r>
            <a:r>
              <a:rPr lang="ru-RU" b="1" dirty="0" smtClean="0">
                <a:solidFill>
                  <a:srgbClr val="3333CC"/>
                </a:solidFill>
              </a:rPr>
              <a:t>=</a:t>
            </a:r>
          </a:p>
        </p:txBody>
      </p:sp>
      <p:pic>
        <p:nvPicPr>
          <p:cNvPr id="8196" name="Picture 4" descr="E:\Microsoft Office\barsuki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12" y="188641"/>
            <a:ext cx="357237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5733256"/>
            <a:ext cx="7632848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2(</a:t>
            </a:r>
            <a:r>
              <a:rPr lang="ru-RU" b="1" dirty="0" err="1" smtClean="0">
                <a:solidFill>
                  <a:schemeClr val="tx1"/>
                </a:solidFill>
              </a:rPr>
              <a:t>гр</a:t>
            </a:r>
            <a:r>
              <a:rPr lang="ru-RU" b="1" dirty="0" smtClean="0">
                <a:solidFill>
                  <a:schemeClr val="tx1"/>
                </a:solidFill>
              </a:rPr>
              <a:t>)-чайная ложка 3 раза в день.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2)можно 1 часть жира, 1 часть мёда, 1 часть сока алоэ.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25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07904" y="764702"/>
            <a:ext cx="457200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Задача 5: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b="1" dirty="0"/>
              <a:t>Сабельник болотный снимает воспаление суставов, выводит соли, очищает кровь. Его легко обнаружить по  краям илистых болот, озёр, покрытыми зарослями осоки</a:t>
            </a:r>
            <a:r>
              <a:rPr lang="ru-RU" b="1" dirty="0" smtClean="0"/>
              <a:t>. Сколько грамм травы нужно заварить для получения целебного отвара вы узнаете выполнив действие: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3333CC"/>
                </a:solidFill>
              </a:rPr>
              <a:t>(√16+1)²-√</a:t>
            </a:r>
            <a:r>
              <a:rPr lang="ru-RU" b="1" dirty="0" smtClean="0">
                <a:solidFill>
                  <a:srgbClr val="3333CC"/>
                </a:solidFill>
              </a:rPr>
              <a:t>5²=</a:t>
            </a:r>
          </a:p>
        </p:txBody>
      </p:sp>
      <p:pic>
        <p:nvPicPr>
          <p:cNvPr id="9218" name="Picture 2" descr="E:\Microsoft Office\xinformation_items_12728.jpg.pagespeed.ic.alVQJNPm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538" y="1302726"/>
            <a:ext cx="366833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4869160"/>
            <a:ext cx="7632848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20 (граммов) травы заваривают в 1 литре кипятка, настаивают 30 минут и принимают по стакану 1-2 раза в день.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05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27984" y="332656"/>
            <a:ext cx="4572000" cy="52168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Задача 6: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b="1" dirty="0"/>
              <a:t>Шиповник — содержит очень много витамина С, витамины А, Е, Р.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b="1" dirty="0"/>
              <a:t>Лимон, чёрная смородина- полезны в любое время года, особенно зимой когда организм не получает достаточного количества витаминов</a:t>
            </a:r>
            <a:r>
              <a:rPr lang="ru-RU" b="1" dirty="0" smtClean="0"/>
              <a:t>. 100 </a:t>
            </a:r>
            <a:r>
              <a:rPr lang="ru-RU" b="1" dirty="0"/>
              <a:t>гр. </a:t>
            </a:r>
            <a:r>
              <a:rPr lang="ru-RU" b="1" dirty="0" smtClean="0"/>
              <a:t>сухого </a:t>
            </a:r>
            <a:r>
              <a:rPr lang="ru-RU" b="1" dirty="0"/>
              <a:t>шиповника заваривают 3л кипятка, настаивают 3 часа и </a:t>
            </a:r>
            <a:r>
              <a:rPr lang="ru-RU" b="1" dirty="0" smtClean="0"/>
              <a:t>пьют по </a:t>
            </a:r>
            <a:r>
              <a:rPr lang="ru-RU" b="1" dirty="0" smtClean="0">
                <a:solidFill>
                  <a:srgbClr val="3333CC"/>
                </a:solidFill>
              </a:rPr>
              <a:t>?</a:t>
            </a:r>
            <a:r>
              <a:rPr lang="ru-RU" b="1" dirty="0" smtClean="0"/>
              <a:t> стакана </a:t>
            </a:r>
            <a:r>
              <a:rPr lang="ru-RU" b="1" dirty="0"/>
              <a:t>в день.</a:t>
            </a:r>
            <a:endParaRPr lang="ru-RU" dirty="0"/>
          </a:p>
          <a:p>
            <a:r>
              <a:rPr lang="ru-RU" b="1" dirty="0"/>
              <a:t> ___1</a:t>
            </a:r>
            <a:r>
              <a:rPr lang="ru-RU" b="1" dirty="0" smtClean="0"/>
              <a:t>___  _  __</a:t>
            </a:r>
            <a:r>
              <a:rPr lang="ru-RU" b="1" dirty="0"/>
              <a:t>1</a:t>
            </a:r>
            <a:r>
              <a:rPr lang="ru-RU" b="1" dirty="0" smtClean="0"/>
              <a:t>__ =</a:t>
            </a:r>
            <a:endParaRPr lang="ru-RU" dirty="0" smtClean="0"/>
          </a:p>
          <a:p>
            <a:r>
              <a:rPr lang="ru-RU" b="1" dirty="0" smtClean="0"/>
              <a:t>  3√2- 4          3√2+4 </a:t>
            </a:r>
          </a:p>
          <a:p>
            <a:endParaRPr lang="ru-RU" b="1" dirty="0" smtClean="0"/>
          </a:p>
          <a:p>
            <a:r>
              <a:rPr lang="ru-RU" b="1" dirty="0" smtClean="0"/>
              <a:t>Выполните действие и узнаете ответ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48680"/>
            <a:ext cx="3803915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355976" y="5517232"/>
            <a:ext cx="3888432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=4 (стакана)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933056"/>
            <a:ext cx="2664296" cy="206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4663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71600" y="1066800"/>
            <a:ext cx="62865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Использование  </a:t>
            </a:r>
            <a:r>
              <a:rPr lang="ru-RU" sz="2400" dirty="0" err="1"/>
              <a:t>здоровьесберегающей</a:t>
            </a:r>
            <a:r>
              <a:rPr lang="ru-RU" sz="2400" dirty="0"/>
              <a:t> технологии в моей работе обосновано следующими факторами:</a:t>
            </a:r>
          </a:p>
          <a:p>
            <a:r>
              <a:rPr lang="ru-RU" sz="2400" dirty="0"/>
              <a:t>•	возрастание учебной нагрузки, повышение утомляемости на уроке; </a:t>
            </a:r>
          </a:p>
          <a:p>
            <a:r>
              <a:rPr lang="ru-RU" sz="2400" dirty="0"/>
              <a:t>•	неумение учащихся самостоятельно преодолевать усталость; </a:t>
            </a:r>
          </a:p>
          <a:p>
            <a:r>
              <a:rPr lang="ru-RU" sz="2400" dirty="0"/>
              <a:t>•	повышенная степень тревожности из-за боязни не быть успешным; </a:t>
            </a:r>
          </a:p>
          <a:p>
            <a:r>
              <a:rPr lang="ru-RU" sz="2400" dirty="0"/>
              <a:t>•	однообразие видов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150240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/>
              <a:t>Психолог</a:t>
            </a:r>
            <a:r>
              <a:rPr lang="ru-RU" sz="1800" b="1" dirty="0"/>
              <a:t>о</a:t>
            </a:r>
            <a:r>
              <a:rPr lang="en-US" sz="1800" b="1" dirty="0" smtClean="0"/>
              <a:t>-</a:t>
            </a:r>
            <a:r>
              <a:rPr lang="ru-RU" sz="1800" b="1" dirty="0" smtClean="0"/>
              <a:t>педагогическое сопровождение на уроках математики в соответствии с требованиями ФГОС</a:t>
            </a:r>
          </a:p>
          <a:p>
            <a:pPr marL="0" indent="0" algn="ctr">
              <a:buNone/>
            </a:pPr>
            <a:endParaRPr lang="ru-RU" sz="1800" b="1" dirty="0" smtClean="0"/>
          </a:p>
          <a:p>
            <a:r>
              <a:rPr lang="ru-RU" sz="1800" b="1" dirty="0" smtClean="0"/>
              <a:t>Стратегическая цель -</a:t>
            </a:r>
            <a:r>
              <a:rPr lang="ru-RU" sz="1800" dirty="0" smtClean="0"/>
              <a:t>общекультурное, личностное и познавательное развитие обучающегося., формирование личностных характеристик, отвечающих требованиям новых стандартов на основе выстраивания индивидуальной познавательной траектории развития ребенка и формирования устойчивой мотивации </a:t>
            </a:r>
            <a:r>
              <a:rPr lang="ru-RU" sz="1800" dirty="0" smtClean="0"/>
              <a:t>познания обучающегося . </a:t>
            </a:r>
            <a:endParaRPr lang="ru-RU" sz="1800" dirty="0" smtClean="0"/>
          </a:p>
          <a:p>
            <a:r>
              <a:rPr lang="ru-RU" sz="1800" b="1" dirty="0" smtClean="0"/>
              <a:t>Задачи</a:t>
            </a:r>
            <a:r>
              <a:rPr lang="ru-RU" sz="1800" dirty="0" smtClean="0"/>
              <a:t>-реализация развивающего потенциала общего среднего образования, обеспечение развития универсальных учебных действий как психологической составляющей ядра образования, обучение ориентированное на развитие учащихся, учет их особенностей и всестороннее раскрытие их интеллектуального и личностного потенциала.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98642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Цифры  говорят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3400" y="1676400"/>
            <a:ext cx="8153400" cy="40687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Только 14% детей  школьного возраста здоровы.</a:t>
            </a:r>
          </a:p>
          <a:p>
            <a:r>
              <a:rPr lang="ru-RU" sz="2800" dirty="0" smtClean="0"/>
              <a:t>50% имеют функциональные отклонения</a:t>
            </a:r>
          </a:p>
          <a:p>
            <a:r>
              <a:rPr lang="ru-RU" sz="2800" dirty="0" smtClean="0"/>
              <a:t>25%паталогия сердечно –сосудистой системы.</a:t>
            </a:r>
          </a:p>
          <a:p>
            <a:r>
              <a:rPr lang="ru-RU" sz="2800" dirty="0" smtClean="0"/>
              <a:t>33% близорукость, нарушение осанки.</a:t>
            </a:r>
          </a:p>
          <a:p>
            <a:r>
              <a:rPr lang="ru-RU" sz="2800" dirty="0" smtClean="0"/>
              <a:t>50% нуждаются в помощи психолога.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4236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651985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 течение жизни мы решаем множество задач. И если каждую отдельно решённую задачу рассматривать, как распустившийся цветок, то в результате мы получим огромный, красивый букет. </a:t>
            </a:r>
          </a:p>
          <a:p>
            <a:endParaRPr lang="ru-RU" dirty="0"/>
          </a:p>
          <a:p>
            <a:r>
              <a:rPr lang="ru-RU" dirty="0"/>
              <a:t> Пусть все задачи, которые встают перед вами будут </a:t>
            </a:r>
            <a:r>
              <a:rPr lang="ru-RU" dirty="0" smtClean="0"/>
              <a:t>решены, </a:t>
            </a:r>
            <a:r>
              <a:rPr lang="ru-RU" smtClean="0"/>
              <a:t>как  букет  </a:t>
            </a:r>
            <a:r>
              <a:rPr lang="ru-RU" dirty="0"/>
              <a:t>из распустившихся цветов. И если в жизни вам встретиться сложная задача, проанализируйте этапы её решения и, надеюсь, вы найдёте ответ. А  приёмы, которые, я использовала сегодня при решении задачи, можно использовать на любом предмете при изучении любой темы. 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48200"/>
            <a:ext cx="2511742" cy="2008822"/>
          </a:xfrm>
          <a:prstGeom prst="rect">
            <a:avLst/>
          </a:prstGeom>
          <a:noFill/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971800" y="4573111"/>
            <a:ext cx="5562600" cy="1117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latinLnBrk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Благодарю за работу.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6113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914400" y="685800"/>
            <a:ext cx="74676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Психолого-педагогические технологии связаны непосредственно с работой учителя на уроке и психолого-педагогическим сопровождением всех элементов образовательного процесса.</a:t>
            </a:r>
          </a:p>
          <a:p>
            <a:r>
              <a:rPr lang="ru-RU" sz="2400" dirty="0" smtClean="0"/>
              <a:t>Учебно-воспитательные технологии включают программы по обучению грамотной заботе о своём здоровье и формированию культуры здоровья учащихся, мотивации их к ведению здорового образа жизни, предупреждение вредных привычек, просвещение родителей.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0768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Разминка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/>
          </a:p>
          <a:p>
            <a:r>
              <a:rPr lang="ru-RU" sz="2400" dirty="0" smtClean="0"/>
              <a:t>Что называется процентом ?</a:t>
            </a:r>
          </a:p>
          <a:p>
            <a:r>
              <a:rPr lang="ru-RU" sz="2400" dirty="0" smtClean="0"/>
              <a:t>Возьмите 10 красных кружочков и 10  зелёных. Составьте из них смесь так , чтобы </a:t>
            </a:r>
          </a:p>
          <a:p>
            <a:r>
              <a:rPr lang="ru-RU" sz="2400" dirty="0" smtClean="0"/>
              <a:t>1) 50% смеси составляли красные кружки,</a:t>
            </a:r>
          </a:p>
          <a:p>
            <a:r>
              <a:rPr lang="ru-RU" sz="2400" dirty="0" smtClean="0"/>
              <a:t>2)20% составляли зелёные кружки,</a:t>
            </a:r>
          </a:p>
          <a:p>
            <a:r>
              <a:rPr lang="ru-RU" sz="2400" dirty="0" smtClean="0"/>
              <a:t>3)10% составляли красные кружки;</a:t>
            </a:r>
          </a:p>
          <a:p>
            <a:r>
              <a:rPr lang="ru-RU" sz="2400" dirty="0" smtClean="0"/>
              <a:t>4)35% составляли зелёные кружки ( можно ли это сделать)?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5894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Зачем нужны  такие задачи.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052736"/>
            <a:ext cx="8229600" cy="4525963"/>
          </a:xfrm>
        </p:spPr>
        <p:txBody>
          <a:bodyPr>
            <a:normAutofit/>
          </a:bodyPr>
          <a:lstStyle/>
          <a:p>
            <a:r>
              <a:rPr lang="ru-RU" sz="2000" dirty="0"/>
              <a:t>Использование игровых технологий, </a:t>
            </a:r>
          </a:p>
          <a:p>
            <a:r>
              <a:rPr lang="ru-RU" sz="2000" dirty="0"/>
              <a:t>игровых обучающих программ, оригинальных заданий и </a:t>
            </a:r>
            <a:r>
              <a:rPr lang="ru-RU" sz="2000" dirty="0" smtClean="0"/>
              <a:t>задач</a:t>
            </a:r>
            <a:r>
              <a:rPr lang="ru-RU" sz="2000" dirty="0"/>
              <a:t>.</a:t>
            </a:r>
            <a:r>
              <a:rPr lang="ru-RU" sz="2000" dirty="0" smtClean="0"/>
              <a:t> </a:t>
            </a:r>
            <a:endParaRPr lang="ru-RU" sz="2000" dirty="0"/>
          </a:p>
          <a:p>
            <a:r>
              <a:rPr lang="ru-RU" sz="2000" dirty="0"/>
              <a:t>исторических экскурсов и отступлений позволяют снять эмоциональное напряжение. Этот </a:t>
            </a:r>
          </a:p>
          <a:p>
            <a:r>
              <a:rPr lang="ru-RU" sz="2000" dirty="0"/>
              <a:t>прием также позволяет решить одновременно несколько различных задач: обеспечить </a:t>
            </a:r>
          </a:p>
          <a:p>
            <a:r>
              <a:rPr lang="ru-RU" sz="2000" dirty="0"/>
              <a:t>психологическую разгрузку учащихся, дать им сведения развивающего и </a:t>
            </a:r>
            <a:r>
              <a:rPr lang="ru-RU" sz="2000" dirty="0" smtClean="0"/>
              <a:t>воспитательного значения.</a:t>
            </a:r>
            <a:endParaRPr lang="ru-RU" sz="2000" dirty="0"/>
          </a:p>
        </p:txBody>
      </p:sp>
      <p:pic>
        <p:nvPicPr>
          <p:cNvPr id="4" name="Picture 2" descr="E:\Microsoft Office\img11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962400"/>
            <a:ext cx="3300968" cy="272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70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Microsoft Office\osot-ab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180020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87824" y="332656"/>
            <a:ext cx="57606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ОСОТ ОГОРОДНЫЙ- однолетнее травянистое растение с ветвистым стеблем высотой до одного метра. Молодые листья и стебли используют для приготовления салатов, супов и щей. Для удаления горечи их вымачивают в соленом растворе 25-30 минут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В </a:t>
            </a:r>
            <a:r>
              <a:rPr lang="ru-RU" dirty="0"/>
              <a:t>некоторых районах нашей страны употребляют и корни осота. Варёными они напоминают топинамбур- земляную грушу.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483576"/>
              </p:ext>
            </p:extLst>
          </p:nvPr>
        </p:nvGraphicFramePr>
        <p:xfrm>
          <a:off x="2719131" y="3212978"/>
          <a:ext cx="6118860" cy="33843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65037"/>
                <a:gridCol w="2753823"/>
              </a:tblGrid>
              <a:tr h="4834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effectLst/>
                        </a:rPr>
                        <a:t>Карточка 1</a:t>
                      </a:r>
                      <a:endParaRPr lang="ru-RU" sz="1600" kern="150" dirty="0">
                        <a:effectLst/>
                        <a:latin typeface="Arial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effectLst/>
                        </a:rPr>
                        <a:t> </a:t>
                      </a:r>
                      <a:endParaRPr lang="ru-RU" sz="1600" kern="150" dirty="0">
                        <a:effectLst/>
                        <a:latin typeface="Arial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/>
                </a:tc>
              </a:tr>
              <a:tr h="4834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>
                          <a:effectLst/>
                        </a:rPr>
                        <a:t>Щи зелёные из осота огородного</a:t>
                      </a:r>
                      <a:endParaRPr lang="ru-RU" sz="1600" kern="150">
                        <a:effectLst/>
                        <a:latin typeface="Arial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>
                          <a:effectLst/>
                        </a:rPr>
                        <a:t>400г</a:t>
                      </a:r>
                      <a:endParaRPr lang="ru-RU" sz="1600" kern="150">
                        <a:effectLst/>
                        <a:latin typeface="Arial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/>
                </a:tc>
              </a:tr>
              <a:tr h="4834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>
                          <a:effectLst/>
                        </a:rPr>
                        <a:t>Листья осота</a:t>
                      </a:r>
                      <a:endParaRPr lang="ru-RU" sz="1600" kern="150">
                        <a:effectLst/>
                        <a:latin typeface="Arial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effectLst/>
                        </a:rPr>
                        <a:t>50%</a:t>
                      </a:r>
                      <a:endParaRPr lang="ru-RU" sz="1600" kern="150" dirty="0">
                        <a:effectLst/>
                        <a:latin typeface="Arial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/>
                </a:tc>
              </a:tr>
              <a:tr h="4834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effectLst/>
                        </a:rPr>
                        <a:t>Картофель</a:t>
                      </a:r>
                      <a:endParaRPr lang="ru-RU" sz="1600" kern="150" dirty="0">
                        <a:effectLst/>
                        <a:latin typeface="Arial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effectLst/>
                        </a:rPr>
                        <a:t>25%</a:t>
                      </a:r>
                      <a:endParaRPr lang="ru-RU" sz="1600" kern="150" dirty="0">
                        <a:effectLst/>
                        <a:latin typeface="Arial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/>
                </a:tc>
              </a:tr>
              <a:tr h="4834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>
                          <a:effectLst/>
                        </a:rPr>
                        <a:t>Репчатый лук</a:t>
                      </a:r>
                      <a:endParaRPr lang="ru-RU" sz="1600" kern="150">
                        <a:effectLst/>
                        <a:latin typeface="Arial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effectLst/>
                        </a:rPr>
                        <a:t>12,5%</a:t>
                      </a:r>
                      <a:endParaRPr lang="ru-RU" sz="1600" kern="150" dirty="0">
                        <a:effectLst/>
                        <a:latin typeface="Arial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/>
                </a:tc>
              </a:tr>
              <a:tr h="4834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>
                          <a:effectLst/>
                        </a:rPr>
                        <a:t>Сливочное масло</a:t>
                      </a:r>
                      <a:endParaRPr lang="ru-RU" sz="1600" kern="150">
                        <a:effectLst/>
                        <a:latin typeface="Arial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effectLst/>
                        </a:rPr>
                        <a:t>5%</a:t>
                      </a:r>
                      <a:endParaRPr lang="ru-RU" sz="1600" kern="150" dirty="0">
                        <a:effectLst/>
                        <a:latin typeface="Arial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/>
                </a:tc>
              </a:tr>
              <a:tr h="4834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effectLst/>
                        </a:rPr>
                        <a:t>Сметана</a:t>
                      </a:r>
                      <a:endParaRPr lang="ru-RU" sz="1600" kern="150" dirty="0">
                        <a:effectLst/>
                        <a:latin typeface="Arial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effectLst/>
                        </a:rPr>
                        <a:t>7,5%</a:t>
                      </a:r>
                      <a:endParaRPr lang="ru-RU" sz="1600" kern="150" dirty="0">
                        <a:effectLst/>
                        <a:latin typeface="Arial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843808" y="2348880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ЗАДАЧА: </a:t>
            </a:r>
            <a:r>
              <a:rPr lang="ru-RU" b="1" dirty="0"/>
              <a:t>определите массу каждого компонента в рецепте (карточке)</a:t>
            </a:r>
            <a:endParaRPr lang="ru-RU" dirty="0"/>
          </a:p>
        </p:txBody>
      </p:sp>
      <p:sp>
        <p:nvSpPr>
          <p:cNvPr id="7" name="7-конечная звезда 6"/>
          <p:cNvSpPr/>
          <p:nvPr/>
        </p:nvSpPr>
        <p:spPr>
          <a:xfrm>
            <a:off x="7092280" y="4149080"/>
            <a:ext cx="864096" cy="504056"/>
          </a:xfrm>
          <a:prstGeom prst="star7">
            <a:avLst/>
          </a:prstGeom>
          <a:solidFill>
            <a:srgbClr val="FF99FF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200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8" name="7-конечная звезда 7"/>
          <p:cNvSpPr/>
          <p:nvPr/>
        </p:nvSpPr>
        <p:spPr>
          <a:xfrm>
            <a:off x="7020272" y="4653136"/>
            <a:ext cx="936104" cy="504056"/>
          </a:xfrm>
          <a:prstGeom prst="star7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100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7092280" y="5157192"/>
            <a:ext cx="864096" cy="432048"/>
          </a:xfrm>
          <a:prstGeom prst="star7">
            <a:avLst/>
          </a:prstGeom>
          <a:solidFill>
            <a:srgbClr val="00B0F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50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0" name="7-конечная звезда 9"/>
          <p:cNvSpPr/>
          <p:nvPr/>
        </p:nvSpPr>
        <p:spPr>
          <a:xfrm>
            <a:off x="7092280" y="5589240"/>
            <a:ext cx="792088" cy="504056"/>
          </a:xfrm>
          <a:prstGeom prst="star7">
            <a:avLst/>
          </a:prstGeom>
          <a:solidFill>
            <a:srgbClr val="92D05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20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1" name="7-конечная звезда 10"/>
          <p:cNvSpPr/>
          <p:nvPr/>
        </p:nvSpPr>
        <p:spPr>
          <a:xfrm>
            <a:off x="7020272" y="6093296"/>
            <a:ext cx="864096" cy="504056"/>
          </a:xfrm>
          <a:prstGeom prst="star7">
            <a:avLst/>
          </a:prstGeom>
          <a:solidFill>
            <a:srgbClr val="FFC0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30</a:t>
            </a:r>
            <a:endParaRPr lang="ru-RU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6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635896" y="704849"/>
            <a:ext cx="50040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ЩАВЕЛЬ КИСЛЫЙ- растение высотой 30-100 см. Листья сочные, кислые на вкус. Листья щавеля содержат витамин С, щавелево-кислотные соли, азотистые вещества</a:t>
            </a:r>
            <a:r>
              <a:rPr lang="ru-RU" dirty="0" smtClean="0"/>
              <a:t>. Используя </a:t>
            </a:r>
            <a:r>
              <a:rPr lang="ru-RU" dirty="0"/>
              <a:t>щавель как в сыром виде, так и для приготовления щей, супов, зелёных борщей, приправ к мясным блюдам, начинок для пирогов и пельменей.</a:t>
            </a:r>
          </a:p>
        </p:txBody>
      </p:sp>
      <p:pic>
        <p:nvPicPr>
          <p:cNvPr id="2050" name="Picture 2" descr="E:\Microsoft Office\shav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266429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635896" y="3068960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ЗАДАЧА: </a:t>
            </a:r>
            <a:r>
              <a:rPr lang="ru-RU" b="1" dirty="0"/>
              <a:t>определите массу каждого компонента в рецепте (карточке)</a:t>
            </a: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307070"/>
              </p:ext>
            </p:extLst>
          </p:nvPr>
        </p:nvGraphicFramePr>
        <p:xfrm>
          <a:off x="1187624" y="3717032"/>
          <a:ext cx="6624736" cy="2736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88432"/>
                <a:gridCol w="2736304"/>
              </a:tblGrid>
              <a:tr h="4560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effectLst/>
                        </a:rPr>
                        <a:t>Запеканка из щавеля</a:t>
                      </a:r>
                      <a:endParaRPr lang="ru-RU" sz="1600" kern="150" dirty="0">
                        <a:effectLst/>
                        <a:latin typeface="Arial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effectLst/>
                        </a:rPr>
                        <a:t>2000г</a:t>
                      </a:r>
                      <a:endParaRPr lang="ru-RU" sz="1600" kern="150" dirty="0">
                        <a:effectLst/>
                        <a:latin typeface="Arial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/>
                </a:tc>
              </a:tr>
              <a:tr h="4560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>
                          <a:effectLst/>
                        </a:rPr>
                        <a:t>Щавель</a:t>
                      </a:r>
                      <a:endParaRPr lang="ru-RU" sz="1600" kern="150">
                        <a:effectLst/>
                        <a:latin typeface="Arial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>
                          <a:effectLst/>
                        </a:rPr>
                        <a:t>80%</a:t>
                      </a:r>
                      <a:endParaRPr lang="ru-RU" sz="1600" kern="150">
                        <a:effectLst/>
                        <a:latin typeface="Arial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/>
                </a:tc>
              </a:tr>
              <a:tr h="4560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effectLst/>
                        </a:rPr>
                        <a:t>Сливочное масло</a:t>
                      </a:r>
                      <a:endParaRPr lang="ru-RU" sz="1600" kern="150" dirty="0">
                        <a:effectLst/>
                        <a:latin typeface="Arial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>
                          <a:effectLst/>
                        </a:rPr>
                        <a:t>4,5%</a:t>
                      </a:r>
                      <a:endParaRPr lang="ru-RU" sz="1600" kern="150">
                        <a:effectLst/>
                        <a:latin typeface="Arial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/>
                </a:tc>
              </a:tr>
              <a:tr h="4560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>
                          <a:effectLst/>
                        </a:rPr>
                        <a:t>Пшеничная мука</a:t>
                      </a:r>
                      <a:endParaRPr lang="ru-RU" sz="1600" kern="150">
                        <a:effectLst/>
                        <a:latin typeface="Arial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effectLst/>
                        </a:rPr>
                        <a:t>1%</a:t>
                      </a:r>
                      <a:endParaRPr lang="ru-RU" sz="1600" kern="150" dirty="0">
                        <a:effectLst/>
                        <a:latin typeface="Arial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/>
                </a:tc>
              </a:tr>
              <a:tr h="4560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>
                          <a:effectLst/>
                        </a:rPr>
                        <a:t>Хлеб(белый) 6 ломтиков</a:t>
                      </a:r>
                      <a:endParaRPr lang="ru-RU" sz="1600" kern="150">
                        <a:effectLst/>
                        <a:latin typeface="Arial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>
                          <a:effectLst/>
                        </a:rPr>
                        <a:t>11,5%</a:t>
                      </a:r>
                      <a:endParaRPr lang="ru-RU" sz="1600" kern="150">
                        <a:effectLst/>
                        <a:latin typeface="Arial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/>
                </a:tc>
              </a:tr>
              <a:tr h="4560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>
                          <a:effectLst/>
                        </a:rPr>
                        <a:t>Сыр тёртый</a:t>
                      </a:r>
                      <a:endParaRPr lang="ru-RU" sz="1600" kern="150">
                        <a:effectLst/>
                        <a:latin typeface="Arial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effectLst/>
                        </a:rPr>
                        <a:t>3%</a:t>
                      </a:r>
                      <a:endParaRPr lang="ru-RU" sz="1600" kern="150" dirty="0">
                        <a:effectLst/>
                        <a:latin typeface="Arial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  <p:sp>
        <p:nvSpPr>
          <p:cNvPr id="9" name="7-конечная звезда 8"/>
          <p:cNvSpPr/>
          <p:nvPr/>
        </p:nvSpPr>
        <p:spPr>
          <a:xfrm>
            <a:off x="5940152" y="4149080"/>
            <a:ext cx="864096" cy="504056"/>
          </a:xfrm>
          <a:prstGeom prst="star7">
            <a:avLst/>
          </a:prstGeom>
          <a:solidFill>
            <a:srgbClr val="FF99FF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1600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1" name="7-конечная звезда 10"/>
          <p:cNvSpPr/>
          <p:nvPr/>
        </p:nvSpPr>
        <p:spPr>
          <a:xfrm>
            <a:off x="5940152" y="4653136"/>
            <a:ext cx="936104" cy="504056"/>
          </a:xfrm>
          <a:prstGeom prst="star7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90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2" name="7-конечная звезда 11"/>
          <p:cNvSpPr/>
          <p:nvPr/>
        </p:nvSpPr>
        <p:spPr>
          <a:xfrm>
            <a:off x="6012160" y="5085184"/>
            <a:ext cx="864096" cy="432048"/>
          </a:xfrm>
          <a:prstGeom prst="star7">
            <a:avLst/>
          </a:prstGeom>
          <a:solidFill>
            <a:srgbClr val="00B0F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20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3" name="7-конечная звезда 12"/>
          <p:cNvSpPr/>
          <p:nvPr/>
        </p:nvSpPr>
        <p:spPr>
          <a:xfrm>
            <a:off x="6012160" y="5517232"/>
            <a:ext cx="792088" cy="504056"/>
          </a:xfrm>
          <a:prstGeom prst="star7">
            <a:avLst/>
          </a:prstGeom>
          <a:solidFill>
            <a:srgbClr val="92D05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230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4" name="7-конечная звезда 13"/>
          <p:cNvSpPr/>
          <p:nvPr/>
        </p:nvSpPr>
        <p:spPr>
          <a:xfrm>
            <a:off x="6012160" y="5949280"/>
            <a:ext cx="864096" cy="504056"/>
          </a:xfrm>
          <a:prstGeom prst="star7">
            <a:avLst/>
          </a:prstGeom>
          <a:solidFill>
            <a:srgbClr val="FFC0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60</a:t>
            </a:r>
            <a:endParaRPr lang="ru-RU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20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47057" y="1382095"/>
            <a:ext cx="75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2520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67944" y="451030"/>
            <a:ext cx="47525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ОДУВАНЧИК ЛЕКАРСТВЕННЫЙ- растёт на лугах, в полях и садах, около дорог. Цветёт в апреле -мае. Листья одуванчика содержат </a:t>
            </a:r>
            <a:r>
              <a:rPr lang="ru-RU" dirty="0" err="1"/>
              <a:t>витаминыи</a:t>
            </a:r>
            <a:r>
              <a:rPr lang="ru-RU" dirty="0"/>
              <a:t> С и Е, каротин, легкоусвояемые соли </a:t>
            </a:r>
            <a:r>
              <a:rPr lang="ru-RU" dirty="0" err="1"/>
              <a:t>фосфора,углеводы</a:t>
            </a:r>
            <a:r>
              <a:rPr lang="ru-RU" dirty="0"/>
              <a:t> и другие полезные вещества. В пищу используется почти всё растение .Из молодых листьев делают салаты и приправы к мясным и рыбным блюдам, варят щи и </a:t>
            </a:r>
            <a:r>
              <a:rPr lang="ru-RU" dirty="0" err="1"/>
              <a:t>супы,более</a:t>
            </a:r>
            <a:r>
              <a:rPr lang="ru-RU" dirty="0"/>
              <a:t> старые употребляют как шпинат.</a:t>
            </a:r>
          </a:p>
        </p:txBody>
      </p:sp>
      <p:pic>
        <p:nvPicPr>
          <p:cNvPr id="3074" name="Picture 2" descr="E:\Microsoft Office\Oduvanchik_lek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5009"/>
            <a:ext cx="3384375" cy="319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578733"/>
              </p:ext>
            </p:extLst>
          </p:nvPr>
        </p:nvGraphicFramePr>
        <p:xfrm>
          <a:off x="1187624" y="3933056"/>
          <a:ext cx="5184576" cy="27363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30983"/>
                <a:gridCol w="2153593"/>
              </a:tblGrid>
              <a:tr h="4236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effectLst/>
                        </a:rPr>
                        <a:t>Салат из одуванчиков</a:t>
                      </a:r>
                      <a:endParaRPr lang="ru-RU" sz="1600" kern="150" dirty="0">
                        <a:effectLst/>
                        <a:latin typeface="Arial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>
                          <a:effectLst/>
                        </a:rPr>
                        <a:t>200г</a:t>
                      </a:r>
                      <a:endParaRPr lang="ru-RU" sz="1600" kern="150">
                        <a:effectLst/>
                        <a:latin typeface="Arial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/>
                </a:tc>
              </a:tr>
              <a:tr h="4236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effectLst/>
                        </a:rPr>
                        <a:t>Листья одуванчика</a:t>
                      </a:r>
                      <a:endParaRPr lang="ru-RU" sz="1600" kern="150" dirty="0">
                        <a:effectLst/>
                        <a:latin typeface="Arial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effectLst/>
                        </a:rPr>
                        <a:t>50%</a:t>
                      </a:r>
                      <a:endParaRPr lang="ru-RU" sz="1600" kern="150" dirty="0">
                        <a:effectLst/>
                        <a:latin typeface="Arial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/>
                </a:tc>
              </a:tr>
              <a:tr h="4236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effectLst/>
                        </a:rPr>
                        <a:t>Зелёный лук</a:t>
                      </a:r>
                      <a:endParaRPr lang="ru-RU" sz="1600" kern="150" dirty="0">
                        <a:effectLst/>
                        <a:latin typeface="Arial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>
                          <a:effectLst/>
                        </a:rPr>
                        <a:t>30%</a:t>
                      </a:r>
                      <a:endParaRPr lang="ru-RU" sz="1600" kern="150">
                        <a:effectLst/>
                        <a:latin typeface="Arial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/>
                </a:tc>
              </a:tr>
              <a:tr h="4236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effectLst/>
                        </a:rPr>
                        <a:t>Петрушка</a:t>
                      </a:r>
                      <a:endParaRPr lang="ru-RU" sz="1600" kern="150" dirty="0">
                        <a:effectLst/>
                        <a:latin typeface="Arial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>
                          <a:effectLst/>
                        </a:rPr>
                        <a:t>12,5%</a:t>
                      </a:r>
                      <a:endParaRPr lang="ru-RU" sz="1600" kern="150">
                        <a:effectLst/>
                        <a:latin typeface="Arial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/>
                </a:tc>
              </a:tr>
              <a:tr h="4236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effectLst/>
                        </a:rPr>
                        <a:t>Растительное масло</a:t>
                      </a:r>
                      <a:endParaRPr lang="ru-RU" sz="1600" kern="150" dirty="0">
                        <a:effectLst/>
                        <a:latin typeface="Arial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>
                          <a:effectLst/>
                        </a:rPr>
                        <a:t>7,5%</a:t>
                      </a:r>
                      <a:endParaRPr lang="ru-RU" sz="1600" kern="150">
                        <a:effectLst/>
                        <a:latin typeface="Arial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/>
                </a:tc>
              </a:tr>
              <a:tr h="6180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effectLst/>
                        </a:rPr>
                        <a:t>(по желанию добавить яйцо)</a:t>
                      </a:r>
                      <a:endParaRPr lang="ru-RU" sz="1600" kern="150" dirty="0">
                        <a:effectLst/>
                        <a:latin typeface="Arial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effectLst/>
                        </a:rPr>
                        <a:t> </a:t>
                      </a:r>
                      <a:endParaRPr lang="ru-RU" sz="1600" kern="150" dirty="0">
                        <a:effectLst/>
                        <a:latin typeface="Arial"/>
                        <a:ea typeface="Lucida Sans Unicode"/>
                        <a:cs typeface="Tahoma"/>
                      </a:endParaRP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067944" y="3284984"/>
            <a:ext cx="4861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ЗАДАЧА: </a:t>
            </a:r>
            <a:r>
              <a:rPr lang="ru-RU" b="1" dirty="0"/>
              <a:t>определите массу каждого компонента в рецепте (карточке)</a:t>
            </a:r>
            <a:endParaRPr lang="ru-RU" dirty="0"/>
          </a:p>
        </p:txBody>
      </p:sp>
      <p:sp>
        <p:nvSpPr>
          <p:cNvPr id="6" name="7-конечная звезда 5"/>
          <p:cNvSpPr/>
          <p:nvPr/>
        </p:nvSpPr>
        <p:spPr>
          <a:xfrm>
            <a:off x="4860032" y="4221088"/>
            <a:ext cx="792088" cy="576064"/>
          </a:xfrm>
          <a:prstGeom prst="star7">
            <a:avLst/>
          </a:prstGeom>
          <a:solidFill>
            <a:srgbClr val="FF99FF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100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8" name="7-конечная звезда 7"/>
          <p:cNvSpPr/>
          <p:nvPr/>
        </p:nvSpPr>
        <p:spPr>
          <a:xfrm>
            <a:off x="5508104" y="4653136"/>
            <a:ext cx="648072" cy="576064"/>
          </a:xfrm>
          <a:prstGeom prst="star7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60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4860032" y="5157192"/>
            <a:ext cx="648072" cy="576064"/>
          </a:xfrm>
          <a:prstGeom prst="star7">
            <a:avLst/>
          </a:prstGeom>
          <a:solidFill>
            <a:srgbClr val="00B0F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25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0" name="7-конечная звезда 9"/>
          <p:cNvSpPr/>
          <p:nvPr/>
        </p:nvSpPr>
        <p:spPr>
          <a:xfrm>
            <a:off x="5580112" y="5517232"/>
            <a:ext cx="648072" cy="576064"/>
          </a:xfrm>
          <a:prstGeom prst="star7">
            <a:avLst/>
          </a:prstGeom>
          <a:solidFill>
            <a:srgbClr val="92D05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15</a:t>
            </a:r>
            <a:endParaRPr lang="ru-RU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87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1279</Words>
  <Application>Microsoft Office PowerPoint</Application>
  <PresentationFormat>Экран (4:3)</PresentationFormat>
  <Paragraphs>161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Мастер-класс Психолого-педагогическое сопровождение на уроках математики  как обязательный компонент современного образования</vt:lpstr>
      <vt:lpstr>Презентация PowerPoint</vt:lpstr>
      <vt:lpstr>Презентация PowerPoint</vt:lpstr>
      <vt:lpstr>Разминка</vt:lpstr>
      <vt:lpstr>Зачем нужны  такие задачи.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Гимнастика для глаз.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Цифры  говорят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 использовании шаблона ссылка на Pedsovet.su обязательна</dc:title>
  <dc:creator>Катенок</dc:creator>
  <cp:lastModifiedBy>User</cp:lastModifiedBy>
  <cp:revision>20</cp:revision>
  <dcterms:created xsi:type="dcterms:W3CDTF">2013-10-20T14:43:13Z</dcterms:created>
  <dcterms:modified xsi:type="dcterms:W3CDTF">2001-12-31T21:44:17Z</dcterms:modified>
</cp:coreProperties>
</file>