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7" r:id="rId9"/>
    <p:sldId id="258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06910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Если не знаешь куда плыть,</a:t>
            </a:r>
            <a:br>
              <a:rPr lang="ru-RU" dirty="0" smtClean="0"/>
            </a:br>
            <a:r>
              <a:rPr lang="ru-RU" dirty="0" smtClean="0"/>
              <a:t>никакой ветер не будет попутным</a:t>
            </a:r>
            <a:br>
              <a:rPr lang="ru-RU" dirty="0" smtClean="0"/>
            </a:br>
            <a:r>
              <a:rPr lang="ru-RU" dirty="0" smtClean="0"/>
              <a:t>Сенека</a:t>
            </a:r>
            <a:endParaRPr lang="ru-RU" dirty="0"/>
          </a:p>
        </p:txBody>
      </p:sp>
      <p:pic>
        <p:nvPicPr>
          <p:cNvPr id="4" name="Рисунок 3" descr="http://im4-tub-ru.yandex.net/i?id=262573110-51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786189"/>
            <a:ext cx="3429024" cy="192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Сравнительная характеристика традиционной технологии и </a:t>
            </a:r>
            <a:r>
              <a:rPr lang="ru-RU" sz="2400" b="1" dirty="0" err="1" smtClean="0"/>
              <a:t>деятельностного</a:t>
            </a:r>
            <a:r>
              <a:rPr lang="ru-RU" sz="2400" b="1" dirty="0" smtClean="0"/>
              <a:t> метода обучения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1285861"/>
          <a:ext cx="7720035" cy="5677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3345"/>
                <a:gridCol w="2573345"/>
                <a:gridCol w="2573345"/>
              </a:tblGrid>
              <a:tr h="658663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Традиционная технология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Компоненты учебной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деятельностный</a:t>
                      </a:r>
                      <a:endParaRPr lang="ru-RU" dirty="0"/>
                    </a:p>
                  </a:txBody>
                  <a:tcPr/>
                </a:tc>
              </a:tr>
              <a:tr h="105584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Задаётся педагогом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Цель</a:t>
                      </a:r>
                      <a:r>
                        <a:rPr lang="ru-RU" sz="1600" dirty="0" smtClean="0"/>
                        <a:t> – предполагаемый результат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процессе </a:t>
                      </a:r>
                      <a:r>
                        <a:rPr lang="ru-RU" sz="1600" dirty="0" err="1" smtClean="0"/>
                        <a:t>проблематизации</a:t>
                      </a:r>
                      <a:r>
                        <a:rPr lang="ru-RU" sz="1600" dirty="0" smtClean="0"/>
                        <a:t> обеспечивается внутреннее принятие цели</a:t>
                      </a:r>
                      <a:endParaRPr lang="ru-RU" sz="1600" dirty="0"/>
                    </a:p>
                  </a:txBody>
                  <a:tcPr/>
                </a:tc>
              </a:tr>
              <a:tr h="59593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Используются внешние мотивы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Мотивы </a:t>
                      </a:r>
                      <a:r>
                        <a:rPr lang="ru-RU" sz="1600" dirty="0" smtClean="0"/>
                        <a:t>– побудители к деятельности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Опора на внутренние мотивы</a:t>
                      </a:r>
                      <a:endParaRPr lang="ru-RU" sz="1600" dirty="0"/>
                    </a:p>
                  </a:txBody>
                  <a:tcPr/>
                </a:tc>
              </a:tr>
              <a:tr h="84685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Выбираются педагогом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Средства </a:t>
                      </a:r>
                      <a:r>
                        <a:rPr lang="ru-RU" sz="1600" dirty="0" smtClean="0"/>
                        <a:t>– способы осуществления деятельности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Совместный с учащимися выбор</a:t>
                      </a:r>
                      <a:endParaRPr lang="ru-RU" sz="1600" dirty="0"/>
                    </a:p>
                  </a:txBody>
                  <a:tcPr/>
                </a:tc>
              </a:tr>
              <a:tr h="846853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Инвариативные</a:t>
                      </a:r>
                      <a:r>
                        <a:rPr lang="ru-RU" sz="1600" dirty="0" smtClean="0"/>
                        <a:t>,</a:t>
                      </a:r>
                      <a:r>
                        <a:rPr lang="ru-RU" sz="1600" baseline="0" dirty="0" smtClean="0"/>
                        <a:t> выбираются педагогом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Действия </a:t>
                      </a:r>
                      <a:r>
                        <a:rPr lang="ru-RU" sz="1600" dirty="0" smtClean="0"/>
                        <a:t>– основной элемент деятельности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Вариативные, возможность индивидуального выбора</a:t>
                      </a:r>
                      <a:endParaRPr lang="ru-RU" sz="1600" dirty="0"/>
                    </a:p>
                  </a:txBody>
                  <a:tcPr/>
                </a:tc>
              </a:tr>
              <a:tr h="59593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Уровень усвоения знаний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Результат </a:t>
                      </a:r>
                      <a:r>
                        <a:rPr lang="ru-RU" sz="1600" dirty="0" smtClean="0"/>
                        <a:t>– конечный продукт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Позитивные внутренние личностные изменения</a:t>
                      </a:r>
                      <a:endParaRPr lang="ru-RU" sz="1600" dirty="0"/>
                    </a:p>
                  </a:txBody>
                  <a:tcPr/>
                </a:tc>
              </a:tr>
              <a:tr h="84685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Сравнение результативности с эталоном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Оценка </a:t>
                      </a:r>
                      <a:r>
                        <a:rPr lang="ru-RU" sz="1600" dirty="0" smtClean="0"/>
                        <a:t>– критерий достижения цели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Самооценка на основе применения индивидуальных эталонов достижений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качества современных педагогических технологий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Системность                   научность</a:t>
            </a:r>
          </a:p>
          <a:p>
            <a:r>
              <a:rPr lang="ru-RU" sz="2800" dirty="0" smtClean="0"/>
              <a:t>Комплексность              управляемость</a:t>
            </a:r>
          </a:p>
          <a:p>
            <a:r>
              <a:rPr lang="ru-RU" sz="2800" dirty="0" smtClean="0"/>
              <a:t>Целостность</a:t>
            </a:r>
          </a:p>
          <a:p>
            <a:r>
              <a:rPr lang="ru-RU" sz="2800" dirty="0" err="1" smtClean="0"/>
              <a:t>Диагностичность</a:t>
            </a:r>
            <a:endParaRPr lang="ru-RU" sz="2800" dirty="0" smtClean="0"/>
          </a:p>
          <a:p>
            <a:r>
              <a:rPr lang="ru-RU" sz="2800" dirty="0" smtClean="0"/>
              <a:t>Концептуальность            прогнозируемость</a:t>
            </a:r>
          </a:p>
          <a:p>
            <a:r>
              <a:rPr lang="ru-RU" sz="2800" dirty="0" err="1" smtClean="0"/>
              <a:t>Процессуальность</a:t>
            </a:r>
            <a:r>
              <a:rPr lang="ru-RU" sz="2800" dirty="0" smtClean="0"/>
              <a:t>      эффективность</a:t>
            </a:r>
          </a:p>
          <a:p>
            <a:r>
              <a:rPr lang="ru-RU" sz="2800" dirty="0" smtClean="0"/>
              <a:t>Развивающий характер   оптимальность</a:t>
            </a:r>
          </a:p>
          <a:p>
            <a:r>
              <a:rPr lang="ru-RU" sz="2800" dirty="0" smtClean="0"/>
              <a:t>Структурированность   </a:t>
            </a:r>
            <a:r>
              <a:rPr lang="ru-RU" sz="2800" dirty="0" err="1" smtClean="0"/>
              <a:t>воспроизводимость</a:t>
            </a:r>
            <a:endParaRPr lang="ru-RU" sz="2800" dirty="0" smtClean="0"/>
          </a:p>
          <a:p>
            <a:r>
              <a:rPr lang="ru-RU" sz="2800" dirty="0" smtClean="0"/>
              <a:t>вариативность             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Современные технологии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Метод проектов </a:t>
            </a:r>
          </a:p>
          <a:p>
            <a:pPr algn="r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ИКТ</a:t>
            </a:r>
          </a:p>
          <a:p>
            <a:pPr algn="ctr">
              <a:buNone/>
            </a:pP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Портфолио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Исследовательская 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деятельность                                 «Дебаты»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Развивающее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обучение 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????                   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572264" y="1000108"/>
            <a:ext cx="1785950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2428860" y="1071546"/>
            <a:ext cx="164307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4357686" y="2000240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250661" y="1750207"/>
            <a:ext cx="3000396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643174" y="1500174"/>
            <a:ext cx="2500330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071934" y="2857496"/>
            <a:ext cx="364333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393009" y="2107397"/>
            <a:ext cx="4714908" cy="2643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sz="4500" b="1" dirty="0" smtClean="0"/>
              <a:t>Дебаты»</a:t>
            </a:r>
            <a:r>
              <a:rPr lang="ru-RU" dirty="0" smtClean="0"/>
              <a:t> - это  интеллектуальная игра,  в которой две команды  (утверждающая  и отрицающая), обсуждая  заданную тему, сформулированную в виде  утверждения, выдвигают свои аргументы и контраргументы по  поводу  предложенного  тезиса, чтобы убедить членов жюри в своей правоте  и опыте риторики.  Вместе с аргументами  участники дебатов должны представить  жюри  доказательства, факты, цитаты, статистические данные, поддерживающие их позицию, которые составляют  кейс команды. Участники дебатов задают вопросы противоположной стороне  и отвечают на вопросы оппонентов; вопросы могут быть использованы для разъяснения позиции оппонентов и для  выявления ошибок  у противника.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Технология «</a:t>
            </a:r>
            <a:r>
              <a:rPr lang="ru-RU" b="1" dirty="0" err="1" smtClean="0"/>
              <a:t>Портфолио</a:t>
            </a:r>
            <a:r>
              <a:rPr lang="ru-RU" b="1" dirty="0" smtClean="0"/>
              <a:t>»</a:t>
            </a:r>
            <a:r>
              <a:rPr lang="ru-RU" dirty="0" smtClean="0"/>
              <a:t> – это способ фиксирования, накопления и аутентичного оценивания индивидуальных образовательных результатов ученика в определенный период его обучения. </a:t>
            </a:r>
          </a:p>
          <a:p>
            <a:pPr>
              <a:buNone/>
            </a:pPr>
            <a:r>
              <a:rPr lang="ru-RU" b="1" dirty="0" err="1" smtClean="0"/>
              <a:t>Портфолио</a:t>
            </a:r>
            <a:r>
              <a:rPr lang="ru-RU" b="1" dirty="0" smtClean="0"/>
              <a:t> </a:t>
            </a:r>
            <a:r>
              <a:rPr lang="ru-RU" dirty="0" smtClean="0"/>
              <a:t>позволяет учитывать результаты в разнообразных видах деятельности: учебной, творческой, социальной, коммуникативной. </a:t>
            </a:r>
          </a:p>
          <a:p>
            <a:pPr>
              <a:buNone/>
            </a:pPr>
            <a:r>
              <a:rPr lang="ru-RU" b="1" dirty="0" err="1" smtClean="0"/>
              <a:t>Портфолио</a:t>
            </a:r>
            <a:r>
              <a:rPr lang="ru-RU" b="1" dirty="0" smtClean="0"/>
              <a:t> </a:t>
            </a:r>
            <a:r>
              <a:rPr lang="ru-RU" dirty="0" smtClean="0"/>
              <a:t>нечто большее, чем просто папка ученических работ; это – заранее спланированная и специально организованная индивидуальная подборка материалов и документов, которая демонстрирует усилия, динамику и достижения ученика в различных областях; поэтому, конечную цель учебного </a:t>
            </a:r>
            <a:r>
              <a:rPr lang="ru-RU" dirty="0" err="1" smtClean="0"/>
              <a:t>портфолио</a:t>
            </a:r>
            <a:r>
              <a:rPr lang="ru-RU" dirty="0" smtClean="0"/>
              <a:t> многие авторы видят в доказательстве прогресса обучения по результатам учебной 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Технология «</a:t>
            </a:r>
            <a:r>
              <a:rPr lang="ru-RU" b="1" dirty="0" err="1" smtClean="0"/>
              <a:t>Портфолио</a:t>
            </a:r>
            <a:r>
              <a:rPr lang="ru-RU" b="1" dirty="0" smtClean="0"/>
              <a:t>»</a:t>
            </a:r>
            <a:r>
              <a:rPr lang="ru-RU" dirty="0" smtClean="0"/>
              <a:t> – это способ фиксирования, накопления и аутентичного оценивания индивидуальных образовательных результатов ученика в контрольно-оценочные средства, направленные на проверку репродуктивного уровня усвоения информации, </a:t>
            </a:r>
            <a:r>
              <a:rPr lang="ru-RU" dirty="0" err="1" smtClean="0"/>
              <a:t>фактологических</a:t>
            </a:r>
            <a:r>
              <a:rPr lang="ru-RU" dirty="0" smtClean="0"/>
              <a:t> и алгоритмических знаний и умений, включая экзамены, и может в перспективе стать реальной альтернативой традиционным формам оценивания.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Обучение и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4200" dirty="0" smtClean="0"/>
              <a:t>Существуют разные точки зрения на соотношение обучения и развития. В отечественной психологии утверждается теория обучения, сформулированная </a:t>
            </a:r>
            <a:r>
              <a:rPr lang="ru-RU" sz="4200" dirty="0" err="1" smtClean="0"/>
              <a:t>А.В.Выготским</a:t>
            </a:r>
            <a:r>
              <a:rPr lang="ru-RU" sz="4200" dirty="0" smtClean="0"/>
              <a:t> в начале 30-х годов, где ведущая роль была признана за обучением. Введенное им понятие “зоны ближайшего развития” раскрывает это теоретическое положение: ребенок, обучаясь с помощью взрослого, начинает выполнять то, чего он до этого не мог делать самостоятельно, т.е. психическое развитие благодаря обучению делает шаг вперед. Те возможности и способности, которыми обладает ребенок к моменту обучения – это есть, по Л.С. </a:t>
            </a:r>
            <a:r>
              <a:rPr lang="ru-RU" sz="4200" dirty="0" err="1" smtClean="0"/>
              <a:t>Выготскому</a:t>
            </a:r>
            <a:r>
              <a:rPr lang="ru-RU" sz="4200" dirty="0" smtClean="0"/>
              <a:t>, “зона актуального развития”.</a:t>
            </a:r>
          </a:p>
          <a:p>
            <a:pPr>
              <a:buNone/>
            </a:pPr>
            <a:endParaRPr lang="ru-RU" sz="4200" dirty="0" smtClean="0"/>
          </a:p>
          <a:p>
            <a:r>
              <a:rPr lang="ru-RU" sz="4200" dirty="0" smtClean="0"/>
              <a:t>Следовательно, обучение и развитие находятся в единстве, причем обучение, опережая развитие, стимулирует его, и в то же время само опирается на актуальное развитие. Поэтому обучение должно ориентироваться “на завтрашний день детского развития”.</a:t>
            </a:r>
          </a:p>
          <a:p>
            <a:endParaRPr lang="ru-RU" sz="4200" dirty="0" smtClean="0"/>
          </a:p>
          <a:p>
            <a:r>
              <a:rPr lang="ru-RU" sz="4200" dirty="0" smtClean="0"/>
              <a:t>Развивающее обучение происходит в зоне ближайшего развития.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Недостаточно только получить знания; надо найти им приложение.</a:t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      Недостаточно только желать; надо делать.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И. Гёте</a:t>
            </a:r>
            <a:endParaRPr lang="ru-RU" dirty="0"/>
          </a:p>
        </p:txBody>
      </p:sp>
      <p:pic>
        <p:nvPicPr>
          <p:cNvPr id="4" name="Рисунок 3" descr="http://im0-tub-ru.yandex.net/i?id=345351501-03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071942"/>
            <a:ext cx="2071702" cy="235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0-tub-ru.yandex.net/i?id=467850431-09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357694"/>
            <a:ext cx="364333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/>
          <a:lstStyle/>
          <a:p>
            <a:r>
              <a:rPr lang="ru-RU" b="1" dirty="0" smtClean="0"/>
              <a:t>Традиционные технологии – </a:t>
            </a:r>
            <a:r>
              <a:rPr lang="ru-RU" dirty="0" err="1" smtClean="0"/>
              <a:t>технологии</a:t>
            </a:r>
            <a:r>
              <a:rPr lang="ru-RU" dirty="0" smtClean="0"/>
              <a:t> построенные на объяснительно-иллюстративном способе обучения.</a:t>
            </a:r>
          </a:p>
          <a:p>
            <a:pPr>
              <a:buNone/>
            </a:pPr>
            <a:r>
              <a:rPr lang="ru-RU" dirty="0" smtClean="0"/>
              <a:t> При использовании данной технологии учитель основное внимание в своей работе отводит трансляции готового учебного содержания.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Технология обучения </a:t>
            </a:r>
            <a:r>
              <a:rPr lang="ru-RU" dirty="0" smtClean="0"/>
              <a:t>– системный метод планирования, применения и оценивания всего процесса обучения и усвоения знаний путем учета человеческих и технических ресурсов и взаимодействия между ними для достижения более эффективной формы 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ru-RU" b="1" dirty="0" smtClean="0"/>
              <a:t>Общепедагогическая технология</a:t>
            </a:r>
          </a:p>
          <a:p>
            <a:pPr marL="596646" indent="-514350">
              <a:buAutoNum type="arabicPeriod"/>
            </a:pPr>
            <a:r>
              <a:rPr lang="ru-RU" b="1" dirty="0" err="1" smtClean="0"/>
              <a:t>Частнопредметная</a:t>
            </a:r>
            <a:r>
              <a:rPr lang="ru-RU" b="1" dirty="0" smtClean="0"/>
              <a:t> педагогическая технология.</a:t>
            </a:r>
          </a:p>
          <a:p>
            <a:pPr marL="596646" indent="-514350">
              <a:buAutoNum type="arabicPeriod"/>
            </a:pPr>
            <a:r>
              <a:rPr lang="ru-RU" dirty="0" smtClean="0"/>
              <a:t> </a:t>
            </a:r>
            <a:r>
              <a:rPr lang="ru-RU" b="1" dirty="0" smtClean="0"/>
              <a:t>Локальная технология </a:t>
            </a:r>
          </a:p>
          <a:p>
            <a:pPr marL="596646" indent="-514350">
              <a:buNone/>
            </a:pPr>
            <a:endParaRPr lang="ru-RU" b="1" dirty="0" smtClean="0"/>
          </a:p>
          <a:p>
            <a:pPr marL="596646" indent="-514350">
              <a:buNone/>
            </a:pPr>
            <a:endParaRPr lang="ru-RU" b="1" dirty="0" smtClean="0"/>
          </a:p>
          <a:p>
            <a:pPr marL="596646" indent="-514350">
              <a:buNone/>
            </a:pPr>
            <a:endParaRPr lang="ru-RU" dirty="0"/>
          </a:p>
        </p:txBody>
      </p:sp>
      <p:pic>
        <p:nvPicPr>
          <p:cNvPr id="4" name="Рисунок 3" descr="http://im3-tub-ru.yandex.net/i?id=506063086-65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1" y="2714624"/>
            <a:ext cx="1571636" cy="1928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527871436-22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714624"/>
            <a:ext cx="1714512" cy="1857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422509147-35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67187" y="4357694"/>
            <a:ext cx="1404945" cy="18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Общепедагогические технологии</a:t>
            </a:r>
            <a:br>
              <a:rPr lang="ru-RU" b="1" dirty="0" smtClean="0"/>
            </a:br>
            <a:r>
              <a:rPr lang="ru-RU" dirty="0" smtClean="0"/>
              <a:t>Педагогика сотрудничества; </a:t>
            </a:r>
            <a:br>
              <a:rPr lang="ru-RU" dirty="0" smtClean="0"/>
            </a:br>
            <a:r>
              <a:rPr lang="ru-RU" dirty="0" smtClean="0"/>
              <a:t>Игровые технологии;</a:t>
            </a:r>
            <a:br>
              <a:rPr lang="ru-RU" dirty="0" smtClean="0"/>
            </a:br>
            <a:r>
              <a:rPr lang="ru-RU" dirty="0" smtClean="0"/>
              <a:t>Проблемное обучение; </a:t>
            </a:r>
            <a:br>
              <a:rPr lang="ru-RU" dirty="0" smtClean="0"/>
            </a:br>
            <a:r>
              <a:rPr lang="ru-RU" dirty="0" smtClean="0"/>
              <a:t>Технологии уровневой дифференциации; </a:t>
            </a:r>
            <a:br>
              <a:rPr lang="ru-RU" dirty="0" smtClean="0"/>
            </a:br>
            <a:r>
              <a:rPr lang="ru-RU" dirty="0" err="1" smtClean="0"/>
              <a:t>Культуровоспитывающая</a:t>
            </a:r>
            <a:r>
              <a:rPr lang="ru-RU" dirty="0" smtClean="0"/>
              <a:t> технология дифференцированного обучения по интересам детей; </a:t>
            </a:r>
            <a:br>
              <a:rPr lang="ru-RU" dirty="0" smtClean="0"/>
            </a:br>
            <a:r>
              <a:rPr lang="ru-RU" dirty="0" smtClean="0"/>
              <a:t>Технология индивидуализации обучения (</a:t>
            </a:r>
            <a:r>
              <a:rPr lang="ru-RU" dirty="0" err="1" smtClean="0"/>
              <a:t>Инге</a:t>
            </a:r>
            <a:r>
              <a:rPr lang="ru-RU" dirty="0" smtClean="0"/>
              <a:t> Унт, </a:t>
            </a:r>
            <a:r>
              <a:rPr lang="ru-RU" dirty="0" err="1" smtClean="0"/>
              <a:t>А.С.Границкая</a:t>
            </a:r>
            <a:r>
              <a:rPr lang="ru-RU" dirty="0" smtClean="0"/>
              <a:t>, </a:t>
            </a:r>
            <a:r>
              <a:rPr lang="ru-RU" dirty="0" err="1" smtClean="0"/>
              <a:t>В.Д.Шадриков</a:t>
            </a:r>
            <a:r>
              <a:rPr lang="ru-RU" dirty="0" smtClean="0"/>
              <a:t>);</a:t>
            </a:r>
            <a:br>
              <a:rPr lang="ru-RU" dirty="0" smtClean="0"/>
            </a:br>
            <a:r>
              <a:rPr lang="ru-RU" dirty="0" smtClean="0"/>
              <a:t>Коллективный способ обучения КСО (А.Г.Ривин, В.К.Дьяченко); </a:t>
            </a:r>
            <a:br>
              <a:rPr lang="ru-RU" dirty="0" smtClean="0"/>
            </a:br>
            <a:r>
              <a:rPr lang="ru-RU" dirty="0" smtClean="0"/>
              <a:t>Групповые технологии; </a:t>
            </a:r>
            <a:br>
              <a:rPr lang="ru-RU" dirty="0" smtClean="0"/>
            </a:br>
            <a:r>
              <a:rPr lang="ru-RU" dirty="0" smtClean="0"/>
              <a:t>Компьютерные (новые информационные) технологии обучения.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err="1" smtClean="0"/>
              <a:t>Частнопредметные</a:t>
            </a:r>
            <a:r>
              <a:rPr lang="ru-RU" b="1" dirty="0" smtClean="0"/>
              <a:t> педагогические технологии: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Технология раннего и интенсивного обучения грамоте (Н.А.Зайцев);</a:t>
            </a:r>
            <a:br>
              <a:rPr lang="ru-RU" dirty="0" smtClean="0"/>
            </a:br>
            <a:r>
              <a:rPr lang="ru-RU" dirty="0" smtClean="0"/>
              <a:t>Технология совершенствования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 в начальной школе (В.Н.Зайцев); </a:t>
            </a:r>
            <a:br>
              <a:rPr lang="ru-RU" dirty="0" smtClean="0"/>
            </a:br>
            <a:r>
              <a:rPr lang="ru-RU" dirty="0" smtClean="0"/>
              <a:t>Технология обучения математике на основе решения задач (</a:t>
            </a:r>
            <a:r>
              <a:rPr lang="ru-RU" dirty="0" err="1" smtClean="0"/>
              <a:t>Р.Г.Хазанкин</a:t>
            </a:r>
            <a:r>
              <a:rPr lang="ru-RU" dirty="0" smtClean="0"/>
              <a:t>); </a:t>
            </a:r>
            <a:br>
              <a:rPr lang="ru-RU" dirty="0" smtClean="0"/>
            </a:br>
            <a:r>
              <a:rPr lang="ru-RU" dirty="0" smtClean="0"/>
              <a:t>Педагогическая технология на основе системы эффективных уроков (А.А.Окунев); </a:t>
            </a:r>
            <a:br>
              <a:rPr lang="ru-RU" dirty="0" smtClean="0"/>
            </a:br>
            <a:r>
              <a:rPr lang="ru-RU" dirty="0" smtClean="0"/>
              <a:t>Система поэтапного обучения физике (</a:t>
            </a:r>
            <a:r>
              <a:rPr lang="ru-RU" dirty="0" err="1" smtClean="0"/>
              <a:t>Н.Н.Палтышев</a:t>
            </a:r>
            <a:r>
              <a:rPr lang="ru-RU" dirty="0" smtClean="0"/>
              <a:t>) 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b="1" dirty="0" smtClean="0"/>
              <a:t>Технологии развивающего обучения</a:t>
            </a:r>
            <a:r>
              <a:rPr lang="ru-RU" b="1" dirty="0" smtClean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Общие основы технологий развивающего обучения. </a:t>
            </a:r>
            <a:br>
              <a:rPr lang="ru-RU" dirty="0" smtClean="0"/>
            </a:br>
            <a:r>
              <a:rPr lang="ru-RU" dirty="0" smtClean="0"/>
              <a:t>Система развивающего обучения </a:t>
            </a:r>
            <a:r>
              <a:rPr lang="ru-RU" dirty="0" err="1" smtClean="0"/>
              <a:t>Л.В.Занкова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Технология развивающего обучения </a:t>
            </a:r>
            <a:r>
              <a:rPr lang="ru-RU" dirty="0" err="1" smtClean="0"/>
              <a:t>Д.Б.Эльконина-В.В.Давыдова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Системы развивающего обучения с направленностью на развитие творческих качеств личности (И.П.Волков, </a:t>
            </a:r>
            <a:r>
              <a:rPr lang="ru-RU" dirty="0" err="1" smtClean="0"/>
              <a:t>Г.С.Альтшуллер</a:t>
            </a:r>
            <a:r>
              <a:rPr lang="ru-RU" dirty="0" smtClean="0"/>
              <a:t>, И.П.Иванов). </a:t>
            </a:r>
            <a:br>
              <a:rPr lang="ru-RU" dirty="0" smtClean="0"/>
            </a:br>
            <a:r>
              <a:rPr lang="ru-RU" dirty="0" smtClean="0"/>
              <a:t>Личностно-ориентированное развивающее обучение (</a:t>
            </a:r>
            <a:r>
              <a:rPr lang="ru-RU" dirty="0" err="1" smtClean="0"/>
              <a:t>И.С.Якиманская</a:t>
            </a:r>
            <a:r>
              <a:rPr lang="ru-RU" dirty="0" smtClean="0"/>
              <a:t>). </a:t>
            </a:r>
            <a:br>
              <a:rPr lang="ru-RU" dirty="0" smtClean="0"/>
            </a:br>
            <a:r>
              <a:rPr lang="ru-RU" dirty="0" smtClean="0"/>
              <a:t>Технология </a:t>
            </a:r>
            <a:r>
              <a:rPr lang="ru-RU" dirty="0" err="1" smtClean="0"/>
              <a:t>саморазвивающего</a:t>
            </a:r>
            <a:r>
              <a:rPr lang="ru-RU" dirty="0" smtClean="0"/>
              <a:t> обучения (</a:t>
            </a:r>
            <a:r>
              <a:rPr lang="ru-RU" dirty="0" err="1" smtClean="0"/>
              <a:t>Г.К.Селевко</a:t>
            </a:r>
            <a:r>
              <a:rPr lang="ru-RU" dirty="0" smtClean="0"/>
              <a:t>) </a:t>
            </a:r>
          </a:p>
          <a:p>
            <a:pPr>
              <a:buNone/>
            </a:pPr>
            <a:r>
              <a:rPr lang="ru-RU" sz="3800" b="1" dirty="0" smtClean="0"/>
              <a:t>Педагогические технологии авторских школ.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Школа адаптирующей педагогики (Е.А.Ямбург, </a:t>
            </a:r>
            <a:r>
              <a:rPr lang="ru-RU" dirty="0" err="1" smtClean="0"/>
              <a:t>Б.А.Бройде</a:t>
            </a:r>
            <a:r>
              <a:rPr lang="ru-RU" dirty="0" smtClean="0"/>
              <a:t>). </a:t>
            </a:r>
            <a:br>
              <a:rPr lang="ru-RU" dirty="0" smtClean="0"/>
            </a:br>
            <a:r>
              <a:rPr lang="ru-RU" dirty="0" smtClean="0"/>
              <a:t>Модель «Русская школа». </a:t>
            </a:r>
            <a:br>
              <a:rPr lang="ru-RU" dirty="0" smtClean="0"/>
            </a:br>
            <a:r>
              <a:rPr lang="ru-RU" dirty="0" smtClean="0"/>
              <a:t>Технология авторской Школы самоопределения (</a:t>
            </a:r>
            <a:r>
              <a:rPr lang="ru-RU" dirty="0" err="1" smtClean="0"/>
              <a:t>А.Н.Тубельский</a:t>
            </a:r>
            <a:r>
              <a:rPr lang="ru-RU" dirty="0" smtClean="0"/>
              <a:t>). </a:t>
            </a:r>
            <a:br>
              <a:rPr lang="ru-RU" dirty="0" smtClean="0"/>
            </a:br>
            <a:r>
              <a:rPr lang="ru-RU" dirty="0" smtClean="0"/>
              <a:t>Школа-парк (М.А.Балабан). </a:t>
            </a:r>
            <a:br>
              <a:rPr lang="ru-RU" dirty="0" smtClean="0"/>
            </a:br>
            <a:r>
              <a:rPr lang="ru-RU" dirty="0" smtClean="0"/>
              <a:t>Агрошкола </a:t>
            </a:r>
            <a:r>
              <a:rPr lang="ru-RU" dirty="0" err="1" smtClean="0"/>
              <a:t>А.А.Католикова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Школа Завтрашнего Дня (</a:t>
            </a:r>
            <a:r>
              <a:rPr lang="ru-RU" dirty="0" err="1" smtClean="0"/>
              <a:t>Д.Ховард</a:t>
            </a:r>
            <a:r>
              <a:rPr lang="ru-RU" dirty="0" smtClean="0"/>
              <a:t>). 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значит «деятельность»?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Во – первых</a:t>
            </a:r>
            <a:r>
              <a:rPr lang="ru-RU" sz="2400" dirty="0" smtClean="0"/>
              <a:t>, деятельность – это всегда целеустремлённая система, которая направлена на </a:t>
            </a:r>
            <a:r>
              <a:rPr lang="ru-RU" sz="2400" b="1" dirty="0" smtClean="0"/>
              <a:t>результат.</a:t>
            </a:r>
          </a:p>
          <a:p>
            <a:r>
              <a:rPr lang="ru-RU" sz="2400" b="1" dirty="0" smtClean="0"/>
              <a:t>Во – вторых, </a:t>
            </a:r>
            <a:r>
              <a:rPr lang="ru-RU" sz="2400" dirty="0" smtClean="0"/>
              <a:t>результат может быть достигнут только в том случае, если есть </a:t>
            </a:r>
            <a:r>
              <a:rPr lang="ru-RU" sz="2400" b="1" dirty="0" smtClean="0"/>
              <a:t>обратная связь (коррекция, обратная ориентация).</a:t>
            </a:r>
          </a:p>
          <a:p>
            <a:r>
              <a:rPr lang="ru-RU" sz="2400" b="1" dirty="0" smtClean="0"/>
              <a:t>В – третьих, </a:t>
            </a:r>
            <a:r>
              <a:rPr lang="ru-RU" sz="2400" dirty="0" smtClean="0"/>
              <a:t>в деятельности надо учитывать </a:t>
            </a:r>
            <a:r>
              <a:rPr lang="ru-RU" sz="2400" dirty="0" err="1" smtClean="0"/>
              <a:t>психолого</a:t>
            </a:r>
            <a:r>
              <a:rPr lang="ru-RU" sz="2400" dirty="0" smtClean="0"/>
              <a:t>- возрастные и индивидуальные особенности развития личности ребёнка и присущие этим особенностям формы деятельности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Деятельностный</a:t>
            </a:r>
            <a:r>
              <a:rPr lang="ru-RU" dirty="0" smtClean="0"/>
              <a:t> подход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- </a:t>
            </a:r>
            <a:r>
              <a:rPr lang="ru-RU" sz="4000" b="1" dirty="0" smtClean="0"/>
              <a:t>это организация учебного процесса, в котором главное место отводится активной и разносторонней, в максимальной познавательной деятельности школьника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190</TotalTime>
  <Words>561</Words>
  <PresentationFormat>Экран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Если не знаешь куда плыть, никакой ветер не будет попутным Сенека</vt:lpstr>
      <vt:lpstr>Слайд 2</vt:lpstr>
      <vt:lpstr>Слайд 3</vt:lpstr>
      <vt:lpstr>Слайд 4</vt:lpstr>
      <vt:lpstr>Слайд 5</vt:lpstr>
      <vt:lpstr>Слайд 6</vt:lpstr>
      <vt:lpstr>Слайд 7</vt:lpstr>
      <vt:lpstr>Что значит «деятельность»?</vt:lpstr>
      <vt:lpstr>Деятельностный подход</vt:lpstr>
      <vt:lpstr>Сравнительная характеристика традиционной технологии и деятельностного метода обучения</vt:lpstr>
      <vt:lpstr>Основные качества современных педагогических технологий</vt:lpstr>
      <vt:lpstr>Слайд 12</vt:lpstr>
      <vt:lpstr>Слайд 13</vt:lpstr>
      <vt:lpstr>Слайд 14</vt:lpstr>
      <vt:lpstr>Слайд 15</vt:lpstr>
      <vt:lpstr>Обучение и развитие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Если не знаешь куда плыть, никакой ветер не будет попутным Сенека</dc:title>
  <dc:creator>Андрей</dc:creator>
  <cp:lastModifiedBy>Андрей</cp:lastModifiedBy>
  <cp:revision>19</cp:revision>
  <dcterms:created xsi:type="dcterms:W3CDTF">2014-01-19T16:59:53Z</dcterms:created>
  <dcterms:modified xsi:type="dcterms:W3CDTF">2015-01-09T15:24:34Z</dcterms:modified>
</cp:coreProperties>
</file>