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</p:sldMasterIdLst>
  <p:notesMasterIdLst>
    <p:notesMasterId r:id="rId19"/>
  </p:notesMasterIdLst>
  <p:sldIdLst>
    <p:sldId id="257" r:id="rId5"/>
    <p:sldId id="258" r:id="rId6"/>
    <p:sldId id="256" r:id="rId7"/>
    <p:sldId id="262" r:id="rId8"/>
    <p:sldId id="268" r:id="rId9"/>
    <p:sldId id="265" r:id="rId10"/>
    <p:sldId id="267" r:id="rId11"/>
    <p:sldId id="259" r:id="rId12"/>
    <p:sldId id="269" r:id="rId13"/>
    <p:sldId id="260" r:id="rId14"/>
    <p:sldId id="261" r:id="rId15"/>
    <p:sldId id="266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CC72C-1B2E-4F16-8E61-DA849F842BEE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6E704-2CE0-4161-B930-9761A7F12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%3cb%3e&#1050;&#1088;&#1077;&#1072;&#1090;&#1080;&#1074;&#1085;&#1086;&#1089;&#1090;&#1100;%3c/b%3e%20-%20&#1089;&#1087;&#1086;&#1089;&#1086;&#1073;&#1085;&#1086;&#1089;&#1090;&#1100;%20&#1087;&#1086;&#1088;&#1086;&#1078;&#1076;&#1072;&#1090;&#1100;%20&#1085;&#1077;&#1086;&#1073;&#1099;&#1095;&#1085;&#1099;&#1077;%20&#1080;&#1076;&#1077;&#1080;,%20&#1086;&#1090;&#1082;&#1083;&#1086;&#1085;&#1103;&#1090;&#1100;&#1089;&#1103;%20&#1086;&#1090;%20&#1090;&#1088;&#1072;&#1076;&#1080;&#1094;&#1080;&#1086;&#1085;&#1085;&#1099;&#1093;%20&#1089;&#1093;&#1077;&#1084;%20&#1084;&#1099;&#1096;&#1083;&#1077;&#1085;&#1080;&#1103;,%20&#1073;&#1099;&#1089;&#1090;&#1088;&#1086;%20&#1088;&#1077;&#1096;&#1072;&#1090;&#1100;%20&#1087;&#1088;&#1086;&#1073;&#1083;&#1077;&#1084;&#1085;&#1099;&#1077;%20&#1089;&#1080;&#1090;&#1091;&#1072;&#1094;&#1080;&#1080;.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%3cb%3e&#1055;&#1088;&#1080;&#1089;&#1090;&#1088;&#1072;&#1089;&#1090;&#1080;&#1077;%3c/b%3e%20-%20&#1085;&#1077;&#1089;&#1087;&#1088;&#1072;&#1074;&#1077;&#1076;&#1083;&#1080;&#1074;&#1086;&#1077;%20&#1087;&#1088;&#1077;&#1076;&#1087;&#1086;&#1095;&#1090;&#1077;&#1085;&#1080;&#1077;,%20&#1086;&#1090;&#1089;&#1091;&#1090;&#1089;&#1090;&#1074;&#1080;&#1077;%20&#1089;&#1087;&#1088;&#1072;&#1074;&#1077;&#1076;&#1083;&#1080;&#1074;&#1086;&#1075;&#1086;,%20&#1086;&#1073;&#1098;&#1077;&#1082;&#1090;&#1080;&#1074;&#1085;&#1086;&#1075;&#1086;%20&#1086;&#1090;&#1085;&#1086;&#1096;&#1077;&#1085;&#1080;&#1103;%20&#1082;%20&#1082;&#1086;&#1084;&#1091;-&#1095;&#1077;&#1084;&#1091;-&#1085;&#1080;&#1073;&#1091;&#1076;&#1100;.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48854-7D0A-4BB4-BD74-F1B174A7FFBD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28675" y="449263"/>
            <a:ext cx="5200650" cy="39020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84675D-53C4-41B4-A3D3-9D4611F4A31D}" type="slidenum">
              <a:rPr lang="ru-RU"/>
              <a:pPr/>
              <a:t>9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некоторые специфические качества: </a:t>
            </a:r>
          </a:p>
          <a:p>
            <a:r>
              <a:rPr lang="ru-RU" b="1" i="1"/>
              <a:t>организаторские</a:t>
            </a:r>
            <a:r>
              <a:rPr lang="ru-RU"/>
              <a:t> (организованность, деловитость, инициативность, требовательность, самокритичность); </a:t>
            </a:r>
          </a:p>
          <a:p>
            <a:r>
              <a:rPr lang="ru-RU" b="1" i="1"/>
              <a:t>коммуникативные</a:t>
            </a:r>
            <a:r>
              <a:rPr lang="ru-RU"/>
              <a:t> (справедливость, внимательность, приветливость, открытость, доброжелательность, скромность, чуткость, тактичность); </a:t>
            </a:r>
          </a:p>
          <a:p>
            <a:r>
              <a:rPr lang="ru-RU" b="1" i="1"/>
              <a:t>перцептивно-гностические</a:t>
            </a:r>
            <a:r>
              <a:rPr lang="ru-RU" b="1"/>
              <a:t> </a:t>
            </a:r>
            <a:r>
              <a:rPr lang="ru-RU"/>
              <a:t>(наблюдательность, </a:t>
            </a:r>
            <a:r>
              <a:rPr lang="ru-RU">
                <a:hlinkMouseOver r:id="rId3"/>
              </a:rPr>
              <a:t>креативность</a:t>
            </a:r>
            <a:r>
              <a:rPr lang="ru-RU"/>
              <a:t>, интеллектуальная активность, исследовательский стиль, гибкость, оригинальность и критичность мышления, способность к нестандартным решениям, чувство нового, интуиция, объективность и </a:t>
            </a:r>
            <a:r>
              <a:rPr lang="ru-RU">
                <a:hlinkMouseOver r:id="rId4"/>
              </a:rPr>
              <a:t>беспристрастность</a:t>
            </a:r>
            <a:r>
              <a:rPr lang="ru-RU"/>
              <a:t>, бережное и внимательное отношение к опыту старших коллег, потребность в постоянном обновлении и обогащении знаний); </a:t>
            </a:r>
          </a:p>
          <a:p>
            <a:r>
              <a:rPr lang="ru-RU" b="1" i="1"/>
              <a:t>экспрессивные</a:t>
            </a:r>
            <a:r>
              <a:rPr lang="ru-RU"/>
              <a:t> (высокий эмоционально-волевой тонус, оптимизм, эмоциональная восприимчивость и отзывчивость, самообладание, толерантность, выдержка, чувство юмора); </a:t>
            </a:r>
          </a:p>
          <a:p>
            <a:r>
              <a:rPr lang="ru-RU" b="1" i="1"/>
              <a:t>профессиональная работоспособность</a:t>
            </a:r>
            <a:r>
              <a:rPr lang="ru-RU"/>
              <a:t>; </a:t>
            </a:r>
          </a:p>
          <a:p>
            <a:r>
              <a:rPr lang="ru-RU" b="1" i="1"/>
              <a:t>физическое и психическое здоровье</a:t>
            </a:r>
            <a:r>
              <a:rPr lang="ru-RU" b="1"/>
              <a:t>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898DE4-0AB0-4DC6-96FF-5C14024F3FE7}" type="slidenum">
              <a:rPr lang="ru-RU" smtClean="0">
                <a:latin typeface="Arial" pitchFamily="34" charset="0"/>
              </a:rPr>
              <a:pPr/>
              <a:t>14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970" y="5629275"/>
            <a:ext cx="6467505" cy="101917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>
          <a:xfrm>
            <a:off x="352426" y="523875"/>
            <a:ext cx="4057650" cy="4733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reeform 2"/>
          <p:cNvSpPr>
            <a:spLocks/>
          </p:cNvSpPr>
          <p:nvPr/>
        </p:nvSpPr>
        <p:spPr bwMode="gray">
          <a:xfrm>
            <a:off x="-166688" y="-12700"/>
            <a:ext cx="9310688" cy="6878638"/>
          </a:xfrm>
          <a:custGeom>
            <a:avLst/>
            <a:gdLst/>
            <a:ahLst/>
            <a:cxnLst>
              <a:cxn ang="0">
                <a:pos x="5865" y="2870"/>
              </a:cxn>
              <a:cxn ang="0">
                <a:pos x="4934" y="3427"/>
              </a:cxn>
              <a:cxn ang="0">
                <a:pos x="3003" y="3839"/>
              </a:cxn>
              <a:cxn ang="0">
                <a:pos x="1319" y="3610"/>
              </a:cxn>
              <a:cxn ang="0">
                <a:pos x="145" y="2327"/>
              </a:cxn>
              <a:cxn ang="0">
                <a:pos x="519" y="553"/>
              </a:cxn>
              <a:cxn ang="0">
                <a:pos x="1130" y="8"/>
              </a:cxn>
              <a:cxn ang="0">
                <a:pos x="98" y="0"/>
              </a:cxn>
              <a:cxn ang="0">
                <a:pos x="94" y="4328"/>
              </a:cxn>
              <a:cxn ang="0">
                <a:pos x="5862" y="4333"/>
              </a:cxn>
            </a:cxnLst>
            <a:rect l="0" t="0" r="r" b="b"/>
            <a:pathLst>
              <a:path w="5865" h="4333">
                <a:moveTo>
                  <a:pt x="5865" y="2870"/>
                </a:moveTo>
                <a:cubicBezTo>
                  <a:pt x="5766" y="3006"/>
                  <a:pt x="5616" y="3111"/>
                  <a:pt x="4934" y="3427"/>
                </a:cubicBezTo>
                <a:cubicBezTo>
                  <a:pt x="4254" y="3742"/>
                  <a:pt x="3605" y="3809"/>
                  <a:pt x="3003" y="3839"/>
                </a:cubicBezTo>
                <a:cubicBezTo>
                  <a:pt x="2401" y="3869"/>
                  <a:pt x="1795" y="3862"/>
                  <a:pt x="1319" y="3610"/>
                </a:cubicBezTo>
                <a:cubicBezTo>
                  <a:pt x="784" y="3413"/>
                  <a:pt x="233" y="2771"/>
                  <a:pt x="145" y="2327"/>
                </a:cubicBezTo>
                <a:cubicBezTo>
                  <a:pt x="0" y="1528"/>
                  <a:pt x="308" y="844"/>
                  <a:pt x="519" y="553"/>
                </a:cubicBezTo>
                <a:cubicBezTo>
                  <a:pt x="729" y="262"/>
                  <a:pt x="1076" y="17"/>
                  <a:pt x="1130" y="8"/>
                </a:cubicBezTo>
                <a:lnTo>
                  <a:pt x="98" y="0"/>
                </a:lnTo>
                <a:lnTo>
                  <a:pt x="94" y="4328"/>
                </a:lnTo>
                <a:lnTo>
                  <a:pt x="5862" y="4333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451" name="Freeform 3"/>
          <p:cNvSpPr>
            <a:spLocks/>
          </p:cNvSpPr>
          <p:nvPr/>
        </p:nvSpPr>
        <p:spPr bwMode="ltGray">
          <a:xfrm>
            <a:off x="-15875" y="-3175"/>
            <a:ext cx="9159875" cy="6865938"/>
          </a:xfrm>
          <a:custGeom>
            <a:avLst/>
            <a:gdLst/>
            <a:ahLst/>
            <a:cxnLst>
              <a:cxn ang="0">
                <a:pos x="0" y="445"/>
              </a:cxn>
              <a:cxn ang="0">
                <a:pos x="0" y="4322"/>
              </a:cxn>
              <a:cxn ang="0">
                <a:pos x="3976" y="4325"/>
              </a:cxn>
              <a:cxn ang="0">
                <a:pos x="4975" y="3860"/>
              </a:cxn>
              <a:cxn ang="0">
                <a:pos x="5770" y="3261"/>
              </a:cxn>
              <a:cxn ang="0">
                <a:pos x="5770" y="2818"/>
              </a:cxn>
              <a:cxn ang="0">
                <a:pos x="4865" y="3312"/>
              </a:cxn>
              <a:cxn ang="0">
                <a:pos x="2853" y="3778"/>
              </a:cxn>
              <a:cxn ang="0">
                <a:pos x="1025" y="3403"/>
              </a:cxn>
              <a:cxn ang="0">
                <a:pos x="129" y="2288"/>
              </a:cxn>
              <a:cxn ang="0">
                <a:pos x="531" y="514"/>
              </a:cxn>
              <a:cxn ang="0">
                <a:pos x="1080" y="2"/>
              </a:cxn>
              <a:cxn ang="0">
                <a:pos x="481" y="0"/>
              </a:cxn>
              <a:cxn ang="0">
                <a:pos x="184" y="248"/>
              </a:cxn>
              <a:cxn ang="0">
                <a:pos x="0" y="445"/>
              </a:cxn>
            </a:cxnLst>
            <a:rect l="0" t="0" r="r" b="b"/>
            <a:pathLst>
              <a:path w="5770" h="4325">
                <a:moveTo>
                  <a:pt x="0" y="445"/>
                </a:moveTo>
                <a:lnTo>
                  <a:pt x="0" y="4322"/>
                </a:lnTo>
                <a:lnTo>
                  <a:pt x="3976" y="4325"/>
                </a:lnTo>
                <a:cubicBezTo>
                  <a:pt x="4424" y="4168"/>
                  <a:pt x="4665" y="4052"/>
                  <a:pt x="4975" y="3860"/>
                </a:cubicBezTo>
                <a:cubicBezTo>
                  <a:pt x="5285" y="3668"/>
                  <a:pt x="5638" y="3435"/>
                  <a:pt x="5770" y="3261"/>
                </a:cubicBezTo>
                <a:lnTo>
                  <a:pt x="5770" y="2818"/>
                </a:lnTo>
                <a:cubicBezTo>
                  <a:pt x="5747" y="2832"/>
                  <a:pt x="5548" y="2996"/>
                  <a:pt x="4865" y="3312"/>
                </a:cubicBezTo>
                <a:cubicBezTo>
                  <a:pt x="4182" y="3628"/>
                  <a:pt x="3493" y="3763"/>
                  <a:pt x="2853" y="3778"/>
                </a:cubicBezTo>
                <a:cubicBezTo>
                  <a:pt x="2213" y="3793"/>
                  <a:pt x="1592" y="3723"/>
                  <a:pt x="1025" y="3403"/>
                </a:cubicBezTo>
                <a:cubicBezTo>
                  <a:pt x="458" y="3083"/>
                  <a:pt x="248" y="2745"/>
                  <a:pt x="129" y="2288"/>
                </a:cubicBezTo>
                <a:cubicBezTo>
                  <a:pt x="10" y="1831"/>
                  <a:pt x="65" y="1026"/>
                  <a:pt x="531" y="514"/>
                </a:cubicBezTo>
                <a:cubicBezTo>
                  <a:pt x="997" y="2"/>
                  <a:pt x="1071" y="29"/>
                  <a:pt x="1080" y="2"/>
                </a:cubicBezTo>
                <a:lnTo>
                  <a:pt x="481" y="0"/>
                </a:lnTo>
                <a:cubicBezTo>
                  <a:pt x="376" y="68"/>
                  <a:pt x="264" y="174"/>
                  <a:pt x="184" y="248"/>
                </a:cubicBezTo>
                <a:cubicBezTo>
                  <a:pt x="104" y="322"/>
                  <a:pt x="38" y="404"/>
                  <a:pt x="0" y="445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5908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4024313" y="6324600"/>
            <a:ext cx="11572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b="1"/>
              <a:t>LOGO</a:t>
            </a:r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gray">
          <a:xfrm rot="5400000">
            <a:off x="4381500" y="5730875"/>
            <a:ext cx="381000" cy="1066800"/>
          </a:xfrm>
          <a:prstGeom prst="moon">
            <a:avLst>
              <a:gd name="adj" fmla="val 1625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0386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4526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671888"/>
            <a:ext cx="40386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671888"/>
            <a:ext cx="4038600" cy="245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 rtlCol="0"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0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ltGray">
          <a:xfrm>
            <a:off x="0" y="3048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27" name="Freeform 3"/>
          <p:cNvSpPr>
            <a:spLocks/>
          </p:cNvSpPr>
          <p:nvPr/>
        </p:nvSpPr>
        <p:spPr bwMode="ltGray">
          <a:xfrm>
            <a:off x="0" y="5167313"/>
            <a:ext cx="9158288" cy="1701800"/>
          </a:xfrm>
          <a:custGeom>
            <a:avLst/>
            <a:gdLst/>
            <a:ahLst/>
            <a:cxnLst>
              <a:cxn ang="0">
                <a:pos x="6" y="1072"/>
              </a:cxn>
              <a:cxn ang="0">
                <a:pos x="0" y="356"/>
              </a:cxn>
              <a:cxn ang="0">
                <a:pos x="1975" y="914"/>
              </a:cxn>
              <a:cxn ang="0">
                <a:pos x="5769" y="0"/>
              </a:cxn>
              <a:cxn ang="0">
                <a:pos x="5766" y="1072"/>
              </a:cxn>
              <a:cxn ang="0">
                <a:pos x="6" y="1072"/>
              </a:cxn>
            </a:cxnLst>
            <a:rect l="0" t="0" r="r" b="b"/>
            <a:pathLst>
              <a:path w="5769" h="1072">
                <a:moveTo>
                  <a:pt x="6" y="1072"/>
                </a:moveTo>
                <a:lnTo>
                  <a:pt x="0" y="356"/>
                </a:lnTo>
                <a:cubicBezTo>
                  <a:pt x="229" y="494"/>
                  <a:pt x="667" y="923"/>
                  <a:pt x="1975" y="914"/>
                </a:cubicBezTo>
                <a:cubicBezTo>
                  <a:pt x="3283" y="905"/>
                  <a:pt x="4891" y="539"/>
                  <a:pt x="5769" y="0"/>
                </a:cubicBezTo>
                <a:lnTo>
                  <a:pt x="5766" y="1072"/>
                </a:lnTo>
                <a:lnTo>
                  <a:pt x="6" y="1072"/>
                </a:lnTo>
                <a:close/>
              </a:path>
            </a:pathLst>
          </a:custGeom>
          <a:solidFill>
            <a:schemeClr val="accent2">
              <a:alpha val="22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28" name="Freeform 4"/>
          <p:cNvSpPr>
            <a:spLocks/>
          </p:cNvSpPr>
          <p:nvPr/>
        </p:nvSpPr>
        <p:spPr bwMode="ltGray">
          <a:xfrm>
            <a:off x="-9525" y="5776913"/>
            <a:ext cx="9153525" cy="1095375"/>
          </a:xfrm>
          <a:custGeom>
            <a:avLst/>
            <a:gdLst/>
            <a:ahLst/>
            <a:cxnLst>
              <a:cxn ang="0">
                <a:pos x="6" y="690"/>
              </a:cxn>
              <a:cxn ang="0">
                <a:pos x="0" y="362"/>
              </a:cxn>
              <a:cxn ang="0">
                <a:pos x="1999" y="603"/>
              </a:cxn>
              <a:cxn ang="0">
                <a:pos x="5766" y="0"/>
              </a:cxn>
              <a:cxn ang="0">
                <a:pos x="5766" y="690"/>
              </a:cxn>
              <a:cxn ang="0">
                <a:pos x="6" y="690"/>
              </a:cxn>
            </a:cxnLst>
            <a:rect l="0" t="0" r="r" b="b"/>
            <a:pathLst>
              <a:path w="5766" h="690">
                <a:moveTo>
                  <a:pt x="6" y="690"/>
                </a:moveTo>
                <a:lnTo>
                  <a:pt x="0" y="362"/>
                </a:lnTo>
                <a:cubicBezTo>
                  <a:pt x="211" y="392"/>
                  <a:pt x="1078" y="610"/>
                  <a:pt x="1999" y="603"/>
                </a:cubicBezTo>
                <a:cubicBezTo>
                  <a:pt x="2920" y="596"/>
                  <a:pt x="4596" y="485"/>
                  <a:pt x="5766" y="0"/>
                </a:cubicBezTo>
                <a:lnTo>
                  <a:pt x="5766" y="690"/>
                </a:lnTo>
                <a:lnTo>
                  <a:pt x="6" y="69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4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468313" y="188913"/>
            <a:ext cx="8229600" cy="626427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sz="6000" b="1" smtClean="0">
                <a:solidFill>
                  <a:srgbClr val="FF0000"/>
                </a:solidFill>
              </a:rPr>
              <a:t>Федеральный государственный образовательный стандарт основного общего образования</a:t>
            </a:r>
          </a:p>
          <a:p>
            <a:pPr marL="0" indent="0" algn="ctr">
              <a:spcBef>
                <a:spcPct val="0"/>
              </a:spcBef>
              <a:buFont typeface="Arial" pitchFamily="34" charset="0"/>
              <a:buNone/>
            </a:pPr>
            <a:r>
              <a:rPr lang="ru-RU" sz="2400" i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</a:t>
            </a:r>
            <a:endParaRPr lang="ru-RU" sz="2400" i="1" smtClean="0">
              <a:latin typeface="Arial" pitchFamily="34" charset="0"/>
              <a:cs typeface="Arial" pitchFamily="34" charset="0"/>
            </a:endParaRPr>
          </a:p>
          <a:p>
            <a:pPr marL="0" indent="0" algn="ctr" eaLnBrk="0" hangingPunct="0">
              <a:spcBef>
                <a:spcPct val="0"/>
              </a:spcBef>
              <a:buFont typeface="Arial" pitchFamily="34" charset="0"/>
              <a:buNone/>
            </a:pPr>
            <a:r>
              <a:rPr lang="ru-RU" sz="2400" i="1" smtClean="0">
                <a:latin typeface="Arial" pitchFamily="34" charset="0"/>
                <a:cs typeface="Times New Roman" pitchFamily="18" charset="0"/>
              </a:rPr>
              <a:t>приказом Министерства образования</a:t>
            </a:r>
            <a:endParaRPr lang="ru-RU" sz="2400" i="1" smtClean="0">
              <a:latin typeface="Arial" pitchFamily="34" charset="0"/>
              <a:cs typeface="Arial" pitchFamily="34" charset="0"/>
            </a:endParaRPr>
          </a:p>
          <a:p>
            <a:pPr marL="0" indent="0" algn="ctr" eaLnBrk="0" hangingPunct="0">
              <a:spcBef>
                <a:spcPct val="0"/>
              </a:spcBef>
              <a:buFont typeface="Arial" pitchFamily="34" charset="0"/>
              <a:buNone/>
            </a:pPr>
            <a:r>
              <a:rPr lang="ru-RU" sz="2400" i="1" smtClean="0">
                <a:latin typeface="Arial" pitchFamily="34" charset="0"/>
                <a:cs typeface="Times New Roman" pitchFamily="18" charset="0"/>
              </a:rPr>
              <a:t>и науки Российской Федерации</a:t>
            </a:r>
            <a:endParaRPr lang="ru-RU" sz="2400" i="1" smtClean="0">
              <a:latin typeface="Arial" pitchFamily="34" charset="0"/>
              <a:cs typeface="Arial" pitchFamily="34" charset="0"/>
            </a:endParaRPr>
          </a:p>
          <a:p>
            <a:pPr marL="0" indent="0" algn="ctr" eaLnBrk="0" hangingPunct="0">
              <a:spcBef>
                <a:spcPct val="0"/>
              </a:spcBef>
              <a:buFont typeface="Arial" pitchFamily="34" charset="0"/>
              <a:buNone/>
            </a:pPr>
            <a:r>
              <a:rPr lang="ru-RU" sz="2400" i="1" smtClean="0">
                <a:latin typeface="Arial" pitchFamily="34" charset="0"/>
                <a:cs typeface="Times New Roman" pitchFamily="18" charset="0"/>
              </a:rPr>
              <a:t>от «17»  </a:t>
            </a:r>
            <a:r>
              <a:rPr lang="ru-RU" sz="2400" i="1" u="sng" smtClean="0">
                <a:latin typeface="Arial" pitchFamily="34" charset="0"/>
                <a:cs typeface="Times New Roman" pitchFamily="18" charset="0"/>
              </a:rPr>
              <a:t>декабря</a:t>
            </a:r>
            <a:r>
              <a:rPr lang="ru-RU" sz="2400" i="1" smtClean="0">
                <a:latin typeface="Arial" pitchFamily="34" charset="0"/>
                <a:cs typeface="Times New Roman" pitchFamily="18" charset="0"/>
              </a:rPr>
              <a:t>  2010 г. № </a:t>
            </a:r>
            <a:r>
              <a:rPr lang="ru-RU" sz="2400" i="1" u="sng" smtClean="0">
                <a:latin typeface="Arial" pitchFamily="34" charset="0"/>
                <a:cs typeface="Times New Roman" pitchFamily="18" charset="0"/>
              </a:rPr>
              <a:t>1897</a:t>
            </a:r>
            <a:endParaRPr lang="ru-RU" sz="2400" i="1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sz="6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0" y="2097088"/>
            <a:ext cx="9144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609600" indent="-609600" algn="ctr"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600" b="1" u="sng">
                <a:latin typeface="Verdana" pitchFamily="34" charset="0"/>
              </a:rPr>
              <a:t>Основная педагогическая задача</a:t>
            </a:r>
            <a:r>
              <a:rPr lang="ru-RU" sz="2600" b="1">
                <a:latin typeface="Verdana" pitchFamily="34" charset="0"/>
              </a:rPr>
              <a:t> –</a:t>
            </a:r>
            <a:r>
              <a:rPr lang="ru-RU" sz="2600" b="1" u="sng">
                <a:latin typeface="Verdana" pitchFamily="34" charset="0"/>
              </a:rPr>
              <a:t> </a:t>
            </a:r>
          </a:p>
          <a:p>
            <a:pPr marL="609600" indent="-609600" algn="ctr"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600" b="1" u="sng">
                <a:latin typeface="Verdana" pitchFamily="34" charset="0"/>
              </a:rPr>
              <a:t>создание и организация условий,</a:t>
            </a:r>
          </a:p>
          <a:p>
            <a:pPr marL="609600" indent="-609600" algn="ctr"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ru-RU" sz="2600" b="1" u="sng">
                <a:latin typeface="Verdana" pitchFamily="34" charset="0"/>
              </a:rPr>
              <a:t>инициирующих детское действие</a:t>
            </a:r>
            <a:endParaRPr lang="ru-RU" sz="2600" b="1" u="sng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8675" name="Oval 6"/>
          <p:cNvSpPr>
            <a:spLocks noChangeArrowheads="1"/>
          </p:cNvSpPr>
          <p:nvPr/>
        </p:nvSpPr>
        <p:spPr bwMode="auto">
          <a:xfrm>
            <a:off x="6443663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solidFill>
                  <a:schemeClr val="bg2"/>
                </a:solidFill>
              </a:rPr>
              <a:t>Как учить?</a:t>
            </a:r>
          </a:p>
          <a:p>
            <a:pPr algn="ctr"/>
            <a:endParaRPr lang="ru-RU" sz="1000" b="1" i="1">
              <a:solidFill>
                <a:schemeClr val="bg2"/>
              </a:solidFill>
            </a:endParaRPr>
          </a:p>
          <a:p>
            <a:pPr algn="ctr"/>
            <a:r>
              <a:rPr lang="ru-RU" b="1">
                <a:solidFill>
                  <a:schemeClr val="bg2"/>
                </a:solidFill>
              </a:rPr>
              <a:t>обновление</a:t>
            </a:r>
          </a:p>
          <a:p>
            <a:pPr algn="ctr"/>
            <a:r>
              <a:rPr lang="ru-RU" b="1">
                <a:solidFill>
                  <a:schemeClr val="bg2"/>
                </a:solidFill>
                <a:latin typeface="Arial" pitchFamily="34" charset="0"/>
              </a:rPr>
              <a:t>методики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3240088" y="3968750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solidFill>
                  <a:schemeClr val="bg2"/>
                </a:solidFill>
                <a:latin typeface="Arial" charset="0"/>
              </a:rPr>
              <a:t>Чему</a:t>
            </a:r>
          </a:p>
          <a:p>
            <a:pPr algn="ctr">
              <a:defRPr/>
            </a:pPr>
            <a:r>
              <a:rPr lang="ru-RU" sz="2400" b="1" i="1">
                <a:solidFill>
                  <a:schemeClr val="bg2"/>
                </a:solidFill>
              </a:rPr>
              <a:t>учить?</a:t>
            </a:r>
          </a:p>
          <a:p>
            <a:pPr algn="ctr">
              <a:defRPr/>
            </a:pPr>
            <a:endParaRPr lang="ru-RU" b="1" i="1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Изменение </a:t>
            </a:r>
          </a:p>
          <a:p>
            <a:pPr algn="ctr">
              <a:defRPr/>
            </a:pPr>
            <a:r>
              <a:rPr lang="ru-RU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содержания</a:t>
            </a:r>
          </a:p>
          <a:p>
            <a:pPr algn="ctr">
              <a:defRPr/>
            </a:pPr>
            <a:endParaRPr lang="ru-RU" sz="8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07950" y="3933825"/>
            <a:ext cx="2339975" cy="23399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i="1">
                <a:solidFill>
                  <a:schemeClr val="bg2"/>
                </a:solidFill>
                <a:latin typeface="Arial" charset="0"/>
              </a:rPr>
              <a:t>Зачем </a:t>
            </a:r>
            <a:r>
              <a:rPr lang="ru-RU" sz="2400" b="1" i="1">
                <a:solidFill>
                  <a:schemeClr val="bg2"/>
                </a:solidFill>
              </a:rPr>
              <a:t> </a:t>
            </a:r>
            <a:endParaRPr lang="ru-RU" sz="2400" b="1" i="1">
              <a:solidFill>
                <a:schemeClr val="bg2"/>
              </a:solidFill>
              <a:latin typeface="Arial" charset="0"/>
            </a:endParaRPr>
          </a:p>
          <a:p>
            <a:pPr algn="ctr">
              <a:defRPr/>
            </a:pPr>
            <a:r>
              <a:rPr lang="ru-RU" sz="2400" b="1" i="1">
                <a:solidFill>
                  <a:schemeClr val="bg2"/>
                </a:solidFill>
              </a:rPr>
              <a:t>учить?</a:t>
            </a:r>
          </a:p>
          <a:p>
            <a:pPr algn="ctr">
              <a:defRPr/>
            </a:pPr>
            <a:endParaRPr lang="ru-RU" sz="2400" b="1" i="1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Ценности </a:t>
            </a:r>
          </a:p>
          <a:p>
            <a:pPr algn="ctr">
              <a:defRPr/>
            </a:pPr>
            <a:r>
              <a:rPr lang="ru-RU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образования</a:t>
            </a:r>
          </a:p>
          <a:p>
            <a:pPr algn="ctr">
              <a:defRPr/>
            </a:pPr>
            <a:endParaRPr lang="ru-RU" sz="8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gray">
          <a:xfrm>
            <a:off x="250825" y="260350"/>
            <a:ext cx="8712200" cy="5762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Системно-деятельностный подход</a:t>
            </a:r>
          </a:p>
        </p:txBody>
      </p:sp>
      <p:sp>
        <p:nvSpPr>
          <p:cNvPr id="28679" name="AutoShape 8"/>
          <p:cNvSpPr>
            <a:spLocks noChangeArrowheads="1"/>
          </p:cNvSpPr>
          <p:nvPr/>
        </p:nvSpPr>
        <p:spPr bwMode="auto">
          <a:xfrm>
            <a:off x="719138" y="3536950"/>
            <a:ext cx="7740650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>
                <a:solidFill>
                  <a:schemeClr val="bg2"/>
                </a:solidFill>
                <a:latin typeface="Arial" pitchFamily="34" charset="0"/>
              </a:rPr>
              <a:t>Вектор смещения акцентов нового стандарта</a:t>
            </a:r>
          </a:p>
        </p:txBody>
      </p:sp>
      <p:sp>
        <p:nvSpPr>
          <p:cNvPr id="28680" name="AutoShape 9"/>
          <p:cNvSpPr>
            <a:spLocks noChangeArrowheads="1"/>
          </p:cNvSpPr>
          <p:nvPr/>
        </p:nvSpPr>
        <p:spPr bwMode="auto">
          <a:xfrm>
            <a:off x="107950" y="981075"/>
            <a:ext cx="8604250" cy="1223963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>
                <a:latin typeface="Arial" pitchFamily="34" charset="0"/>
              </a:rPr>
              <a:t>Основной результат – развитие личности ребенка</a:t>
            </a:r>
          </a:p>
          <a:p>
            <a:pPr algn="ctr"/>
            <a:r>
              <a:rPr lang="ru-RU" sz="2400" b="1" i="1">
                <a:latin typeface="Arial" pitchFamily="34" charset="0"/>
              </a:rPr>
              <a:t>на основе  универсальных учебных действий</a:t>
            </a:r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6381750"/>
            <a:ext cx="9144000" cy="476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300" b="1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формирование универсальных способов действий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92075"/>
            <a:ext cx="9174163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" y="6492875"/>
            <a:ext cx="8966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1136650" y="269875"/>
            <a:ext cx="45958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b="1">
                <a:solidFill>
                  <a:srgbClr val="FFD966"/>
                </a:solidFill>
                <a:latin typeface="Arial" pitchFamily="34" charset="0"/>
              </a:rPr>
              <a:t>NỘI DUNG</a:t>
            </a: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6989763" y="6573838"/>
            <a:ext cx="213360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95000"/>
              </a:lnSpc>
            </a:pPr>
            <a:r>
              <a:rPr lang="ru-RU" sz="1700" i="1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sz="1700" i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4822" name="Содержимое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00174"/>
            <a:ext cx="7802562" cy="514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Заголовок 7"/>
          <p:cNvSpPr txBox="1">
            <a:spLocks/>
          </p:cNvSpPr>
          <p:nvPr/>
        </p:nvSpPr>
        <p:spPr bwMode="auto">
          <a:xfrm>
            <a:off x="0" y="0"/>
            <a:ext cx="9144000" cy="129063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82296" tIns="41148" rIns="82296" bIns="41148" anchor="ctr"/>
          <a:lstStyle/>
          <a:p>
            <a:pPr algn="ctr"/>
            <a:r>
              <a:rPr lang="ru-RU" sz="4000" b="1" dirty="0">
                <a:latin typeface="Arial" pitchFamily="34" charset="0"/>
              </a:rPr>
              <a:t>Ф</a:t>
            </a:r>
            <a:r>
              <a:rPr lang="ru-RU" sz="4000" b="1" dirty="0">
                <a:latin typeface="Corbel" pitchFamily="34" charset="0"/>
              </a:rPr>
              <a:t>ормировать</a:t>
            </a:r>
            <a:r>
              <a:rPr lang="ru-RU" sz="4000" b="1" dirty="0">
                <a:latin typeface="Arial" pitchFamily="34" charset="0"/>
              </a:rPr>
              <a:t> и развивать</a:t>
            </a:r>
            <a:r>
              <a:rPr lang="ru-RU" sz="4000" b="1" dirty="0">
                <a:latin typeface="Corbel" pitchFamily="34" charset="0"/>
              </a:rPr>
              <a:t> </a:t>
            </a:r>
          </a:p>
          <a:p>
            <a:pPr algn="ctr"/>
            <a:r>
              <a:rPr lang="ru-RU" sz="4000" b="1" dirty="0">
                <a:latin typeface="Corbel" pitchFamily="34" charset="0"/>
              </a:rPr>
              <a:t>УУД – значит:</a:t>
            </a:r>
            <a:endParaRPr lang="ru-RU" sz="4000" b="1" dirty="0">
              <a:latin typeface="Consolas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/>
              <a:t>Педагог должен остерегаться:</a:t>
            </a:r>
            <a:br>
              <a:rPr lang="ru-RU" sz="3800"/>
            </a:br>
            <a:endParaRPr lang="ru-RU" sz="38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По привычке считать себя главным и единственным источником знаний для своих учеников;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 представлений о том, что существуют раз и навсегда заданные способы «правильного» и «неправильного» решения проблем;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Передавать свой опыт и воспитывать исходя из того, как был воспитан он сам.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dirty="0" smtClean="0"/>
              <a:t>Мелочных правил и инструкций.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smtClean="0"/>
              <a:t>Готовность педагогов</a:t>
            </a:r>
            <a:br>
              <a:rPr lang="ru-RU" sz="3600" b="1" smtClean="0"/>
            </a:br>
            <a:r>
              <a:rPr lang="ru-RU" sz="3600" b="1" smtClean="0"/>
              <a:t> к реализации ФГОС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обеспечение</a:t>
            </a:r>
            <a:r>
              <a:rPr lang="ru-RU" dirty="0" smtClean="0"/>
              <a:t> оптимального вхождения работников образования в систему ценностей современного образования;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принятие</a:t>
            </a:r>
            <a:r>
              <a:rPr lang="ru-RU" dirty="0" smtClean="0"/>
              <a:t> идеологии ФГОС общего образования;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освоение</a:t>
            </a:r>
            <a:r>
              <a:rPr lang="ru-RU" dirty="0" smtClean="0"/>
              <a:t> новой системы требований к структуре основной образовательной программы, условиям ее реализации и оценке достижений обучающихся;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ru-RU" b="1" dirty="0" smtClean="0"/>
              <a:t>овладение</a:t>
            </a:r>
            <a:r>
              <a:rPr lang="ru-RU" dirty="0" smtClean="0"/>
              <a:t> учебно-методическими и информационно-методическими ресурсами, необходимыми для успешного решения задач ФГОС.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-1"/>
            <a:ext cx="4143372" cy="452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00438"/>
            <a:ext cx="7772400" cy="13620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ФГОС: стихийное бедствие или осуществление мечты?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7703" y="214290"/>
            <a:ext cx="55703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99962" y="500042"/>
            <a:ext cx="6282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charset="0"/>
              </a:rPr>
              <a:t>Решение за вами!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305 из 4700"/>
          <p:cNvPicPr>
            <a:picLocks noChangeArrowheads="1"/>
          </p:cNvPicPr>
          <p:nvPr/>
        </p:nvPicPr>
        <p:blipFill>
          <a:blip r:embed="rId2"/>
          <a:srcRect b="48638"/>
          <a:stretch>
            <a:fillRect/>
          </a:stretch>
        </p:blipFill>
        <p:spPr bwMode="auto">
          <a:xfrm>
            <a:off x="298450" y="182563"/>
            <a:ext cx="8620125" cy="66754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/>
              <a:t>Система условий реализации основной образовательной программы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9F9A5"/>
          </a:solidFill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b="1" smtClean="0"/>
          </a:p>
        </p:txBody>
      </p:sp>
      <p:sp>
        <p:nvSpPr>
          <p:cNvPr id="12292" name="Text Box 19"/>
          <p:cNvSpPr txBox="1">
            <a:spLocks noChangeArrowheads="1"/>
          </p:cNvSpPr>
          <p:nvPr/>
        </p:nvSpPr>
        <p:spPr bwMode="auto">
          <a:xfrm>
            <a:off x="428625" y="1785938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293" name="Rectangle 20"/>
          <p:cNvSpPr>
            <a:spLocks noChangeArrowheads="1"/>
          </p:cNvSpPr>
          <p:nvPr/>
        </p:nvSpPr>
        <p:spPr bwMode="auto">
          <a:xfrm>
            <a:off x="971550" y="2276475"/>
            <a:ext cx="20161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1116013" y="2708275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Кадровые условия</a:t>
            </a:r>
          </a:p>
        </p:txBody>
      </p:sp>
      <p:sp>
        <p:nvSpPr>
          <p:cNvPr id="12295" name="Rectangle 22"/>
          <p:cNvSpPr>
            <a:spLocks noChangeArrowheads="1"/>
          </p:cNvSpPr>
          <p:nvPr/>
        </p:nvSpPr>
        <p:spPr bwMode="auto">
          <a:xfrm>
            <a:off x="1042988" y="4149725"/>
            <a:ext cx="1944687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23"/>
          <p:cNvSpPr>
            <a:spLocks noChangeArrowheads="1"/>
          </p:cNvSpPr>
          <p:nvPr/>
        </p:nvSpPr>
        <p:spPr bwMode="auto">
          <a:xfrm>
            <a:off x="3563938" y="2276475"/>
            <a:ext cx="2016125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24"/>
          <p:cNvSpPr>
            <a:spLocks noChangeArrowheads="1"/>
          </p:cNvSpPr>
          <p:nvPr/>
        </p:nvSpPr>
        <p:spPr bwMode="auto">
          <a:xfrm>
            <a:off x="6227763" y="2205038"/>
            <a:ext cx="2089150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8" name="Rectangle 25"/>
          <p:cNvSpPr>
            <a:spLocks noChangeArrowheads="1"/>
          </p:cNvSpPr>
          <p:nvPr/>
        </p:nvSpPr>
        <p:spPr bwMode="auto">
          <a:xfrm>
            <a:off x="3708400" y="4149725"/>
            <a:ext cx="2016125" cy="1441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Rectangle 26"/>
          <p:cNvSpPr>
            <a:spLocks noChangeArrowheads="1"/>
          </p:cNvSpPr>
          <p:nvPr/>
        </p:nvSpPr>
        <p:spPr bwMode="auto">
          <a:xfrm>
            <a:off x="6372225" y="4221163"/>
            <a:ext cx="2087563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116013" y="4508500"/>
            <a:ext cx="16557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Психолого-педагогические условия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3779838" y="2636838"/>
            <a:ext cx="16557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Финансовое обеспечение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3851275" y="4365625"/>
            <a:ext cx="18002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Материально-технические условия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6156325" y="2636838"/>
            <a:ext cx="20875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Информационно-методические условия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6300788" y="4581525"/>
            <a:ext cx="2303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Организационные условия</a:t>
            </a:r>
          </a:p>
        </p:txBody>
      </p:sp>
      <p:sp>
        <p:nvSpPr>
          <p:cNvPr id="12305" name="Line 32"/>
          <p:cNvSpPr>
            <a:spLocks noChangeShapeType="1"/>
          </p:cNvSpPr>
          <p:nvPr/>
        </p:nvSpPr>
        <p:spPr bwMode="auto">
          <a:xfrm flipH="1">
            <a:off x="468313" y="28527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33"/>
          <p:cNvSpPr>
            <a:spLocks noChangeShapeType="1"/>
          </p:cNvSpPr>
          <p:nvPr/>
        </p:nvSpPr>
        <p:spPr bwMode="auto">
          <a:xfrm>
            <a:off x="468313" y="28527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Line 34"/>
          <p:cNvSpPr>
            <a:spLocks noChangeShapeType="1"/>
          </p:cNvSpPr>
          <p:nvPr/>
        </p:nvSpPr>
        <p:spPr bwMode="auto">
          <a:xfrm>
            <a:off x="468313" y="515778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8" name="Line 35"/>
          <p:cNvSpPr>
            <a:spLocks noChangeShapeType="1"/>
          </p:cNvSpPr>
          <p:nvPr/>
        </p:nvSpPr>
        <p:spPr bwMode="auto">
          <a:xfrm>
            <a:off x="8316913" y="28527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Line 36"/>
          <p:cNvSpPr>
            <a:spLocks noChangeShapeType="1"/>
          </p:cNvSpPr>
          <p:nvPr/>
        </p:nvSpPr>
        <p:spPr bwMode="auto">
          <a:xfrm>
            <a:off x="8675688" y="2852738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0" name="Line 37"/>
          <p:cNvSpPr>
            <a:spLocks noChangeShapeType="1"/>
          </p:cNvSpPr>
          <p:nvPr/>
        </p:nvSpPr>
        <p:spPr bwMode="auto">
          <a:xfrm flipH="1">
            <a:off x="8459788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1" name="Line 38"/>
          <p:cNvSpPr>
            <a:spLocks noChangeShapeType="1"/>
          </p:cNvSpPr>
          <p:nvPr/>
        </p:nvSpPr>
        <p:spPr bwMode="auto">
          <a:xfrm>
            <a:off x="2987675" y="29241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2" name="Line 39"/>
          <p:cNvSpPr>
            <a:spLocks noChangeShapeType="1"/>
          </p:cNvSpPr>
          <p:nvPr/>
        </p:nvSpPr>
        <p:spPr bwMode="auto">
          <a:xfrm>
            <a:off x="5580063" y="29241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3" name="Line 40"/>
          <p:cNvSpPr>
            <a:spLocks noChangeShapeType="1"/>
          </p:cNvSpPr>
          <p:nvPr/>
        </p:nvSpPr>
        <p:spPr bwMode="auto">
          <a:xfrm>
            <a:off x="2987675" y="50133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14" name="Line 41"/>
          <p:cNvSpPr>
            <a:spLocks noChangeShapeType="1"/>
          </p:cNvSpPr>
          <p:nvPr/>
        </p:nvSpPr>
        <p:spPr bwMode="auto">
          <a:xfrm>
            <a:off x="5724525" y="494188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4"/>
          <p:cNvSpPr>
            <a:spLocks noChangeArrowheads="1"/>
          </p:cNvSpPr>
          <p:nvPr/>
        </p:nvSpPr>
        <p:spPr bwMode="auto">
          <a:xfrm>
            <a:off x="642910" y="1214422"/>
            <a:ext cx="8135937" cy="5113337"/>
          </a:xfrm>
          <a:prstGeom prst="roundRect">
            <a:avLst>
              <a:gd name="adj" fmla="val 16667"/>
            </a:avLst>
          </a:prstGeom>
          <a:solidFill>
            <a:srgbClr val="ECE8E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AutoShape 3"/>
          <p:cNvSpPr>
            <a:spLocks noGrp="1"/>
          </p:cNvSpPr>
          <p:nvPr>
            <p:ph type="body" idx="1"/>
          </p:nvPr>
        </p:nvSpPr>
        <p:spPr>
          <a:xfrm>
            <a:off x="642910" y="1568450"/>
            <a:ext cx="8229600" cy="4789508"/>
          </a:xfrm>
          <a:solidFill>
            <a:srgbClr val="FFFFCC">
              <a:alpha val="30196"/>
            </a:srgbClr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rgbClr val="AE1A16"/>
                </a:solidFill>
              </a:rPr>
              <a:t>Приведены в соответствие с новым Порядком аттестации педагогических работников государственных и муниципальных образовательных учреждений</a:t>
            </a:r>
            <a:r>
              <a:rPr lang="ru-RU" sz="2000" b="1" dirty="0" smtClean="0">
                <a:solidFill>
                  <a:srgbClr val="AE1A16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b="1" dirty="0" smtClean="0">
              <a:solidFill>
                <a:srgbClr val="AE1A1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AE1A16"/>
                </a:solidFill>
              </a:rPr>
              <a:t>Соответствие уровня квалификации</a:t>
            </a:r>
            <a:r>
              <a:rPr lang="ru-RU" sz="2000" dirty="0" smtClean="0">
                <a:solidFill>
                  <a:srgbClr val="332015"/>
                </a:solidFill>
              </a:rPr>
              <a:t> </a:t>
            </a:r>
            <a:r>
              <a:rPr lang="ru-RU" sz="2000" dirty="0" smtClean="0">
                <a:solidFill>
                  <a:srgbClr val="663300"/>
                </a:solidFill>
              </a:rPr>
              <a:t>работников образовательного учреждения требованиям, предъявляемым к квалификационным категориям (первой или высшей), а</a:t>
            </a:r>
            <a:r>
              <a:rPr lang="ru-RU" sz="2000" dirty="0" smtClean="0">
                <a:solidFill>
                  <a:srgbClr val="332015"/>
                </a:solidFill>
              </a:rPr>
              <a:t> </a:t>
            </a:r>
            <a:r>
              <a:rPr lang="ru-RU" sz="2000" dirty="0" smtClean="0">
                <a:solidFill>
                  <a:srgbClr val="AE1A16"/>
                </a:solidFill>
              </a:rPr>
              <a:t>также занимаемым ими должностям устанавливается при их аттестации.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sz="2000" dirty="0" smtClean="0">
              <a:solidFill>
                <a:srgbClr val="AE1A16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>
                <a:solidFill>
                  <a:srgbClr val="AE1A16"/>
                </a:solidFill>
              </a:rPr>
              <a:t>Непрерывность профессионального</a:t>
            </a:r>
            <a:r>
              <a:rPr lang="ru-RU" sz="2000" dirty="0" smtClean="0">
                <a:solidFill>
                  <a:srgbClr val="332015"/>
                </a:solidFill>
              </a:rPr>
              <a:t> </a:t>
            </a:r>
            <a:r>
              <a:rPr lang="ru-RU" sz="2000" dirty="0" smtClean="0">
                <a:solidFill>
                  <a:srgbClr val="663300"/>
                </a:solidFill>
              </a:rPr>
              <a:t>развития педагогических работников образовательного учреждения</a:t>
            </a:r>
            <a:r>
              <a:rPr lang="ru-RU" sz="2000" dirty="0" smtClean="0">
                <a:solidFill>
                  <a:srgbClr val="332015"/>
                </a:solidFill>
              </a:rPr>
              <a:t>  </a:t>
            </a:r>
            <a:r>
              <a:rPr lang="ru-RU" sz="2000" dirty="0" smtClean="0">
                <a:solidFill>
                  <a:srgbClr val="AE1A16"/>
                </a:solidFill>
              </a:rPr>
              <a:t>должна обеспечиваться освоением ими дополнительных профессиональных образовательных программ в объеме не менее 108 часов и не реже одного раза в пять лет </a:t>
            </a:r>
          </a:p>
        </p:txBody>
      </p:sp>
      <p:sp>
        <p:nvSpPr>
          <p:cNvPr id="14340" name="Rectangle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490537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Особенности требований </a:t>
            </a:r>
            <a:br>
              <a:rPr lang="ru-RU" sz="2800" b="1" dirty="0" smtClean="0"/>
            </a:br>
            <a:r>
              <a:rPr lang="ru-RU" sz="2800" b="1" dirty="0" smtClean="0"/>
              <a:t>к кадровым условиям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42901" y="257175"/>
            <a:ext cx="4057650" cy="437197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профессиональной компетенции педагогов в условиях введения ФГОС ООО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42875" y="785813"/>
            <a:ext cx="8786813" cy="5876925"/>
          </a:xfrm>
          <a:prstGeom prst="rect">
            <a:avLst/>
          </a:prstGeom>
          <a:solidFill>
            <a:srgbClr val="B9D0FF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273050" indent="-269875">
              <a:lnSpc>
                <a:spcPct val="90000"/>
              </a:lnSpc>
              <a:spcBef>
                <a:spcPts val="900"/>
              </a:spcBef>
              <a:buSzPct val="95000"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 i="1">
                <a:solidFill>
                  <a:srgbClr val="404040"/>
                </a:solidFill>
                <a:cs typeface="Arial" pitchFamily="34" charset="0"/>
              </a:rPr>
              <a:t>	</a:t>
            </a:r>
            <a:r>
              <a:rPr lang="ru-RU" sz="3600" i="1">
                <a:solidFill>
                  <a:srgbClr val="000000"/>
                </a:solidFill>
                <a:cs typeface="Arial" pitchFamily="34" charset="0"/>
              </a:rPr>
              <a:t>«…не давать образцов, ставить ребенка в ситуацию, где его привычные </a:t>
            </a:r>
            <a:r>
              <a:rPr lang="ru-RU" sz="3600" b="1" i="1">
                <a:solidFill>
                  <a:srgbClr val="000000"/>
                </a:solidFill>
                <a:cs typeface="Arial" pitchFamily="34" charset="0"/>
              </a:rPr>
              <a:t>способы действия</a:t>
            </a:r>
            <a:r>
              <a:rPr lang="ru-RU" sz="3600" i="1">
                <a:solidFill>
                  <a:srgbClr val="000000"/>
                </a:solidFill>
                <a:cs typeface="Arial" pitchFamily="34" charset="0"/>
              </a:rPr>
              <a:t> с очевидностью непригодны и мотивировать поиск существенных особенностей новой ситуации, в которой </a:t>
            </a:r>
            <a:r>
              <a:rPr lang="ru-RU" sz="3600" b="1" i="1">
                <a:solidFill>
                  <a:srgbClr val="000000"/>
                </a:solidFill>
                <a:cs typeface="Arial" pitchFamily="34" charset="0"/>
              </a:rPr>
              <a:t>надо действовать</a:t>
            </a:r>
            <a:r>
              <a:rPr lang="ru-RU" sz="3600" i="1">
                <a:solidFill>
                  <a:srgbClr val="000000"/>
                </a:solidFill>
                <a:cs typeface="Arial" pitchFamily="34" charset="0"/>
              </a:rPr>
              <a:t> – вот основания нетрадиционной педагогики, основанной на психологической теории учебной деятельности…»</a:t>
            </a:r>
          </a:p>
          <a:p>
            <a:pPr marL="273050" indent="-269875" algn="r">
              <a:lnSpc>
                <a:spcPct val="90000"/>
              </a:lnSpc>
              <a:spcBef>
                <a:spcPts val="900"/>
              </a:spcBef>
              <a:buSzPct val="95000"/>
              <a:tabLst>
                <a:tab pos="27305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  <a:tab pos="10331450" algn="l"/>
                <a:tab pos="10780713" algn="l"/>
              </a:tabLst>
            </a:pPr>
            <a:r>
              <a:rPr lang="ru-RU" sz="2400">
                <a:solidFill>
                  <a:srgbClr val="000000"/>
                </a:solidFill>
                <a:cs typeface="Arial" pitchFamily="34" charset="0"/>
              </a:rPr>
              <a:t>Г. А. Цукерман, доктор псих. наук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857232"/>
          </a:xfrm>
        </p:spPr>
        <p:txBody>
          <a:bodyPr/>
          <a:lstStyle/>
          <a:p>
            <a:pPr eaLnBrk="1" hangingPunct="1"/>
            <a:r>
              <a:rPr lang="ru-RU" dirty="0" smtClean="0"/>
              <a:t>Основные компетенции учителя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501122" cy="6000792"/>
          </a:xfrm>
        </p:spPr>
        <p:txBody>
          <a:bodyPr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Уметь учиться вместе с учениками, самостоятельно закрывая свои «образовательные дыры».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Уметь планировать и организовывать самостоятельную деятельность учащихся (помогать учащемуся определять цели и образовательные результаты на языке умений/компетенций).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Уметь мотивировать учащихся, включая их в разнообразные виды деятельности, позволяющие наработать им требуемые компетенции;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Уметь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сценировать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 учебный процесс, используя разнообразные формы организации деятельности и включая разных учащихся в разные виды работы и деятельности, с учетом их склонностей, индивидуальных особенностей и интересов.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Уметь занимать позицию эксперта в отношении демонстрируемых учащимся компетенций в разных видах деятельности и оценивать их при помощи соответствующих критериев.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Уметь подмечать склонности учащегося и в соответствии с ними определять наиболее подходящий для него учебный материал или деятельность.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Владеть проектным мышлением и уметь организовать групповую проектную деятельность учащихся и руководить ею.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Владеть исследовательским мышлением, умея организовать исследовательскую работу учащихся и руководить ею.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Использовать систему оценивания, позволяющую учащимся адекватно оценивать свои достижения и совершенствовать их.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Уметь осуществлять рефлексию своей деятельности и своего поведения и уметь организовать ее у учащихся в процессе учебных занятий.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Уметь организовать понятийную работу учащихся.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Уметь вести занятия в режиме диалога и дискуссии, создавая атмосферу, в которой учащиеся хотели бы высказывать свои сомнения, мнения и точки зрения на обсуждаемый предмет, дискутируя не только между собой, но и с учителем, принимая то, что собственная точка зрения может быть также подвергнута сомнению и критике.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Владеть компьютерными технологиями и использовать их в учебном процессе.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5600" dirty="0" smtClean="0"/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/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 descr="Картинка 214 из 47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8964612" cy="61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14283" y="260350"/>
            <a:ext cx="8715436" cy="5968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00008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Специфические свойства личности учителя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hlink"/>
                  </a:gs>
                  <a:gs pos="100000">
                    <a:srgbClr val="00008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356100"/>
            <a:ext cx="270033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79388" y="1196975"/>
            <a:ext cx="7058025" cy="647700"/>
          </a:xfrm>
          <a:prstGeom prst="rect">
            <a:avLst/>
          </a:prstGeom>
          <a:solidFill>
            <a:srgbClr val="99FF99"/>
          </a:solidFill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Организаторские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79388" y="3789363"/>
            <a:ext cx="6337300" cy="647700"/>
          </a:xfrm>
          <a:prstGeom prst="rect">
            <a:avLst/>
          </a:prstGeom>
          <a:solidFill>
            <a:srgbClr val="99FF99"/>
          </a:solidFill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Экспрессивные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79388" y="2925763"/>
            <a:ext cx="6697662" cy="719137"/>
          </a:xfrm>
          <a:prstGeom prst="rect">
            <a:avLst/>
          </a:prstGeom>
          <a:solidFill>
            <a:srgbClr val="99FF99"/>
          </a:solidFill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Перцептивно - гностические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79388" y="2060575"/>
            <a:ext cx="7058025" cy="647700"/>
          </a:xfrm>
          <a:prstGeom prst="rect">
            <a:avLst/>
          </a:prstGeom>
          <a:solidFill>
            <a:srgbClr val="99FF99"/>
          </a:solidFill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Коммуникативные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79388" y="4652963"/>
            <a:ext cx="6337300" cy="647700"/>
          </a:xfrm>
          <a:prstGeom prst="rect">
            <a:avLst/>
          </a:prstGeom>
          <a:solidFill>
            <a:srgbClr val="99FF99"/>
          </a:solidFill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Профессиональная работоспособность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79388" y="5516563"/>
            <a:ext cx="6337300" cy="649287"/>
          </a:xfrm>
          <a:prstGeom prst="rect">
            <a:avLst/>
          </a:prstGeom>
          <a:solidFill>
            <a:srgbClr val="99FF99"/>
          </a:solidFill>
          <a:ln w="444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Физическое и психологическое здоровье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4">
  <a:themeElements>
    <a:clrScheme name="sample_dark 3">
      <a:dk1>
        <a:srgbClr val="969696"/>
      </a:dk1>
      <a:lt1>
        <a:srgbClr val="FFFFFF"/>
      </a:lt1>
      <a:dk2>
        <a:srgbClr val="003399"/>
      </a:dk2>
      <a:lt2>
        <a:srgbClr val="FCF8A2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969696"/>
        </a:dk1>
        <a:lt1>
          <a:srgbClr val="FFFFFF"/>
        </a:lt1>
        <a:dk2>
          <a:srgbClr val="551D2A"/>
        </a:dk2>
        <a:lt2>
          <a:srgbClr val="EEE5A2"/>
        </a:lt2>
        <a:accent1>
          <a:srgbClr val="557FE7"/>
        </a:accent1>
        <a:accent2>
          <a:srgbClr val="EB6363"/>
        </a:accent2>
        <a:accent3>
          <a:srgbClr val="B4ABAC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969696"/>
        </a:dk1>
        <a:lt1>
          <a:srgbClr val="FFFFFF"/>
        </a:lt1>
        <a:dk2>
          <a:srgbClr val="003399"/>
        </a:dk2>
        <a:lt2>
          <a:srgbClr val="FCF8A2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9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693</Words>
  <PresentationFormat>Экран (4:3)</PresentationFormat>
  <Paragraphs>94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Тема Office</vt:lpstr>
      <vt:lpstr>Тема4</vt:lpstr>
      <vt:lpstr>Тема18</vt:lpstr>
      <vt:lpstr>Тема9</vt:lpstr>
      <vt:lpstr>Слайд 1</vt:lpstr>
      <vt:lpstr>Слайд 2</vt:lpstr>
      <vt:lpstr>Система условий реализации основной образовательной программы </vt:lpstr>
      <vt:lpstr>Особенности требований  к кадровым условиям</vt:lpstr>
      <vt:lpstr>Слайд 5</vt:lpstr>
      <vt:lpstr>Слайд 6</vt:lpstr>
      <vt:lpstr>Основные компетенции учителя</vt:lpstr>
      <vt:lpstr>Слайд 8</vt:lpstr>
      <vt:lpstr>Слайд 9</vt:lpstr>
      <vt:lpstr>Слайд 10</vt:lpstr>
      <vt:lpstr>Слайд 11</vt:lpstr>
      <vt:lpstr>Педагог должен остерегаться: </vt:lpstr>
      <vt:lpstr>Готовность педагогов  к реализации ФГОС -</vt:lpstr>
      <vt:lpstr>ФГОС: стихийное бедствие или осуществление мечты?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25</cp:revision>
  <dcterms:created xsi:type="dcterms:W3CDTF">2013-10-08T03:01:54Z</dcterms:created>
  <dcterms:modified xsi:type="dcterms:W3CDTF">2014-10-28T02:21:12Z</dcterms:modified>
</cp:coreProperties>
</file>