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5.wmf"/><Relationship Id="rId7" Type="http://schemas.openxmlformats.org/officeDocument/2006/relationships/image" Target="../media/image28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2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6.jpeg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jpeg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jpeg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404664"/>
            <a:ext cx="6012160" cy="3312368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Georgia" pitchFamily="18" charset="0"/>
              </a:rPr>
              <a:t>Устные методы решения квадратных уравнений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5949280"/>
            <a:ext cx="4744616" cy="720080"/>
          </a:xfrm>
        </p:spPr>
        <p:txBody>
          <a:bodyPr/>
          <a:lstStyle/>
          <a:p>
            <a:r>
              <a:rPr lang="ru-RU" dirty="0" smtClean="0"/>
              <a:t>Урок алгебры в 8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3328" y="116632"/>
            <a:ext cx="8913168" cy="792088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Новые </a:t>
            </a:r>
            <a:r>
              <a:rPr kumimoji="0" lang="ru-RU" sz="4000" b="1" i="0" u="none" strike="noStrike" kern="1200" cap="all" spc="0" normalizeH="0" baseline="0" noProof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сво</a:t>
            </a:r>
            <a:r>
              <a:rPr lang="ru-RU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йства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  коэффициентов</a:t>
            </a:r>
            <a:endParaRPr kumimoji="0" lang="ru-RU" sz="40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0728"/>
            <a:ext cx="8784976" cy="568863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51520" y="1052736"/>
            <a:ext cx="251044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93538" bIns="0" anchor="ctr">
            <a:spAutoFit/>
          </a:bodyPr>
          <a:lstStyle/>
          <a:p>
            <a:r>
              <a:rPr kumimoji="0" lang="ru-RU" sz="3600" b="1" dirty="0" smtClean="0">
                <a:solidFill>
                  <a:schemeClr val="tx2"/>
                </a:solidFill>
                <a:cs typeface="Times New Roman" pitchFamily="18" charset="0"/>
              </a:rPr>
              <a:t>Группа С</a:t>
            </a:r>
            <a:endParaRPr kumimoji="0" lang="ru-RU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635000" y="4941888"/>
          <a:ext cx="5154613" cy="877887"/>
        </p:xfrm>
        <a:graphic>
          <a:graphicData uri="http://schemas.openxmlformats.org/presentationml/2006/ole">
            <p:oleObj spid="_x0000_s22530" name="Формула" r:id="rId3" imgW="1320480" imgH="228600" progId="Equation.3">
              <p:embed/>
            </p:oleObj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6326188" y="4076700"/>
          <a:ext cx="2181225" cy="2536825"/>
        </p:xfrm>
        <a:graphic>
          <a:graphicData uri="http://schemas.openxmlformats.org/presentationml/2006/ole">
            <p:oleObj spid="_x0000_s22531" name="Формула" r:id="rId4" imgW="558720" imgH="66024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655638" y="1700213"/>
          <a:ext cx="4516437" cy="2535237"/>
        </p:xfrm>
        <a:graphic>
          <a:graphicData uri="http://schemas.openxmlformats.org/presentationml/2006/ole">
            <p:oleObj spid="_x0000_s22532" name="Формула" r:id="rId5" imgW="1307880" imgH="736560" progId="Equation.3">
              <p:embed/>
            </p:oleObj>
          </a:graphicData>
        </a:graphic>
      </p:graphicFrame>
      <p:pic>
        <p:nvPicPr>
          <p:cNvPr id="20491" name="Picture 11" descr="http://cs11309.vk.me/u113544943/a_251307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124744"/>
            <a:ext cx="1905000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3328" y="116632"/>
            <a:ext cx="8913168" cy="792088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Новые </a:t>
            </a:r>
            <a:r>
              <a:rPr kumimoji="0" lang="ru-RU" sz="4000" b="1" i="0" u="none" strike="noStrike" kern="1200" cap="all" spc="0" normalizeH="0" baseline="0" noProof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сво</a:t>
            </a:r>
            <a:r>
              <a:rPr lang="ru-RU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йства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  коэффициентов</a:t>
            </a:r>
            <a:endParaRPr kumimoji="0" lang="ru-RU" sz="40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0728"/>
            <a:ext cx="8784976" cy="568863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51520" y="1052736"/>
            <a:ext cx="251044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93538" bIns="0" anchor="ctr">
            <a:spAutoFit/>
          </a:bodyPr>
          <a:lstStyle/>
          <a:p>
            <a:r>
              <a:rPr kumimoji="0" lang="ru-RU" sz="3600" b="1" dirty="0" smtClean="0">
                <a:solidFill>
                  <a:schemeClr val="tx2"/>
                </a:solidFill>
                <a:cs typeface="Times New Roman" pitchFamily="18" charset="0"/>
              </a:rPr>
              <a:t>Группа </a:t>
            </a:r>
            <a:r>
              <a:rPr kumimoji="0" lang="en-US" sz="3600" b="1" dirty="0" smtClean="0">
                <a:solidFill>
                  <a:schemeClr val="tx2"/>
                </a:solidFill>
                <a:cs typeface="Times New Roman" pitchFamily="18" charset="0"/>
              </a:rPr>
              <a:t>D</a:t>
            </a:r>
            <a:endParaRPr kumimoji="0" lang="ru-RU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6228184" y="4077072"/>
          <a:ext cx="2379662" cy="2536825"/>
        </p:xfrm>
        <a:graphic>
          <a:graphicData uri="http://schemas.openxmlformats.org/presentationml/2006/ole">
            <p:oleObj spid="_x0000_s23555" name="Формула" r:id="rId3" imgW="609480" imgH="660240" progId="Equation.3">
              <p:embed/>
            </p:oleObj>
          </a:graphicData>
        </a:graphic>
      </p:graphicFrame>
      <p:pic>
        <p:nvPicPr>
          <p:cNvPr id="20491" name="Picture 11" descr="http://cs11309.vk.me/u113544943/a_2513073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124744"/>
            <a:ext cx="1905000" cy="2009776"/>
          </a:xfrm>
          <a:prstGeom prst="rect">
            <a:avLst/>
          </a:prstGeom>
          <a:noFill/>
        </p:spPr>
      </p:pic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635000" y="4941888"/>
          <a:ext cx="5154613" cy="877887"/>
        </p:xfrm>
        <a:graphic>
          <a:graphicData uri="http://schemas.openxmlformats.org/presentationml/2006/ole">
            <p:oleObj spid="_x0000_s23557" name="Формула" r:id="rId5" imgW="1320480" imgH="228600" progId="Equation.3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55638" y="1700213"/>
          <a:ext cx="4516437" cy="2535237"/>
        </p:xfrm>
        <a:graphic>
          <a:graphicData uri="http://schemas.openxmlformats.org/presentationml/2006/ole">
            <p:oleObj spid="_x0000_s23558" name="Формула" r:id="rId6" imgW="1307880" imgH="736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059832" y="116632"/>
            <a:ext cx="5976664" cy="792088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Решите   устно</a:t>
            </a:r>
            <a:endParaRPr kumimoji="0" lang="ru-RU" sz="40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980728"/>
            <a:ext cx="5040560" cy="568863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4552950" y="836613"/>
          <a:ext cx="3783013" cy="5786437"/>
        </p:xfrm>
        <a:graphic>
          <a:graphicData uri="http://schemas.openxmlformats.org/presentationml/2006/ole">
            <p:oleObj spid="_x0000_s24578" name="Формула" r:id="rId3" imgW="1257120" imgH="1930320" progId="Equation.3">
              <p:embed/>
            </p:oleObj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95936" y="764704"/>
            <a:ext cx="5328592" cy="592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228600" marR="0" lvl="0" indent="-2286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228600" marR="0" lvl="0" indent="-22860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228600" marR="0" lvl="0" indent="-22860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b="1" dirty="0" smtClean="0"/>
              <a:t> </a:t>
            </a:r>
            <a:r>
              <a:rPr lang="ru-RU" sz="3200" b="1" dirty="0" smtClean="0"/>
              <a:t> </a:t>
            </a: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b="1" dirty="0" smtClean="0"/>
              <a:t>  </a:t>
            </a:r>
          </a:p>
          <a:p>
            <a:pPr marL="228600" lvl="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b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979712" y="116632"/>
            <a:ext cx="6933456" cy="936104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Итоговое тестирование</a:t>
            </a:r>
            <a:endParaRPr kumimoji="0" lang="ru-RU" sz="44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2" name="Picture 2" descr="http://cs11155.vk.me/u1728409/117385132/x_7e840b4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267744" y="980728"/>
            <a:ext cx="5346295" cy="5328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04" name="Picture 4" descr="http://st.free-lance.ru/users/Phantome/upload/f_4ea27eb106f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46" t="3232" r="15671" b="5975"/>
          <a:stretch>
            <a:fillRect/>
          </a:stretch>
        </p:blipFill>
        <p:spPr bwMode="auto">
          <a:xfrm>
            <a:off x="7307602" y="4509120"/>
            <a:ext cx="1836397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79912" y="116632"/>
            <a:ext cx="5133256" cy="936104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ПРОверь</a:t>
            </a:r>
            <a:r>
              <a:rPr kumimoji="0" lang="ru-RU" sz="44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себя!</a:t>
            </a:r>
            <a:endParaRPr kumimoji="0" lang="ru-RU" sz="44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4" descr="http://st.free-lance.ru/users/Phantome/upload/f_4ea27eb106f2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346" t="3232" r="15671" b="5975"/>
          <a:stretch>
            <a:fillRect/>
          </a:stretch>
        </p:blipFill>
        <p:spPr bwMode="auto">
          <a:xfrm>
            <a:off x="7476493" y="4725144"/>
            <a:ext cx="1667506" cy="2132856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7704" y="1124744"/>
          <a:ext cx="5688630" cy="529189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896210"/>
                <a:gridCol w="1896210"/>
                <a:gridCol w="1896210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Номер задания</a:t>
                      </a:r>
                      <a:endParaRPr lang="ru-RU" sz="2000" b="1" i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Вариант 1</a:t>
                      </a:r>
                      <a:endParaRPr lang="ru-RU" sz="2000" b="1" i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Вариант 2</a:t>
                      </a:r>
                      <a:endParaRPr lang="ru-RU" sz="2000" b="1" i="1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1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б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а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  <a:tr h="4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2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а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г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  <a:tr h="4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3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в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а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  <a:tr h="4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4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в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б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  <a:tr h="4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5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б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в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  <a:tr h="4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6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г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г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  <a:tr h="4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7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г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б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  <a:tr h="4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8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а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а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  <a:tr h="4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9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б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в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  <a:tr h="479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10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/>
                        <a:t>в</a:t>
                      </a:r>
                      <a:endParaRPr lang="ru-RU" sz="20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/>
                        <a:t>а</a:t>
                      </a:r>
                      <a:endParaRPr lang="ru-RU" sz="20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961" marR="82961" marT="82961" marB="82961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051720" y="404664"/>
            <a:ext cx="6789440" cy="2160240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Спасибо за работу на уроке!</a:t>
            </a:r>
            <a:endParaRPr kumimoji="0" lang="ru-RU" sz="60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50" name="Picture 2" descr="http://moikompas.ru/img/compas/2008-09-18/smile/7305602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66"/>
              </a:clrFrom>
              <a:clrTo>
                <a:srgbClr val="FFFF6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780928"/>
            <a:ext cx="4656897" cy="3894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1259632" y="1196752"/>
            <a:ext cx="7416824" cy="51845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557338" y="1449388"/>
            <a:ext cx="6929437" cy="395287"/>
            <a:chOff x="981" y="913"/>
            <a:chExt cx="4365" cy="249"/>
          </a:xfrm>
          <a:noFill/>
        </p:grpSpPr>
        <p:sp>
          <p:nvSpPr>
            <p:cNvPr id="108550" name="Rectangle 6"/>
            <p:cNvSpPr>
              <a:spLocks noChangeArrowheads="1"/>
            </p:cNvSpPr>
            <p:nvPr/>
          </p:nvSpPr>
          <p:spPr bwMode="auto">
            <a:xfrm>
              <a:off x="981" y="913"/>
              <a:ext cx="2839" cy="22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bIns="0" anchor="ctr">
              <a:spAutoFit/>
            </a:bodyPr>
            <a:lstStyle/>
            <a:p>
              <a:pPr algn="just"/>
              <a:r>
                <a:rPr kumimoji="0" lang="ru-RU" sz="2000" b="1" dirty="0">
                  <a:solidFill>
                    <a:schemeClr val="tx2"/>
                  </a:solidFill>
                  <a:cs typeface="Times New Roman" pitchFamily="18" charset="0"/>
                </a:rPr>
                <a:t>Пусть дано квадратное уравнение</a:t>
              </a:r>
              <a:r>
                <a:rPr kumimoji="0" lang="ru-RU" sz="1200" dirty="0">
                  <a:solidFill>
                    <a:schemeClr val="tx2"/>
                  </a:solidFill>
                  <a:cs typeface="Times New Roman" pitchFamily="18" charset="0"/>
                </a:rPr>
                <a:t> </a:t>
              </a:r>
              <a:endParaRPr kumimoji="0" lang="ru-RU" dirty="0">
                <a:solidFill>
                  <a:schemeClr val="tx2"/>
                </a:solidFill>
              </a:endParaRPr>
            </a:p>
          </p:txBody>
        </p:sp>
        <p:graphicFrame>
          <p:nvGraphicFramePr>
            <p:cNvPr id="108549" name="Object 5"/>
            <p:cNvGraphicFramePr>
              <a:graphicFrameLocks noChangeAspect="1"/>
            </p:cNvGraphicFramePr>
            <p:nvPr/>
          </p:nvGraphicFramePr>
          <p:xfrm>
            <a:off x="3844" y="913"/>
            <a:ext cx="1502" cy="249"/>
          </p:xfrm>
          <a:graphic>
            <a:graphicData uri="http://schemas.openxmlformats.org/presentationml/2006/ole">
              <p:oleObj spid="_x0000_s1034" name="Формула" r:id="rId3" imgW="1384300" imgH="228600" progId="Equation.3">
                <p:embed/>
              </p:oleObj>
            </a:graphicData>
          </a:graphic>
        </p:graphicFrame>
      </p:grp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3179763" y="3521075"/>
            <a:ext cx="615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kumimoji="0" lang="ru-RU" sz="1200">
                <a:cs typeface="Times New Roman" pitchFamily="18" charset="0"/>
              </a:rPr>
              <a:t>. </a:t>
            </a:r>
            <a:endParaRPr kumimoji="0" lang="ru-RU">
              <a:latin typeface="Arial" charset="0"/>
            </a:endParaRP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3155950" y="3829050"/>
            <a:ext cx="24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kumimoji="0" lang="ru-RU" sz="1200">
                <a:cs typeface="Times New Roman" pitchFamily="18" charset="0"/>
              </a:rPr>
              <a:t>.</a:t>
            </a:r>
            <a:r>
              <a:rPr kumimoji="0" lang="ru-RU" sz="600"/>
              <a:t> </a:t>
            </a:r>
            <a:endParaRPr kumimoji="0" lang="ru-RU">
              <a:latin typeface="Arial" charset="0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1557338" y="1900238"/>
            <a:ext cx="5540375" cy="1203325"/>
            <a:chOff x="640" y="761"/>
            <a:chExt cx="3490" cy="758"/>
          </a:xfrm>
        </p:grpSpPr>
        <p:graphicFrame>
          <p:nvGraphicFramePr>
            <p:cNvPr id="108553" name="Object 9"/>
            <p:cNvGraphicFramePr>
              <a:graphicFrameLocks noChangeAspect="1"/>
            </p:cNvGraphicFramePr>
            <p:nvPr/>
          </p:nvGraphicFramePr>
          <p:xfrm>
            <a:off x="1526" y="799"/>
            <a:ext cx="836" cy="195"/>
          </p:xfrm>
          <a:graphic>
            <a:graphicData uri="http://schemas.openxmlformats.org/presentationml/2006/ole">
              <p:oleObj spid="_x0000_s1032" name="Формула" r:id="rId4" imgW="774360" imgH="177480" progId="Equation.3">
                <p:embed/>
              </p:oleObj>
            </a:graphicData>
          </a:graphic>
        </p:graphicFrame>
        <p:graphicFrame>
          <p:nvGraphicFramePr>
            <p:cNvPr id="108552" name="Object 8"/>
            <p:cNvGraphicFramePr>
              <a:graphicFrameLocks noChangeAspect="1"/>
            </p:cNvGraphicFramePr>
            <p:nvPr/>
          </p:nvGraphicFramePr>
          <p:xfrm>
            <a:off x="2341" y="1083"/>
            <a:ext cx="936" cy="436"/>
          </p:xfrm>
          <a:graphic>
            <a:graphicData uri="http://schemas.openxmlformats.org/presentationml/2006/ole">
              <p:oleObj spid="_x0000_s1033" name="Формула" r:id="rId5" imgW="837836" imgH="393529" progId="Equation.3">
                <p:embed/>
              </p:oleObj>
            </a:graphicData>
          </a:graphic>
        </p:graphicFrame>
        <p:sp>
          <p:nvSpPr>
            <p:cNvPr id="108554" name="Rectangle 10"/>
            <p:cNvSpPr>
              <a:spLocks noChangeArrowheads="1"/>
            </p:cNvSpPr>
            <p:nvPr/>
          </p:nvSpPr>
          <p:spPr bwMode="auto">
            <a:xfrm>
              <a:off x="640" y="761"/>
              <a:ext cx="917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74513" bIns="0" anchor="ctr">
              <a:spAutoFit/>
            </a:bodyPr>
            <a:lstStyle/>
            <a:p>
              <a:pPr algn="just"/>
              <a:r>
                <a:rPr kumimoji="0" lang="ru-RU" sz="2000" b="1">
                  <a:solidFill>
                    <a:schemeClr val="tx2"/>
                  </a:solidFill>
                  <a:cs typeface="Times New Roman" pitchFamily="18" charset="0"/>
                </a:rPr>
                <a:t>1. Если </a:t>
              </a:r>
              <a:endParaRPr kumimoji="0" lang="ru-RU" sz="2000" b="1">
                <a:solidFill>
                  <a:schemeClr val="tx2"/>
                </a:solidFill>
              </a:endParaRPr>
            </a:p>
          </p:txBody>
        </p:sp>
        <p:sp>
          <p:nvSpPr>
            <p:cNvPr id="108555" name="Rectangle 11"/>
            <p:cNvSpPr>
              <a:spLocks noChangeArrowheads="1"/>
            </p:cNvSpPr>
            <p:nvPr/>
          </p:nvSpPr>
          <p:spPr bwMode="auto">
            <a:xfrm>
              <a:off x="2285" y="771"/>
              <a:ext cx="18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sz="2000" b="1">
                  <a:solidFill>
                    <a:schemeClr val="tx2"/>
                  </a:solidFill>
                  <a:cs typeface="Times New Roman" pitchFamily="18" charset="0"/>
                </a:rPr>
                <a:t> (сумма коэффициентов</a:t>
              </a:r>
              <a:endParaRPr kumimoji="0" lang="ru-RU" sz="2000" b="1">
                <a:solidFill>
                  <a:schemeClr val="tx2"/>
                </a:solidFill>
              </a:endParaRPr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auto">
            <a:xfrm>
              <a:off x="1122" y="1139"/>
              <a:ext cx="11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ru-RU" b="1">
                  <a:solidFill>
                    <a:schemeClr val="tx2"/>
                  </a:solidFill>
                </a:rPr>
                <a:t>равна нулю), то</a:t>
              </a:r>
            </a:p>
          </p:txBody>
        </p:sp>
      </p:grpSp>
      <p:sp>
        <p:nvSpPr>
          <p:cNvPr id="108563" name="Rectangle 19"/>
          <p:cNvSpPr>
            <a:spLocks noChangeArrowheads="1"/>
          </p:cNvSpPr>
          <p:nvPr/>
        </p:nvSpPr>
        <p:spPr bwMode="auto">
          <a:xfrm>
            <a:off x="3155950" y="3829050"/>
            <a:ext cx="24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kumimoji="0" lang="ru-RU" sz="1200">
                <a:cs typeface="Times New Roman" pitchFamily="18" charset="0"/>
              </a:rPr>
              <a:t>.</a:t>
            </a:r>
            <a:r>
              <a:rPr kumimoji="0" lang="ru-RU" sz="600"/>
              <a:t> </a:t>
            </a:r>
            <a:endParaRPr kumimoji="0" lang="ru-RU">
              <a:latin typeface="Arial" charset="0"/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557338" y="3259138"/>
            <a:ext cx="4770437" cy="711200"/>
            <a:chOff x="1009" y="1536"/>
            <a:chExt cx="3005" cy="448"/>
          </a:xfrm>
        </p:grpSpPr>
        <p:graphicFrame>
          <p:nvGraphicFramePr>
            <p:cNvPr id="108565" name="Object 21"/>
            <p:cNvGraphicFramePr>
              <a:graphicFrameLocks noChangeAspect="1"/>
            </p:cNvGraphicFramePr>
            <p:nvPr/>
          </p:nvGraphicFramePr>
          <p:xfrm>
            <a:off x="1859" y="1650"/>
            <a:ext cx="652" cy="206"/>
          </p:xfrm>
          <a:graphic>
            <a:graphicData uri="http://schemas.openxmlformats.org/presentationml/2006/ole">
              <p:oleObj spid="_x0000_s1030" name="Формула" r:id="rId6" imgW="571004" imgH="177646" progId="Equation.3">
                <p:embed/>
              </p:oleObj>
            </a:graphicData>
          </a:graphic>
        </p:graphicFrame>
        <p:graphicFrame>
          <p:nvGraphicFramePr>
            <p:cNvPr id="108564" name="Object 20"/>
            <p:cNvGraphicFramePr>
              <a:graphicFrameLocks noChangeAspect="1"/>
            </p:cNvGraphicFramePr>
            <p:nvPr/>
          </p:nvGraphicFramePr>
          <p:xfrm>
            <a:off x="2823" y="1536"/>
            <a:ext cx="1191" cy="448"/>
          </p:xfrm>
          <a:graphic>
            <a:graphicData uri="http://schemas.openxmlformats.org/presentationml/2006/ole">
              <p:oleObj spid="_x0000_s1031" name="Формула" r:id="rId7" imgW="1040948" imgH="393529" progId="Equation.3">
                <p:embed/>
              </p:oleObj>
            </a:graphicData>
          </a:graphic>
        </p:graphicFrame>
        <p:sp>
          <p:nvSpPr>
            <p:cNvPr id="108566" name="Rectangle 22"/>
            <p:cNvSpPr>
              <a:spLocks noChangeArrowheads="1"/>
            </p:cNvSpPr>
            <p:nvPr/>
          </p:nvSpPr>
          <p:spPr bwMode="auto">
            <a:xfrm>
              <a:off x="1009" y="1650"/>
              <a:ext cx="86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74513" bIns="0" anchor="ctr">
              <a:spAutoFit/>
            </a:bodyPr>
            <a:lstStyle/>
            <a:p>
              <a:pPr algn="just"/>
              <a:r>
                <a:rPr kumimoji="0" lang="ru-RU" b="1">
                  <a:solidFill>
                    <a:srgbClr val="007E7B"/>
                  </a:solidFill>
                  <a:cs typeface="Times New Roman" pitchFamily="18" charset="0"/>
                </a:rPr>
                <a:t>2.</a:t>
              </a:r>
              <a:r>
                <a:rPr kumimoji="0" lang="ru-RU" b="1">
                  <a:cs typeface="Times New Roman" pitchFamily="18" charset="0"/>
                </a:rPr>
                <a:t> Если </a:t>
              </a:r>
              <a:endParaRPr kumimoji="0" lang="ru-RU" b="1"/>
            </a:p>
          </p:txBody>
        </p:sp>
        <p:sp>
          <p:nvSpPr>
            <p:cNvPr id="108567" name="Rectangle 23"/>
            <p:cNvSpPr>
              <a:spLocks noChangeArrowheads="1"/>
            </p:cNvSpPr>
            <p:nvPr/>
          </p:nvSpPr>
          <p:spPr bwMode="auto">
            <a:xfrm>
              <a:off x="2483" y="1650"/>
              <a:ext cx="3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b="1">
                  <a:cs typeface="Times New Roman" pitchFamily="18" charset="0"/>
                </a:rPr>
                <a:t>, то </a:t>
              </a:r>
              <a:endParaRPr kumimoji="0" lang="ru-RU" b="1"/>
            </a:p>
          </p:txBody>
        </p:sp>
      </p:grpSp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4052888" y="3829050"/>
            <a:ext cx="241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kumimoji="0" lang="ru-RU" sz="1200">
                <a:cs typeface="Times New Roman" pitchFamily="18" charset="0"/>
              </a:rPr>
              <a:t>.</a:t>
            </a:r>
            <a:r>
              <a:rPr kumimoji="0" lang="ru-RU" sz="600"/>
              <a:t> </a:t>
            </a:r>
            <a:endParaRPr kumimoji="0" lang="ru-RU">
              <a:latin typeface="Arial" charset="0"/>
            </a:endParaRPr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881063" y="4238625"/>
            <a:ext cx="7291387" cy="2106613"/>
            <a:chOff x="555" y="2245"/>
            <a:chExt cx="4593" cy="1327"/>
          </a:xfrm>
        </p:grpSpPr>
        <p:graphicFrame>
          <p:nvGraphicFramePr>
            <p:cNvPr id="108576" name="Object 32"/>
            <p:cNvGraphicFramePr>
              <a:graphicFrameLocks noChangeAspect="1"/>
            </p:cNvGraphicFramePr>
            <p:nvPr/>
          </p:nvGraphicFramePr>
          <p:xfrm>
            <a:off x="1434" y="2614"/>
            <a:ext cx="1134" cy="215"/>
          </p:xfrm>
          <a:graphic>
            <a:graphicData uri="http://schemas.openxmlformats.org/presentationml/2006/ole">
              <p:oleObj spid="_x0000_s1026" name="Формула" r:id="rId8" imgW="1054100" imgH="203200" progId="Equation.3">
                <p:embed/>
              </p:oleObj>
            </a:graphicData>
          </a:graphic>
        </p:graphicFrame>
        <p:graphicFrame>
          <p:nvGraphicFramePr>
            <p:cNvPr id="108575" name="Object 31"/>
            <p:cNvGraphicFramePr>
              <a:graphicFrameLocks noChangeAspect="1"/>
            </p:cNvGraphicFramePr>
            <p:nvPr/>
          </p:nvGraphicFramePr>
          <p:xfrm>
            <a:off x="4127" y="2500"/>
            <a:ext cx="935" cy="436"/>
          </p:xfrm>
          <a:graphic>
            <a:graphicData uri="http://schemas.openxmlformats.org/presentationml/2006/ole">
              <p:oleObj spid="_x0000_s1027" name="Формула" r:id="rId9" imgW="837836" imgH="393529" progId="Equation.3">
                <p:embed/>
              </p:oleObj>
            </a:graphicData>
          </a:graphic>
        </p:graphicFrame>
        <p:graphicFrame>
          <p:nvGraphicFramePr>
            <p:cNvPr id="108571" name="Object 27"/>
            <p:cNvGraphicFramePr>
              <a:graphicFrameLocks noChangeAspect="1"/>
            </p:cNvGraphicFramePr>
            <p:nvPr/>
          </p:nvGraphicFramePr>
          <p:xfrm>
            <a:off x="1434" y="3209"/>
            <a:ext cx="1134" cy="213"/>
          </p:xfrm>
          <a:graphic>
            <a:graphicData uri="http://schemas.openxmlformats.org/presentationml/2006/ole">
              <p:oleObj spid="_x0000_s1028" name="Формула" r:id="rId10" imgW="1066337" imgH="203112" progId="Equation.3">
                <p:embed/>
              </p:oleObj>
            </a:graphicData>
          </a:graphic>
        </p:graphicFrame>
        <p:sp>
          <p:nvSpPr>
            <p:cNvPr id="108577" name="Rectangle 33"/>
            <p:cNvSpPr>
              <a:spLocks noChangeArrowheads="1"/>
            </p:cNvSpPr>
            <p:nvPr/>
          </p:nvSpPr>
          <p:spPr bwMode="auto">
            <a:xfrm>
              <a:off x="952" y="2245"/>
              <a:ext cx="1012" cy="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74513" bIns="0" anchor="ctr">
              <a:spAutoFit/>
            </a:bodyPr>
            <a:lstStyle/>
            <a:p>
              <a:pPr algn="just">
                <a:tabLst>
                  <a:tab pos="474663" algn="l"/>
                  <a:tab pos="584200" algn="l"/>
                </a:tabLst>
              </a:pPr>
              <a:r>
                <a:rPr kumimoji="0" lang="ru-RU" b="1" i="1" u="sng">
                  <a:solidFill>
                    <a:srgbClr val="006666"/>
                  </a:solidFill>
                  <a:cs typeface="Times New Roman" pitchFamily="18" charset="0"/>
                </a:rPr>
                <a:t>Пример:</a:t>
              </a:r>
              <a:r>
                <a:rPr kumimoji="0" lang="ru-RU" b="1">
                  <a:solidFill>
                    <a:schemeClr val="tx2"/>
                  </a:solidFill>
                  <a:cs typeface="Times New Roman" pitchFamily="18" charset="0"/>
                </a:rPr>
                <a:t>  </a:t>
              </a:r>
              <a:r>
                <a:rPr kumimoji="0" lang="ru-RU" b="1">
                  <a:solidFill>
                    <a:schemeClr val="tx2"/>
                  </a:solidFill>
                </a:rPr>
                <a:t> </a:t>
              </a:r>
            </a:p>
            <a:p>
              <a:pPr algn="just" eaLnBrk="0" hangingPunct="0">
                <a:tabLst>
                  <a:tab pos="474663" algn="l"/>
                  <a:tab pos="584200" algn="l"/>
                </a:tabLst>
              </a:pPr>
              <a:endParaRPr kumimoji="0" lang="ru-RU" b="1">
                <a:solidFill>
                  <a:schemeClr val="tx2"/>
                </a:solidFill>
                <a:cs typeface="Times New Roman" pitchFamily="18" charset="0"/>
              </a:endParaRPr>
            </a:p>
            <a:p>
              <a:pPr algn="just" eaLnBrk="0" hangingPunct="0">
                <a:tabLst>
                  <a:tab pos="474663" algn="l"/>
                  <a:tab pos="584200" algn="l"/>
                </a:tabLst>
              </a:pPr>
              <a:r>
                <a:rPr kumimoji="0" lang="ru-RU" b="1">
                  <a:solidFill>
                    <a:schemeClr val="tx2"/>
                  </a:solidFill>
                  <a:cs typeface="Times New Roman" pitchFamily="18" charset="0"/>
                </a:rPr>
                <a:t>а)</a:t>
              </a:r>
              <a:endParaRPr kumimoji="0" lang="ru-RU" b="1">
                <a:solidFill>
                  <a:schemeClr val="tx2"/>
                </a:solidFill>
              </a:endParaRPr>
            </a:p>
          </p:txBody>
        </p:sp>
        <p:sp>
          <p:nvSpPr>
            <p:cNvPr id="108578" name="Rectangle 34"/>
            <p:cNvSpPr>
              <a:spLocks noChangeArrowheads="1"/>
            </p:cNvSpPr>
            <p:nvPr/>
          </p:nvSpPr>
          <p:spPr bwMode="auto">
            <a:xfrm>
              <a:off x="2511" y="2605"/>
              <a:ext cx="16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,</a:t>
              </a:r>
              <a:r>
                <a:rPr kumimoji="0" lang="ru-RU" sz="2000">
                  <a:solidFill>
                    <a:schemeClr val="tx2"/>
                  </a:solidFill>
                  <a:ea typeface="Times New Roman" pitchFamily="18" charset="0"/>
                  <a:cs typeface="Courier New" pitchFamily="49" charset="0"/>
                </a:rPr>
                <a:t> </a:t>
              </a:r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4 – 13 + 9 =0, значит,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sp>
          <p:nvSpPr>
            <p:cNvPr id="108580" name="Rectangle 36"/>
            <p:cNvSpPr>
              <a:spLocks noChangeArrowheads="1"/>
            </p:cNvSpPr>
            <p:nvPr/>
          </p:nvSpPr>
          <p:spPr bwMode="auto">
            <a:xfrm>
              <a:off x="555" y="3209"/>
              <a:ext cx="8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b="1">
                  <a:solidFill>
                    <a:schemeClr val="tx2"/>
                  </a:solidFill>
                  <a:cs typeface="Times New Roman" pitchFamily="18" charset="0"/>
                </a:rPr>
                <a:t>	 б)</a:t>
              </a:r>
              <a:endParaRPr kumimoji="0" lang="ru-RU" b="1">
                <a:solidFill>
                  <a:schemeClr val="tx2"/>
                </a:solidFill>
              </a:endParaRPr>
            </a:p>
          </p:txBody>
        </p:sp>
        <p:sp>
          <p:nvSpPr>
            <p:cNvPr id="108581" name="Rectangle 37"/>
            <p:cNvSpPr>
              <a:spLocks noChangeArrowheads="1"/>
            </p:cNvSpPr>
            <p:nvPr/>
          </p:nvSpPr>
          <p:spPr bwMode="auto">
            <a:xfrm>
              <a:off x="2542" y="3214"/>
              <a:ext cx="1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, 10 = 3 + 7, значит,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graphicFrame>
          <p:nvGraphicFramePr>
            <p:cNvPr id="108582" name="Object 38"/>
            <p:cNvGraphicFramePr>
              <a:graphicFrameLocks noChangeAspect="1"/>
            </p:cNvGraphicFramePr>
            <p:nvPr/>
          </p:nvGraphicFramePr>
          <p:xfrm>
            <a:off x="3957" y="3124"/>
            <a:ext cx="1191" cy="448"/>
          </p:xfrm>
          <a:graphic>
            <a:graphicData uri="http://schemas.openxmlformats.org/presentationml/2006/ole">
              <p:oleObj spid="_x0000_s1029" name="Формула" r:id="rId11" imgW="1040948" imgH="393529" progId="Equation.3">
                <p:embed/>
              </p:oleObj>
            </a:graphicData>
          </a:graphic>
        </p:graphicFrame>
      </p:grp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25544" cy="936104"/>
          </a:xfrm>
          <a:solidFill>
            <a:schemeClr val="bg1">
              <a:alpha val="65000"/>
            </a:schemeClr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СВОЙСТВА КОЭФФИЦИЕНТОВ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1196752"/>
            <a:ext cx="5544616" cy="547260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347864" y="1196752"/>
            <a:ext cx="338437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just"/>
            <a:r>
              <a:rPr kumimoji="0" lang="ru-RU" sz="2800" b="1" dirty="0" smtClean="0">
                <a:solidFill>
                  <a:schemeClr val="tx2"/>
                </a:solidFill>
                <a:cs typeface="Times New Roman" pitchFamily="18" charset="0"/>
              </a:rPr>
              <a:t>Решите уравнения:</a:t>
            </a:r>
            <a:endParaRPr kumimoji="0" lang="ru-RU" sz="2800" dirty="0">
              <a:solidFill>
                <a:schemeClr val="tx2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259632" y="116632"/>
            <a:ext cx="7725544" cy="936104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СВОЙСТВА КОЭФФИЦИЕНТОВ</a:t>
            </a:r>
            <a:endParaRPr kumimoji="0" lang="ru-RU" sz="44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419872" y="1628800"/>
            <a:ext cx="53285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² + 3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+ 1 = 0</a:t>
            </a:r>
          </a:p>
          <a:p>
            <a:pPr marL="228600" marR="0" lvl="0" indent="-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5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² – 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– 9 = 0</a:t>
            </a:r>
          </a:p>
          <a:p>
            <a:pPr marL="228600" marR="0" lvl="0" indent="-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7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² + 2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– 5 = 0 </a:t>
            </a:r>
            <a:endParaRPr kumimoji="0" lang="ru-RU" sz="3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² + 17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– 18 = 0</a:t>
            </a:r>
          </a:p>
          <a:p>
            <a:pPr marL="228600" marR="0" lvl="0" indent="-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100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² – 97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ea typeface="Times New Roman" pitchFamily="18" charset="0"/>
                <a:cs typeface="Arial" pitchFamily="34" charset="0"/>
              </a:rPr>
              <a:t> – 197 = 0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b="1" dirty="0" smtClean="0"/>
              <a:t> </a:t>
            </a:r>
            <a:r>
              <a:rPr lang="ru-RU" sz="3200" b="1" dirty="0" smtClean="0"/>
              <a:t>319х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 </a:t>
            </a:r>
            <a:r>
              <a:rPr lang="ru-RU" sz="3200" b="1" dirty="0" smtClean="0"/>
              <a:t>+ 1988х + 1669 = </a:t>
            </a:r>
            <a:r>
              <a:rPr lang="ru-RU" sz="3200" b="1" dirty="0" smtClean="0"/>
              <a:t>0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b="1" dirty="0" smtClean="0"/>
              <a:t> 313х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 </a:t>
            </a:r>
            <a:r>
              <a:rPr lang="ru-RU" sz="3200" b="1" dirty="0" smtClean="0"/>
              <a:t>+ 326х + 13 = </a:t>
            </a:r>
            <a:r>
              <a:rPr lang="ru-RU" sz="3200" b="1" dirty="0" smtClean="0"/>
              <a:t>0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b="1" dirty="0" smtClean="0"/>
              <a:t> </a:t>
            </a:r>
            <a:r>
              <a:rPr lang="ru-RU" sz="3200" b="1" dirty="0" smtClean="0"/>
              <a:t>345х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 – 137х – 208 = </a:t>
            </a:r>
            <a:r>
              <a:rPr lang="ru-RU" sz="3200" b="1" dirty="0" smtClean="0"/>
              <a:t>0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b="1" dirty="0" smtClean="0"/>
              <a:t> 339х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 </a:t>
            </a:r>
            <a:r>
              <a:rPr lang="ru-RU" sz="3200" b="1" dirty="0" smtClean="0"/>
              <a:t>+ </a:t>
            </a:r>
            <a:r>
              <a:rPr lang="ru-RU" sz="3200" b="1" dirty="0" smtClean="0"/>
              <a:t>378х </a:t>
            </a:r>
            <a:r>
              <a:rPr lang="ru-RU" sz="3200" b="1" dirty="0" smtClean="0"/>
              <a:t>+ 39 = </a:t>
            </a:r>
            <a:r>
              <a:rPr lang="ru-RU" sz="3200" b="1" dirty="0" smtClean="0"/>
              <a:t>0</a:t>
            </a:r>
          </a:p>
          <a:p>
            <a:pPr marL="228600" lvl="0" indent="-2286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ru-RU" sz="3200" b="1" dirty="0" smtClean="0"/>
              <a:t> </a:t>
            </a:r>
            <a:r>
              <a:rPr lang="ru-RU" sz="3200" b="1" dirty="0" smtClean="0"/>
              <a:t>83х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 – 448х – 391 = 0; </a:t>
            </a:r>
            <a:endParaRPr kumimoji="0" lang="ru-RU" sz="3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pic>
        <p:nvPicPr>
          <p:cNvPr id="4101" name="Picture 5" descr="http://ucazka.ucoz.ru/_si/0/0012829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556792"/>
            <a:ext cx="2263043" cy="1978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1259632" y="980728"/>
            <a:ext cx="7704856" cy="51845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589" name="Rectangle 2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9607" name="Object 39"/>
          <p:cNvGraphicFramePr>
            <a:graphicFrameLocks noChangeAspect="1"/>
          </p:cNvGraphicFramePr>
          <p:nvPr/>
        </p:nvGraphicFramePr>
        <p:xfrm>
          <a:off x="1466850" y="3743325"/>
          <a:ext cx="4243388" cy="1636713"/>
        </p:xfrm>
        <a:graphic>
          <a:graphicData uri="http://schemas.openxmlformats.org/presentationml/2006/ole">
            <p:oleObj spid="_x0000_s2050" name="Формула" r:id="rId3" imgW="2374900" imgH="914400" progId="Equation.3">
              <p:embed/>
            </p:oleObj>
          </a:graphicData>
        </a:graphic>
      </p:graphicFrame>
      <p:graphicFrame>
        <p:nvGraphicFramePr>
          <p:cNvPr id="109601" name="Object 34"/>
          <p:cNvGraphicFramePr>
            <a:graphicFrameLocks noChangeAspect="1"/>
          </p:cNvGraphicFramePr>
          <p:nvPr/>
        </p:nvGraphicFramePr>
        <p:xfrm>
          <a:off x="5849938" y="-990600"/>
          <a:ext cx="114300" cy="215900"/>
        </p:xfrm>
        <a:graphic>
          <a:graphicData uri="http://schemas.openxmlformats.org/presentationml/2006/ole">
            <p:oleObj spid="_x0000_s2051" name="Формула" r:id="rId4" imgW="114151" imgH="215619" progId="Equation.3">
              <p:embed/>
            </p:oleObj>
          </a:graphicData>
        </a:graphic>
      </p:graphicFrame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971550" y="1042988"/>
            <a:ext cx="7402513" cy="396875"/>
            <a:chOff x="612" y="657"/>
            <a:chExt cx="4663" cy="250"/>
          </a:xfrm>
        </p:grpSpPr>
        <p:graphicFrame>
          <p:nvGraphicFramePr>
            <p:cNvPr id="109614" name="Object 46"/>
            <p:cNvGraphicFramePr>
              <a:graphicFrameLocks noChangeAspect="1"/>
            </p:cNvGraphicFramePr>
            <p:nvPr/>
          </p:nvGraphicFramePr>
          <p:xfrm>
            <a:off x="1604" y="686"/>
            <a:ext cx="891" cy="204"/>
          </p:xfrm>
          <a:graphic>
            <a:graphicData uri="http://schemas.openxmlformats.org/presentationml/2006/ole">
              <p:oleObj spid="_x0000_s2060" name="Формула" r:id="rId5" imgW="787058" imgH="177723" progId="Equation.3">
                <p:embed/>
              </p:oleObj>
            </a:graphicData>
          </a:graphic>
        </p:graphicFrame>
        <p:sp>
          <p:nvSpPr>
            <p:cNvPr id="109615" name="Rectangle 47"/>
            <p:cNvSpPr>
              <a:spLocks noChangeArrowheads="1"/>
            </p:cNvSpPr>
            <p:nvPr/>
          </p:nvSpPr>
          <p:spPr bwMode="auto">
            <a:xfrm>
              <a:off x="612" y="657"/>
              <a:ext cx="95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474513" bIns="0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Если же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sp>
          <p:nvSpPr>
            <p:cNvPr id="109616" name="Rectangle 48"/>
            <p:cNvSpPr>
              <a:spLocks noChangeArrowheads="1"/>
            </p:cNvSpPr>
            <p:nvPr/>
          </p:nvSpPr>
          <p:spPr bwMode="auto">
            <a:xfrm>
              <a:off x="2455" y="686"/>
              <a:ext cx="282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245985" bIns="0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, то используют прием </a:t>
              </a:r>
              <a:r>
                <a:rPr kumimoji="0" lang="ru-RU" sz="2000">
                  <a:solidFill>
                    <a:srgbClr val="007E7B"/>
                  </a:solidFill>
                  <a:cs typeface="Times New Roman" pitchFamily="18" charset="0"/>
                </a:rPr>
                <a:t>«переброски».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Group 68"/>
          <p:cNvGrpSpPr>
            <a:grpSpLocks/>
          </p:cNvGrpSpPr>
          <p:nvPr/>
        </p:nvGrpSpPr>
        <p:grpSpPr bwMode="auto">
          <a:xfrm>
            <a:off x="1376363" y="2079625"/>
            <a:ext cx="3790950" cy="1500188"/>
            <a:chOff x="867" y="1196"/>
            <a:chExt cx="2388" cy="945"/>
          </a:xfrm>
        </p:grpSpPr>
        <p:graphicFrame>
          <p:nvGraphicFramePr>
            <p:cNvPr id="109610" name="Object 42"/>
            <p:cNvGraphicFramePr>
              <a:graphicFrameLocks noChangeAspect="1"/>
            </p:cNvGraphicFramePr>
            <p:nvPr/>
          </p:nvGraphicFramePr>
          <p:xfrm>
            <a:off x="2256" y="1196"/>
            <a:ext cx="999" cy="945"/>
          </p:xfrm>
          <a:graphic>
            <a:graphicData uri="http://schemas.openxmlformats.org/presentationml/2006/ole">
              <p:oleObj spid="_x0000_s2059" name="Формула" r:id="rId6" imgW="889000" imgH="838200" progId="Equation.3">
                <p:embed/>
              </p:oleObj>
            </a:graphicData>
          </a:graphic>
        </p:graphicFrame>
        <p:sp>
          <p:nvSpPr>
            <p:cNvPr id="109619" name="Rectangle 51"/>
            <p:cNvSpPr>
              <a:spLocks noChangeArrowheads="1"/>
            </p:cNvSpPr>
            <p:nvPr/>
          </p:nvSpPr>
          <p:spPr bwMode="auto">
            <a:xfrm>
              <a:off x="867" y="1508"/>
              <a:ext cx="14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 По теореме Виета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5381625" y="2260600"/>
            <a:ext cx="3494088" cy="936625"/>
            <a:chOff x="3390" y="1310"/>
            <a:chExt cx="2201" cy="590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3702" y="1650"/>
              <a:ext cx="1451" cy="250"/>
              <a:chOff x="896" y="2160"/>
              <a:chExt cx="1451" cy="250"/>
            </a:xfrm>
          </p:grpSpPr>
          <p:sp>
            <p:nvSpPr>
              <p:cNvPr id="109621" name="Rectangle 53"/>
              <p:cNvSpPr>
                <a:spLocks noChangeArrowheads="1"/>
              </p:cNvSpPr>
              <p:nvPr/>
            </p:nvSpPr>
            <p:spPr bwMode="auto">
              <a:xfrm>
                <a:off x="896" y="2160"/>
                <a:ext cx="132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kumimoji="0" lang="ru-RU">
                    <a:solidFill>
                      <a:schemeClr val="tx2"/>
                    </a:solidFill>
                  </a:rPr>
                  <a:t>на     </a:t>
                </a:r>
                <a:r>
                  <a:rPr kumimoji="0" lang="ru-RU" sz="2000">
                    <a:solidFill>
                      <a:schemeClr val="tx2"/>
                    </a:solidFill>
                    <a:cs typeface="Times New Roman" pitchFamily="18" charset="0"/>
                  </a:rPr>
                  <a:t>, а второе на </a:t>
                </a:r>
              </a:p>
            </p:txBody>
          </p:sp>
          <p:graphicFrame>
            <p:nvGraphicFramePr>
              <p:cNvPr id="109609" name="Object 41"/>
              <p:cNvGraphicFramePr>
                <a:graphicFrameLocks noChangeAspect="1"/>
              </p:cNvGraphicFramePr>
              <p:nvPr/>
            </p:nvGraphicFramePr>
            <p:xfrm>
              <a:off x="1096" y="2217"/>
              <a:ext cx="140" cy="162"/>
            </p:xfrm>
            <a:graphic>
              <a:graphicData uri="http://schemas.openxmlformats.org/presentationml/2006/ole">
                <p:oleObj spid="_x0000_s2057" name="Формула" r:id="rId7" imgW="126835" imgH="139518" progId="Equation.3">
                  <p:embed/>
                </p:oleObj>
              </a:graphicData>
            </a:graphic>
          </p:graphicFrame>
          <p:graphicFrame>
            <p:nvGraphicFramePr>
              <p:cNvPr id="109608" name="Object 40"/>
              <p:cNvGraphicFramePr>
                <a:graphicFrameLocks noChangeAspect="1"/>
              </p:cNvGraphicFramePr>
              <p:nvPr/>
            </p:nvGraphicFramePr>
            <p:xfrm>
              <a:off x="2143" y="2160"/>
              <a:ext cx="204" cy="226"/>
            </p:xfrm>
            <a:graphic>
              <a:graphicData uri="http://schemas.openxmlformats.org/presentationml/2006/ole">
                <p:oleObj spid="_x0000_s2058" name="Формула" r:id="rId8" imgW="177569" imgH="202936" progId="Equation.3">
                  <p:embed/>
                </p:oleObj>
              </a:graphicData>
            </a:graphic>
          </p:graphicFrame>
        </p:grpSp>
        <p:sp>
          <p:nvSpPr>
            <p:cNvPr id="109620" name="Rectangle 52"/>
            <p:cNvSpPr>
              <a:spLocks noChangeArrowheads="1"/>
            </p:cNvSpPr>
            <p:nvPr/>
          </p:nvSpPr>
          <p:spPr bwMode="auto">
            <a:xfrm>
              <a:off x="3390" y="1310"/>
              <a:ext cx="22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. Домножим первое уравнение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</p:grpSp>
      <p:sp>
        <p:nvSpPr>
          <p:cNvPr id="109622" name="Rectangle 54"/>
          <p:cNvSpPr>
            <a:spLocks noChangeArrowheads="1"/>
          </p:cNvSpPr>
          <p:nvPr/>
        </p:nvSpPr>
        <p:spPr bwMode="auto">
          <a:xfrm>
            <a:off x="285750" y="2801938"/>
            <a:ext cx="4143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45985" bIns="0" anchor="ctr">
            <a:spAutoFit/>
          </a:bodyPr>
          <a:lstStyle/>
          <a:p>
            <a:r>
              <a:rPr kumimoji="0" lang="ru-RU" sz="1200">
                <a:cs typeface="Times New Roman" pitchFamily="18" charset="0"/>
              </a:rPr>
              <a:t>. </a:t>
            </a:r>
            <a:endParaRPr kumimoji="0" lang="ru-RU">
              <a:latin typeface="Arial" charset="0"/>
            </a:endParaRPr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1624013" y="3789363"/>
            <a:ext cx="7188200" cy="2286000"/>
            <a:chOff x="1023" y="2387"/>
            <a:chExt cx="4528" cy="1440"/>
          </a:xfrm>
        </p:grpSpPr>
        <p:graphicFrame>
          <p:nvGraphicFramePr>
            <p:cNvPr id="109606" name="Object 38"/>
            <p:cNvGraphicFramePr>
              <a:graphicFrameLocks noChangeAspect="1"/>
            </p:cNvGraphicFramePr>
            <p:nvPr/>
          </p:nvGraphicFramePr>
          <p:xfrm>
            <a:off x="4071" y="2982"/>
            <a:ext cx="1245" cy="247"/>
          </p:xfrm>
          <a:graphic>
            <a:graphicData uri="http://schemas.openxmlformats.org/presentationml/2006/ole">
              <p:oleObj spid="_x0000_s2055" name="Формула" r:id="rId9" imgW="1104421" imgH="215806" progId="Equation.3">
                <p:embed/>
              </p:oleObj>
            </a:graphicData>
          </a:graphic>
        </p:graphicFrame>
        <p:graphicFrame>
          <p:nvGraphicFramePr>
            <p:cNvPr id="109605" name="Object 37"/>
            <p:cNvGraphicFramePr>
              <a:graphicFrameLocks noChangeAspect="1"/>
            </p:cNvGraphicFramePr>
            <p:nvPr/>
          </p:nvGraphicFramePr>
          <p:xfrm>
            <a:off x="4127" y="3577"/>
            <a:ext cx="1084" cy="223"/>
          </p:xfrm>
          <a:graphic>
            <a:graphicData uri="http://schemas.openxmlformats.org/presentationml/2006/ole">
              <p:oleObj spid="_x0000_s2056" name="Формула" r:id="rId10" imgW="977760" imgH="203040" progId="Equation.3">
                <p:embed/>
              </p:oleObj>
            </a:graphicData>
          </a:graphic>
        </p:graphicFrame>
        <p:sp>
          <p:nvSpPr>
            <p:cNvPr id="109623" name="Rectangle 55"/>
            <p:cNvSpPr>
              <a:spLocks noChangeArrowheads="1"/>
            </p:cNvSpPr>
            <p:nvPr/>
          </p:nvSpPr>
          <p:spPr bwMode="auto">
            <a:xfrm>
              <a:off x="3844" y="2387"/>
              <a:ext cx="1707" cy="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245985" bIns="0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По теореме обратной </a:t>
              </a:r>
            </a:p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теореме Виета числа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sp>
          <p:nvSpPr>
            <p:cNvPr id="109624" name="Rectangle 56"/>
            <p:cNvSpPr>
              <a:spLocks noChangeArrowheads="1"/>
            </p:cNvSpPr>
            <p:nvPr/>
          </p:nvSpPr>
          <p:spPr bwMode="auto">
            <a:xfrm>
              <a:off x="1023" y="3577"/>
              <a:ext cx="30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 являются корнями квадратного уравнения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</p:grpSp>
      <p:sp>
        <p:nvSpPr>
          <p:cNvPr id="109631" name="Rectangle 63"/>
          <p:cNvSpPr>
            <a:spLocks noChangeArrowheads="1"/>
          </p:cNvSpPr>
          <p:nvPr/>
        </p:nvSpPr>
        <p:spPr bwMode="auto">
          <a:xfrm>
            <a:off x="285750" y="7613650"/>
            <a:ext cx="247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kumimoji="0" lang="ru-RU" sz="1200">
                <a:latin typeface="Arial" charset="0"/>
                <a:cs typeface="Times New Roman" pitchFamily="18" charset="0"/>
              </a:rPr>
              <a:t>.</a:t>
            </a:r>
            <a:r>
              <a:rPr kumimoji="0" lang="ru-RU" sz="600">
                <a:latin typeface="Arial" charset="0"/>
              </a:rPr>
              <a:t> </a:t>
            </a:r>
            <a:endParaRPr kumimoji="0" lang="ru-RU">
              <a:latin typeface="Arial" charset="0"/>
            </a:endParaRPr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1376363" y="1493838"/>
            <a:ext cx="5867400" cy="441325"/>
            <a:chOff x="411" y="913"/>
            <a:chExt cx="3696" cy="278"/>
          </a:xfrm>
        </p:grpSpPr>
        <p:graphicFrame>
          <p:nvGraphicFramePr>
            <p:cNvPr id="109613" name="Object 45"/>
            <p:cNvGraphicFramePr>
              <a:graphicFrameLocks noChangeAspect="1"/>
            </p:cNvGraphicFramePr>
            <p:nvPr/>
          </p:nvGraphicFramePr>
          <p:xfrm>
            <a:off x="896" y="913"/>
            <a:ext cx="225" cy="246"/>
          </p:xfrm>
          <a:graphic>
            <a:graphicData uri="http://schemas.openxmlformats.org/presentationml/2006/ole">
              <p:oleObj spid="_x0000_s2052" name="Формула" r:id="rId11" imgW="203024" imgH="215713" progId="Equation.3">
                <p:embed/>
              </p:oleObj>
            </a:graphicData>
          </a:graphic>
        </p:graphicFrame>
        <p:graphicFrame>
          <p:nvGraphicFramePr>
            <p:cNvPr id="109612" name="Object 44"/>
            <p:cNvGraphicFramePr>
              <a:graphicFrameLocks noChangeAspect="1"/>
            </p:cNvGraphicFramePr>
            <p:nvPr/>
          </p:nvGraphicFramePr>
          <p:xfrm>
            <a:off x="1236" y="913"/>
            <a:ext cx="183" cy="248"/>
          </p:xfrm>
          <a:graphic>
            <a:graphicData uri="http://schemas.openxmlformats.org/presentationml/2006/ole">
              <p:oleObj spid="_x0000_s2053" name="Формула" r:id="rId12" imgW="164880" imgH="215640" progId="Equation.3">
                <p:embed/>
              </p:oleObj>
            </a:graphicData>
          </a:graphic>
        </p:graphicFrame>
        <p:graphicFrame>
          <p:nvGraphicFramePr>
            <p:cNvPr id="109611" name="Object 43"/>
            <p:cNvGraphicFramePr>
              <a:graphicFrameLocks noChangeAspect="1"/>
            </p:cNvGraphicFramePr>
            <p:nvPr/>
          </p:nvGraphicFramePr>
          <p:xfrm>
            <a:off x="2937" y="941"/>
            <a:ext cx="1170" cy="225"/>
          </p:xfrm>
          <a:graphic>
            <a:graphicData uri="http://schemas.openxmlformats.org/presentationml/2006/ole">
              <p:oleObj spid="_x0000_s2054" name="Формула" r:id="rId13" imgW="1040948" imgH="203112" progId="Equation.3">
                <p:embed/>
              </p:oleObj>
            </a:graphicData>
          </a:graphic>
        </p:graphicFrame>
        <p:sp>
          <p:nvSpPr>
            <p:cNvPr id="109617" name="Rectangle 49"/>
            <p:cNvSpPr>
              <a:spLocks noChangeArrowheads="1"/>
            </p:cNvSpPr>
            <p:nvPr/>
          </p:nvSpPr>
          <p:spPr bwMode="auto">
            <a:xfrm>
              <a:off x="1037" y="918"/>
              <a:ext cx="2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и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sp>
          <p:nvSpPr>
            <p:cNvPr id="109618" name="Rectangle 50"/>
            <p:cNvSpPr>
              <a:spLocks noChangeArrowheads="1"/>
            </p:cNvSpPr>
            <p:nvPr/>
          </p:nvSpPr>
          <p:spPr bwMode="auto">
            <a:xfrm>
              <a:off x="1519" y="941"/>
              <a:ext cx="14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kumimoji="0" lang="ru-RU" sz="2000">
                  <a:solidFill>
                    <a:schemeClr val="tx2"/>
                  </a:solidFill>
                  <a:ea typeface="Times New Roman" pitchFamily="18" charset="0"/>
                  <a:cs typeface="Courier New" pitchFamily="49" charset="0"/>
                </a:rPr>
                <a:t> - корни уравнения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sp>
          <p:nvSpPr>
            <p:cNvPr id="109633" name="Rectangle 65"/>
            <p:cNvSpPr>
              <a:spLocks noChangeArrowheads="1"/>
            </p:cNvSpPr>
            <p:nvPr/>
          </p:nvSpPr>
          <p:spPr bwMode="auto">
            <a:xfrm>
              <a:off x="411" y="913"/>
              <a:ext cx="4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ru-RU">
                  <a:solidFill>
                    <a:schemeClr val="tx2"/>
                  </a:solidFill>
                </a:rPr>
                <a:t>Пусть</a:t>
              </a:r>
            </a:p>
          </p:txBody>
        </p:sp>
      </p:grp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93610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Метод переброски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259632" y="980728"/>
            <a:ext cx="7704856" cy="568863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106488" y="893763"/>
            <a:ext cx="7539037" cy="3413125"/>
            <a:chOff x="697" y="563"/>
            <a:chExt cx="4749" cy="2150"/>
          </a:xfrm>
        </p:grpSpPr>
        <p:sp>
          <p:nvSpPr>
            <p:cNvPr id="110598" name="Rectangle 6"/>
            <p:cNvSpPr>
              <a:spLocks noChangeArrowheads="1"/>
            </p:cNvSpPr>
            <p:nvPr/>
          </p:nvSpPr>
          <p:spPr bwMode="auto">
            <a:xfrm>
              <a:off x="1009" y="1848"/>
              <a:ext cx="357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Courier New" pitchFamily="49" charset="0"/>
                </a:rPr>
                <a:t>2.</a:t>
              </a:r>
              <a:r>
                <a:rPr kumimoji="0" lang="ru-RU" sz="2000">
                  <a:solidFill>
                    <a:schemeClr val="tx2"/>
                  </a:solidFill>
                  <a:ea typeface="Times New Roman" pitchFamily="18" charset="0"/>
                  <a:cs typeface="Courier New" pitchFamily="49" charset="0"/>
                </a:rPr>
                <a:t> </a:t>
              </a:r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По теореме обратной теореме Виета подбираем </a:t>
              </a:r>
            </a:p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корни уравнения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graphicFrame>
          <p:nvGraphicFramePr>
            <p:cNvPr id="110596" name="Object 4"/>
            <p:cNvGraphicFramePr>
              <a:graphicFrameLocks noChangeAspect="1"/>
            </p:cNvGraphicFramePr>
            <p:nvPr/>
          </p:nvGraphicFramePr>
          <p:xfrm>
            <a:off x="4297" y="2273"/>
            <a:ext cx="1149" cy="440"/>
          </p:xfrm>
          <a:graphic>
            <a:graphicData uri="http://schemas.openxmlformats.org/presentationml/2006/ole">
              <p:oleObj spid="_x0000_s3077" name="Формула" r:id="rId3" imgW="1016000" imgH="393700" progId="Equation.3">
                <p:embed/>
              </p:oleObj>
            </a:graphicData>
          </a:graphic>
        </p:graphicFrame>
        <p:sp>
          <p:nvSpPr>
            <p:cNvPr id="110597" name="Rectangle 5"/>
            <p:cNvSpPr>
              <a:spLocks noChangeArrowheads="1"/>
            </p:cNvSpPr>
            <p:nvPr/>
          </p:nvSpPr>
          <p:spPr bwMode="auto">
            <a:xfrm>
              <a:off x="2387" y="1196"/>
              <a:ext cx="193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, то составляем уравнение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sp>
          <p:nvSpPr>
            <p:cNvPr id="110599" name="Rectangle 7"/>
            <p:cNvSpPr>
              <a:spLocks noChangeArrowheads="1"/>
            </p:cNvSpPr>
            <p:nvPr/>
          </p:nvSpPr>
          <p:spPr bwMode="auto">
            <a:xfrm>
              <a:off x="1037" y="2358"/>
              <a:ext cx="329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3. Корнями исходного уравнения будут числа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graphicFrame>
          <p:nvGraphicFramePr>
            <p:cNvPr id="110600" name="Object 8"/>
            <p:cNvGraphicFramePr>
              <a:graphicFrameLocks noChangeAspect="1"/>
            </p:cNvGraphicFramePr>
            <p:nvPr/>
          </p:nvGraphicFramePr>
          <p:xfrm>
            <a:off x="3816" y="941"/>
            <a:ext cx="1117" cy="226"/>
          </p:xfrm>
          <a:graphic>
            <a:graphicData uri="http://schemas.openxmlformats.org/presentationml/2006/ole">
              <p:oleObj spid="_x0000_s3078" name="Формула" r:id="rId4" imgW="990170" imgH="203112" progId="Equation.3">
                <p:embed/>
              </p:oleObj>
            </a:graphicData>
          </a:graphic>
        </p:graphicFrame>
        <p:graphicFrame>
          <p:nvGraphicFramePr>
            <p:cNvPr id="110601" name="Object 9"/>
            <p:cNvGraphicFramePr>
              <a:graphicFrameLocks noChangeAspect="1"/>
            </p:cNvGraphicFramePr>
            <p:nvPr/>
          </p:nvGraphicFramePr>
          <p:xfrm>
            <a:off x="1563" y="1219"/>
            <a:ext cx="891" cy="204"/>
          </p:xfrm>
          <a:graphic>
            <a:graphicData uri="http://schemas.openxmlformats.org/presentationml/2006/ole">
              <p:oleObj spid="_x0000_s3079" name="Формула" r:id="rId5" imgW="787058" imgH="177723" progId="Equation.3">
                <p:embed/>
              </p:oleObj>
            </a:graphicData>
          </a:graphic>
        </p:graphicFrame>
        <p:sp>
          <p:nvSpPr>
            <p:cNvPr id="110602" name="Rectangle 10"/>
            <p:cNvSpPr>
              <a:spLocks noChangeArrowheads="1"/>
            </p:cNvSpPr>
            <p:nvPr/>
          </p:nvSpPr>
          <p:spPr bwMode="auto">
            <a:xfrm>
              <a:off x="697" y="563"/>
              <a:ext cx="3743" cy="6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93538" bIns="0" anchor="ctr">
              <a:spAutoFit/>
            </a:bodyPr>
            <a:lstStyle/>
            <a:p>
              <a:pPr algn="just"/>
              <a:r>
                <a:rPr kumimoji="0" lang="ru-RU" sz="2000" dirty="0">
                  <a:solidFill>
                    <a:schemeClr val="tx2"/>
                  </a:solidFill>
                  <a:cs typeface="Times New Roman" pitchFamily="18" charset="0"/>
                </a:rPr>
                <a:t>Таким образом, получаем следующий алгоритм </a:t>
              </a:r>
            </a:p>
            <a:p>
              <a:pPr algn="just"/>
              <a:r>
                <a:rPr kumimoji="0" lang="ru-RU" sz="2000" dirty="0">
                  <a:solidFill>
                    <a:schemeClr val="tx2"/>
                  </a:solidFill>
                  <a:cs typeface="Times New Roman" pitchFamily="18" charset="0"/>
                </a:rPr>
                <a:t>решения квадратного уравнения:</a:t>
              </a:r>
            </a:p>
            <a:p>
              <a:pPr algn="just">
                <a:buFontTx/>
                <a:buAutoNum type="arabicPeriod"/>
              </a:pPr>
              <a:r>
                <a:rPr kumimoji="0" lang="ru-RU" sz="2000" dirty="0">
                  <a:solidFill>
                    <a:schemeClr val="tx2"/>
                  </a:solidFill>
                  <a:cs typeface="Times New Roman" pitchFamily="18" charset="0"/>
                </a:rPr>
                <a:t>  Если для коэффициентов уравнения </a:t>
              </a:r>
              <a:endParaRPr kumimoji="0" lang="ru-RU" sz="2000" dirty="0">
                <a:solidFill>
                  <a:schemeClr val="tx2"/>
                </a:solidFill>
              </a:endParaRPr>
            </a:p>
          </p:txBody>
        </p:sp>
        <p:sp>
          <p:nvSpPr>
            <p:cNvPr id="110603" name="Rectangle 11"/>
            <p:cNvSpPr>
              <a:spLocks noChangeArrowheads="1"/>
            </p:cNvSpPr>
            <p:nvPr/>
          </p:nvSpPr>
          <p:spPr bwMode="auto">
            <a:xfrm>
              <a:off x="725" y="1451"/>
              <a:ext cx="320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593538" bIns="0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(перебрасываем старший коэффициент).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  <p:graphicFrame>
          <p:nvGraphicFramePr>
            <p:cNvPr id="110604" name="Object 12"/>
            <p:cNvGraphicFramePr>
              <a:graphicFrameLocks noChangeAspect="1"/>
            </p:cNvGraphicFramePr>
            <p:nvPr/>
          </p:nvGraphicFramePr>
          <p:xfrm>
            <a:off x="4269" y="1196"/>
            <a:ext cx="1127" cy="225"/>
          </p:xfrm>
          <a:graphic>
            <a:graphicData uri="http://schemas.openxmlformats.org/presentationml/2006/ole">
              <p:oleObj spid="_x0000_s3080" name="Формула" r:id="rId6" imgW="1002865" imgH="203112" progId="Equation.3">
                <p:embed/>
              </p:oleObj>
            </a:graphicData>
          </a:graphic>
        </p:graphicFrame>
        <p:graphicFrame>
          <p:nvGraphicFramePr>
            <p:cNvPr id="110605" name="Object 13"/>
            <p:cNvGraphicFramePr>
              <a:graphicFrameLocks noChangeAspect="1"/>
            </p:cNvGraphicFramePr>
            <p:nvPr/>
          </p:nvGraphicFramePr>
          <p:xfrm>
            <a:off x="2310" y="2058"/>
            <a:ext cx="369" cy="229"/>
          </p:xfrm>
          <a:graphic>
            <a:graphicData uri="http://schemas.openxmlformats.org/presentationml/2006/ole">
              <p:oleObj spid="_x0000_s3081" name="Формула" r:id="rId7" imgW="355292" imgH="215713" progId="Equation.3">
                <p:embed/>
              </p:oleObj>
            </a:graphicData>
          </a:graphic>
        </p:graphicFrame>
        <p:sp>
          <p:nvSpPr>
            <p:cNvPr id="110606" name="Rectangle 14"/>
            <p:cNvSpPr>
              <a:spLocks noChangeArrowheads="1"/>
            </p:cNvSpPr>
            <p:nvPr/>
          </p:nvSpPr>
          <p:spPr bwMode="auto">
            <a:xfrm>
              <a:off x="1037" y="1196"/>
              <a:ext cx="5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"/>
              <a:r>
                <a:rPr kumimoji="0" lang="ru-RU" sz="2000">
                  <a:solidFill>
                    <a:schemeClr val="tx2"/>
                  </a:solidFill>
                  <a:cs typeface="Times New Roman" pitchFamily="18" charset="0"/>
                </a:rPr>
                <a:t> верно </a:t>
              </a:r>
              <a:endParaRPr kumimoji="0" lang="ru-RU" sz="200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110610" name="Object 18"/>
          <p:cNvGraphicFramePr>
            <a:graphicFrameLocks noChangeAspect="1"/>
          </p:cNvGraphicFramePr>
          <p:nvPr/>
        </p:nvGraphicFramePr>
        <p:xfrm>
          <a:off x="1781175" y="5768975"/>
          <a:ext cx="2025650" cy="393700"/>
        </p:xfrm>
        <a:graphic>
          <a:graphicData uri="http://schemas.openxmlformats.org/presentationml/2006/ole">
            <p:oleObj spid="_x0000_s3074" name="Формула" r:id="rId8" imgW="1028254" imgH="203112" progId="Equation.3">
              <p:embed/>
            </p:oleObj>
          </a:graphicData>
        </a:graphic>
      </p:graphicFrame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792163" y="5364163"/>
            <a:ext cx="77136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38050" bIns="0" anchor="ctr">
            <a:spAutoFit/>
          </a:bodyPr>
          <a:lstStyle/>
          <a:p>
            <a:pPr algn="just"/>
            <a:r>
              <a:rPr kumimoji="0" lang="ru-RU" sz="2000">
                <a:solidFill>
                  <a:schemeClr val="tx2"/>
                </a:solidFill>
                <a:cs typeface="Times New Roman" pitchFamily="18" charset="0"/>
              </a:rPr>
              <a:t>            Перебрасываем старший коэффициент, получаем уравнение</a:t>
            </a:r>
            <a:r>
              <a:rPr kumimoji="0" lang="ru-RU" sz="2000">
                <a:solidFill>
                  <a:schemeClr val="tx2"/>
                </a:solidFill>
                <a:ea typeface="Times New Roman" pitchFamily="18" charset="0"/>
                <a:cs typeface="Courier New" pitchFamily="49" charset="0"/>
              </a:rPr>
              <a:t> </a:t>
            </a:r>
            <a:endParaRPr kumimoji="0" lang="ru-RU" sz="2000">
              <a:solidFill>
                <a:schemeClr val="tx2"/>
              </a:solidFill>
            </a:endParaRPr>
          </a:p>
        </p:txBody>
      </p:sp>
      <p:sp>
        <p:nvSpPr>
          <p:cNvPr id="110612" name="Rectangle 20"/>
          <p:cNvSpPr>
            <a:spLocks noChangeArrowheads="1"/>
          </p:cNvSpPr>
          <p:nvPr/>
        </p:nvSpPr>
        <p:spPr bwMode="auto">
          <a:xfrm>
            <a:off x="3851275" y="5776913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kumimoji="0" lang="ru-RU" sz="2000">
                <a:solidFill>
                  <a:schemeClr val="tx2"/>
                </a:solidFill>
                <a:cs typeface="Times New Roman" pitchFamily="18" charset="0"/>
              </a:rPr>
              <a:t>Его корни 10 и 1</a:t>
            </a:r>
            <a:r>
              <a:rPr kumimoji="0" lang="ru-RU" sz="2000">
                <a:solidFill>
                  <a:schemeClr val="tx2"/>
                </a:solidFill>
              </a:rPr>
              <a:t>,</a:t>
            </a:r>
            <a:r>
              <a:rPr kumimoji="0" lang="ru-RU" sz="2000">
                <a:solidFill>
                  <a:schemeClr val="tx2"/>
                </a:solidFill>
                <a:cs typeface="Times New Roman" pitchFamily="18" charset="0"/>
              </a:rPr>
              <a:t> делим их на 2. </a:t>
            </a:r>
            <a:endParaRPr kumimoji="0" lang="ru-RU" sz="2000">
              <a:solidFill>
                <a:schemeClr val="tx2"/>
              </a:solidFill>
            </a:endParaRPr>
          </a:p>
        </p:txBody>
      </p:sp>
      <p:sp>
        <p:nvSpPr>
          <p:cNvPr id="110614" name="Freeform 22"/>
          <p:cNvSpPr>
            <a:spLocks/>
          </p:cNvSpPr>
          <p:nvPr/>
        </p:nvSpPr>
        <p:spPr bwMode="auto">
          <a:xfrm>
            <a:off x="2130425" y="4689475"/>
            <a:ext cx="1384300" cy="309563"/>
          </a:xfrm>
          <a:custGeom>
            <a:avLst/>
            <a:gdLst/>
            <a:ahLst/>
            <a:cxnLst>
              <a:cxn ang="0">
                <a:pos x="0" y="216"/>
              </a:cxn>
              <a:cxn ang="0">
                <a:pos x="524" y="40"/>
              </a:cxn>
              <a:cxn ang="0">
                <a:pos x="924" y="29"/>
              </a:cxn>
              <a:cxn ang="0">
                <a:pos x="1496" y="216"/>
              </a:cxn>
            </a:cxnLst>
            <a:rect l="0" t="0" r="r" b="b"/>
            <a:pathLst>
              <a:path w="1496" h="216">
                <a:moveTo>
                  <a:pt x="0" y="216"/>
                </a:moveTo>
                <a:cubicBezTo>
                  <a:pt x="87" y="186"/>
                  <a:pt x="370" y="71"/>
                  <a:pt x="524" y="40"/>
                </a:cubicBezTo>
                <a:cubicBezTo>
                  <a:pt x="678" y="9"/>
                  <a:pt x="762" y="0"/>
                  <a:pt x="924" y="29"/>
                </a:cubicBezTo>
                <a:cubicBezTo>
                  <a:pt x="1086" y="58"/>
                  <a:pt x="1377" y="177"/>
                  <a:pt x="1496" y="216"/>
                </a:cubicBezTo>
              </a:path>
            </a:pathLst>
          </a:custGeom>
          <a:noFill/>
          <a:ln w="12700">
            <a:solidFill>
              <a:srgbClr val="00CCFF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10615" name="Object 23"/>
          <p:cNvGraphicFramePr>
            <a:graphicFrameLocks noChangeAspect="1"/>
          </p:cNvGraphicFramePr>
          <p:nvPr/>
        </p:nvGraphicFramePr>
        <p:xfrm>
          <a:off x="1962150" y="4921250"/>
          <a:ext cx="2049463" cy="400050"/>
        </p:xfrm>
        <a:graphic>
          <a:graphicData uri="http://schemas.openxmlformats.org/presentationml/2006/ole">
            <p:oleObj spid="_x0000_s3075" name="Формула" r:id="rId9" imgW="1041120" imgH="203040" progId="Equation.3">
              <p:embed/>
            </p:oleObj>
          </a:graphicData>
        </a:graphic>
      </p:graphicFrame>
      <p:sp>
        <p:nvSpPr>
          <p:cNvPr id="110625" name="Rectangle 33"/>
          <p:cNvSpPr>
            <a:spLocks noChangeArrowheads="1"/>
          </p:cNvSpPr>
          <p:nvPr/>
        </p:nvSpPr>
        <p:spPr bwMode="auto">
          <a:xfrm>
            <a:off x="1736725" y="4260850"/>
            <a:ext cx="1147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ru-RU" sz="2000" b="1" i="1" u="sng">
                <a:solidFill>
                  <a:srgbClr val="006666"/>
                </a:solidFill>
              </a:rPr>
              <a:t>Пример: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6767513" y="5994400"/>
            <a:ext cx="1670050" cy="684213"/>
            <a:chOff x="4263" y="3776"/>
            <a:chExt cx="1052" cy="431"/>
          </a:xfrm>
        </p:grpSpPr>
        <p:graphicFrame>
          <p:nvGraphicFramePr>
            <p:cNvPr id="110609" name="Object 17"/>
            <p:cNvGraphicFramePr>
              <a:graphicFrameLocks noChangeAspect="1"/>
            </p:cNvGraphicFramePr>
            <p:nvPr/>
          </p:nvGraphicFramePr>
          <p:xfrm>
            <a:off x="4978" y="3776"/>
            <a:ext cx="337" cy="431"/>
          </p:xfrm>
          <a:graphic>
            <a:graphicData uri="http://schemas.openxmlformats.org/presentationml/2006/ole">
              <p:oleObj spid="_x0000_s3076" name="Формула" r:id="rId10" imgW="304536" imgH="393359" progId="Equation.3">
                <p:embed/>
              </p:oleObj>
            </a:graphicData>
          </a:graphic>
        </p:graphicFrame>
        <p:sp>
          <p:nvSpPr>
            <p:cNvPr id="110626" name="Rectangle 34"/>
            <p:cNvSpPr>
              <a:spLocks noChangeArrowheads="1"/>
            </p:cNvSpPr>
            <p:nvPr/>
          </p:nvSpPr>
          <p:spPr bwMode="auto">
            <a:xfrm>
              <a:off x="4263" y="3861"/>
              <a:ext cx="71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ru-RU" sz="2000" b="1" i="1" u="sng">
                  <a:solidFill>
                    <a:srgbClr val="006666"/>
                  </a:solidFill>
                </a:rPr>
                <a:t>Ответ:</a:t>
              </a:r>
              <a:r>
                <a:rPr kumimoji="0" lang="ru-RU" sz="2000" b="1">
                  <a:solidFill>
                    <a:srgbClr val="006666"/>
                  </a:solidFill>
                </a:rPr>
                <a:t> </a:t>
              </a:r>
            </a:p>
          </p:txBody>
        </p:sp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93610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Метод переброски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1" grpId="0"/>
      <p:bldP spid="110612" grpId="0"/>
      <p:bldP spid="110614" grpId="0" animBg="1"/>
      <p:bldP spid="1106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116632"/>
            <a:ext cx="8229600" cy="936104"/>
          </a:xfrm>
          <a:prstGeom prst="rect">
            <a:avLst/>
          </a:prstGeo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Метод переброски</a:t>
            </a:r>
            <a:endParaRPr kumimoji="0" lang="ru-RU" sz="44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1340768"/>
            <a:ext cx="5544616" cy="547260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43808" y="1340768"/>
            <a:ext cx="338437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 anchor="ctr">
            <a:spAutoFit/>
          </a:bodyPr>
          <a:lstStyle/>
          <a:p>
            <a:pPr algn="just"/>
            <a:r>
              <a:rPr kumimoji="0" lang="ru-RU" sz="2800" b="1" dirty="0" smtClean="0">
                <a:solidFill>
                  <a:schemeClr val="tx2"/>
                </a:solidFill>
                <a:cs typeface="Times New Roman" pitchFamily="18" charset="0"/>
              </a:rPr>
              <a:t>Решите уравнения:</a:t>
            </a:r>
            <a:endParaRPr kumimoji="0" lang="ru-RU" sz="2800" dirty="0">
              <a:solidFill>
                <a:schemeClr val="tx2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43808" y="1988840"/>
            <a:ext cx="518457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 startAt="11"/>
            </a:pPr>
            <a:r>
              <a:rPr lang="ru-RU" sz="3200" b="1" dirty="0" smtClean="0"/>
              <a:t>  </a:t>
            </a:r>
          </a:p>
          <a:p>
            <a:pPr marL="228600" lvl="0" indent="-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 startAt="11"/>
            </a:pPr>
            <a:r>
              <a:rPr lang="ru-RU" sz="3200" b="1" dirty="0" smtClean="0"/>
              <a:t>  </a:t>
            </a:r>
          </a:p>
          <a:p>
            <a:pPr marL="228600" lvl="0" indent="-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 startAt="11"/>
            </a:pPr>
            <a:r>
              <a:rPr lang="ru-RU" sz="3200" b="1" dirty="0" smtClean="0"/>
              <a:t>  </a:t>
            </a:r>
          </a:p>
          <a:p>
            <a:pPr marL="228600" lvl="0" indent="-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 startAt="11"/>
            </a:pPr>
            <a:r>
              <a:rPr lang="ru-RU" sz="3200" b="1" dirty="0" smtClean="0"/>
              <a:t>  </a:t>
            </a:r>
          </a:p>
          <a:p>
            <a:pPr marL="228600" lvl="0" indent="-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 startAt="11"/>
            </a:pPr>
            <a:r>
              <a:rPr lang="ru-RU" sz="3200" b="1" dirty="0" smtClean="0"/>
              <a:t> </a:t>
            </a:r>
            <a:r>
              <a:rPr lang="ru-RU" sz="3200" b="1" dirty="0" smtClean="0"/>
              <a:t> </a:t>
            </a:r>
          </a:p>
          <a:p>
            <a:pPr marL="228600" lvl="0" indent="-2286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arenR" startAt="11"/>
            </a:pPr>
            <a:r>
              <a:rPr lang="ru-RU" sz="3200" b="1" dirty="0" smtClean="0"/>
              <a:t> </a:t>
            </a:r>
            <a:r>
              <a:rPr lang="ru-RU" sz="3200" b="1" dirty="0" smtClean="0"/>
              <a:t> 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9" name="Picture 5" descr="http://ucazka.ucoz.ru/_si/0/0012829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3453" y="3212976"/>
            <a:ext cx="2263043" cy="1978546"/>
          </a:xfrm>
          <a:prstGeom prst="rect">
            <a:avLst/>
          </a:prstGeom>
          <a:noFill/>
        </p:spPr>
      </p:pic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3635896" y="2204864"/>
          <a:ext cx="3600400" cy="4204338"/>
        </p:xfrm>
        <a:graphic>
          <a:graphicData uri="http://schemas.openxmlformats.org/presentationml/2006/ole">
            <p:oleObj spid="_x0000_s5121" name="Формула" r:id="rId4" imgW="125712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83568" y="116632"/>
            <a:ext cx="8229600" cy="936104"/>
          </a:xfrm>
          <a:prstGeom prst="rect">
            <a:avLst/>
          </a:prstGeo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Работа в группах</a:t>
            </a:r>
            <a:endParaRPr kumimoji="0" lang="ru-RU" sz="44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http://allgraf.net/uploads/posts/2009-08/1249324604_4-3d-people.jpg"/>
          <p:cNvPicPr>
            <a:picLocks noChangeAspect="1" noChangeArrowheads="1"/>
          </p:cNvPicPr>
          <p:nvPr/>
        </p:nvPicPr>
        <p:blipFill>
          <a:blip r:embed="rId2" cstate="print"/>
          <a:srcRect b="58564"/>
          <a:stretch>
            <a:fillRect/>
          </a:stretch>
        </p:blipFill>
        <p:spPr bwMode="auto">
          <a:xfrm>
            <a:off x="5444485" y="4149080"/>
            <a:ext cx="3699515" cy="2708920"/>
          </a:xfrm>
          <a:prstGeom prst="rect">
            <a:avLst/>
          </a:prstGeom>
          <a:noFill/>
        </p:spPr>
      </p:pic>
      <p:pic>
        <p:nvPicPr>
          <p:cNvPr id="19460" name="Picture 4" descr="http://www.v-knyaz.com/upload/1249668984i3dmans500.jpg"/>
          <p:cNvPicPr>
            <a:picLocks noChangeAspect="1" noChangeArrowheads="1"/>
          </p:cNvPicPr>
          <p:nvPr/>
        </p:nvPicPr>
        <p:blipFill>
          <a:blip r:embed="rId3" cstate="print"/>
          <a:srcRect t="50542"/>
          <a:stretch>
            <a:fillRect/>
          </a:stretch>
        </p:blipFill>
        <p:spPr bwMode="auto">
          <a:xfrm>
            <a:off x="1774636" y="3861048"/>
            <a:ext cx="3605502" cy="2996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http://www.v-knyaz.com/upload/1249668984i3dmans500.jpg"/>
          <p:cNvPicPr>
            <a:picLocks noChangeAspect="1" noChangeArrowheads="1"/>
          </p:cNvPicPr>
          <p:nvPr/>
        </p:nvPicPr>
        <p:blipFill>
          <a:blip r:embed="rId3" cstate="print"/>
          <a:srcRect b="47081"/>
          <a:stretch>
            <a:fillRect/>
          </a:stretch>
        </p:blipFill>
        <p:spPr bwMode="auto">
          <a:xfrm>
            <a:off x="4572000" y="1268760"/>
            <a:ext cx="3400425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3328" y="116632"/>
            <a:ext cx="8913168" cy="792088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Новые </a:t>
            </a:r>
            <a:r>
              <a:rPr kumimoji="0" lang="ru-RU" sz="4000" b="1" i="0" u="none" strike="noStrike" kern="1200" cap="all" spc="0" normalizeH="0" baseline="0" noProof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сво</a:t>
            </a:r>
            <a:r>
              <a:rPr lang="ru-RU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йства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  коэффициентов</a:t>
            </a:r>
            <a:endParaRPr kumimoji="0" lang="ru-RU" sz="40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0728"/>
            <a:ext cx="8784976" cy="568863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51520" y="1052736"/>
            <a:ext cx="251044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93538" bIns="0" anchor="ctr">
            <a:spAutoFit/>
          </a:bodyPr>
          <a:lstStyle/>
          <a:p>
            <a:r>
              <a:rPr kumimoji="0" lang="ru-RU" sz="3600" b="1" dirty="0" smtClean="0">
                <a:solidFill>
                  <a:schemeClr val="tx2"/>
                </a:solidFill>
                <a:cs typeface="Times New Roman" pitchFamily="18" charset="0"/>
              </a:rPr>
              <a:t>Группа А</a:t>
            </a:r>
            <a:endParaRPr kumimoji="0" lang="ru-RU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611560" y="4941168"/>
          <a:ext cx="5203428" cy="878770"/>
        </p:xfrm>
        <a:graphic>
          <a:graphicData uri="http://schemas.openxmlformats.org/presentationml/2006/ole">
            <p:oleObj spid="_x0000_s20487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6228184" y="4077072"/>
          <a:ext cx="2379662" cy="2536825"/>
        </p:xfrm>
        <a:graphic>
          <a:graphicData uri="http://schemas.openxmlformats.org/presentationml/2006/ole">
            <p:oleObj spid="_x0000_s20488" name="Формула" r:id="rId4" imgW="609480" imgH="66024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611560" y="1700808"/>
          <a:ext cx="4604651" cy="2533898"/>
        </p:xfrm>
        <a:graphic>
          <a:graphicData uri="http://schemas.openxmlformats.org/presentationml/2006/ole">
            <p:oleObj spid="_x0000_s20489" name="Формула" r:id="rId5" imgW="1333440" imgH="736560" progId="Equation.3">
              <p:embed/>
            </p:oleObj>
          </a:graphicData>
        </a:graphic>
      </p:graphicFrame>
      <p:pic>
        <p:nvPicPr>
          <p:cNvPr id="20491" name="Picture 11" descr="http://cs11309.vk.me/u113544943/a_251307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124744"/>
            <a:ext cx="1905000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23328" y="116632"/>
            <a:ext cx="8913168" cy="792088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Новые </a:t>
            </a:r>
            <a:r>
              <a:rPr kumimoji="0" lang="ru-RU" sz="4000" b="1" i="0" u="none" strike="noStrike" kern="1200" cap="all" spc="0" normalizeH="0" baseline="0" noProof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сво</a:t>
            </a:r>
            <a:r>
              <a:rPr lang="ru-RU" sz="40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йства</a:t>
            </a:r>
            <a:r>
              <a:rPr lang="ru-RU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rPr>
              <a:t>  коэффициентов</a:t>
            </a:r>
            <a:endParaRPr kumimoji="0" lang="ru-RU" sz="4000" b="1" i="0" u="none" strike="noStrike" kern="1200" cap="all" spc="0" normalizeH="0" baseline="0" noProof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0728"/>
            <a:ext cx="8784976" cy="568863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251520" y="1052736"/>
            <a:ext cx="251044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93538" bIns="0" anchor="ctr">
            <a:spAutoFit/>
          </a:bodyPr>
          <a:lstStyle/>
          <a:p>
            <a:r>
              <a:rPr kumimoji="0" lang="ru-RU" sz="3600" b="1" dirty="0" smtClean="0">
                <a:solidFill>
                  <a:schemeClr val="tx2"/>
                </a:solidFill>
                <a:cs typeface="Times New Roman" pitchFamily="18" charset="0"/>
              </a:rPr>
              <a:t>Группа В</a:t>
            </a:r>
            <a:endParaRPr kumimoji="0" lang="ru-RU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611560" y="4941168"/>
          <a:ext cx="5203428" cy="878770"/>
        </p:xfrm>
        <a:graphic>
          <a:graphicData uri="http://schemas.openxmlformats.org/presentationml/2006/ole">
            <p:oleObj spid="_x0000_s21506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6426200" y="4076700"/>
          <a:ext cx="1982788" cy="2536825"/>
        </p:xfrm>
        <a:graphic>
          <a:graphicData uri="http://schemas.openxmlformats.org/presentationml/2006/ole">
            <p:oleObj spid="_x0000_s21507" name="Формула" r:id="rId4" imgW="507960" imgH="660240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611560" y="1700808"/>
          <a:ext cx="4604651" cy="2533898"/>
        </p:xfrm>
        <a:graphic>
          <a:graphicData uri="http://schemas.openxmlformats.org/presentationml/2006/ole">
            <p:oleObj spid="_x0000_s21508" name="Формула" r:id="rId5" imgW="1333440" imgH="736560" progId="Equation.3">
              <p:embed/>
            </p:oleObj>
          </a:graphicData>
        </a:graphic>
      </p:graphicFrame>
      <p:pic>
        <p:nvPicPr>
          <p:cNvPr id="20491" name="Picture 11" descr="http://cs11309.vk.me/u113544943/a_251307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124744"/>
            <a:ext cx="1905000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360</Words>
  <Application>Microsoft Office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Microsoft Equation 3.0</vt:lpstr>
      <vt:lpstr>Устные методы решения квадратных уравнений</vt:lpstr>
      <vt:lpstr>СВОЙСТВА КОЭФФИЦИЕНТОВ</vt:lpstr>
      <vt:lpstr>Слайд 3</vt:lpstr>
      <vt:lpstr>Метод переброски</vt:lpstr>
      <vt:lpstr>Метод переброски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Устные методы решения квадратных уравнений</dc:title>
  <dc:creator>001</dc:creator>
  <cp:lastModifiedBy>001</cp:lastModifiedBy>
  <cp:revision>11</cp:revision>
  <dcterms:created xsi:type="dcterms:W3CDTF">2014-01-20T16:44:56Z</dcterms:created>
  <dcterms:modified xsi:type="dcterms:W3CDTF">2014-01-20T18:31:31Z</dcterms:modified>
</cp:coreProperties>
</file>