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78" r:id="rId4"/>
    <p:sldId id="272" r:id="rId5"/>
    <p:sldId id="273" r:id="rId6"/>
    <p:sldId id="269" r:id="rId7"/>
    <p:sldId id="262" r:id="rId8"/>
    <p:sldId id="279" r:id="rId9"/>
    <p:sldId id="274" r:id="rId10"/>
    <p:sldId id="263" r:id="rId11"/>
    <p:sldId id="265" r:id="rId12"/>
    <p:sldId id="257" r:id="rId13"/>
    <p:sldId id="275" r:id="rId14"/>
    <p:sldId id="276" r:id="rId15"/>
    <p:sldId id="281" r:id="rId16"/>
    <p:sldId id="266" r:id="rId17"/>
    <p:sldId id="277" r:id="rId18"/>
    <p:sldId id="264" r:id="rId19"/>
    <p:sldId id="280" r:id="rId20"/>
    <p:sldId id="258" r:id="rId21"/>
    <p:sldId id="285" r:id="rId22"/>
    <p:sldId id="284" r:id="rId23"/>
    <p:sldId id="283" r:id="rId24"/>
    <p:sldId id="267" r:id="rId25"/>
    <p:sldId id="268" r:id="rId26"/>
    <p:sldId id="259" r:id="rId27"/>
    <p:sldId id="26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6%D0%B8%D1%80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0%BD%D0%B5%D1%81%D1%82%D0%B5%D0%B7%D0%B8%D1%8F" TargetMode="External"/><Relationship Id="rId2" Type="http://schemas.openxmlformats.org/officeDocument/2006/relationships/hyperlink" Target="http://ru.wikipedia.org/wiki/%D0%98%D0%BD%D1%84%D0%B5%D0%BA%D1%86%D0%B8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A8%D0%BE%D0%B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9600" dirty="0" smtClean="0"/>
              <a:t>Ожоги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Выполнила </a:t>
            </a:r>
          </a:p>
          <a:p>
            <a:r>
              <a:rPr lang="ru-RU" dirty="0" smtClean="0"/>
              <a:t>Педагог дополнительного образования</a:t>
            </a:r>
          </a:p>
          <a:p>
            <a:r>
              <a:rPr lang="ru-RU" dirty="0" smtClean="0"/>
              <a:t>Жужкова М.И.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6175" y="5157192"/>
            <a:ext cx="2437825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352928" cy="592298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При обширных ожогах возникает шок. В обожженных местах образуются ядовитые продукты распада тканей, которые, проникая в кровь, разносятся по всему организму. На обожженные участки попадают бактерии, раны начинают гноиться. Кровь теряет плазму, сгущается и перестает в достаточной мере исполнять свою основную функцию – снабжение организма кислородом. При ожогах второй степени захватывающих более половины поверхности тела, возникает серьезная опасность для жизни больного.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78968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 smtClean="0"/>
              <a:t>Первая помощь при ожогах.</a:t>
            </a:r>
          </a:p>
          <a:p>
            <a:r>
              <a:rPr lang="ru-RU" dirty="0" smtClean="0"/>
              <a:t> Важную роль играет оказание само- и взаимопомощи. Основной её целью является прекращение действия поражающего фактора на пострадавшего. Так, например, при термическом ожоге необходимо устранить контакт пострадавшего с источником ожога и охладить поражённую поверхность (например, под прохладной проточной водой; актуально не позднее 2 часов после получения ожога), при электрическом поражении — прервать контакт с источником тока, </a:t>
            </a:r>
            <a:r>
              <a:rPr lang="ru-RU" u="sng" dirty="0" smtClean="0"/>
              <a:t>при химических ожогах — смыть или нейтрализовать активное вещество и т. п.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327648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Первая помощь при термических ожогах </a:t>
            </a:r>
            <a:endParaRPr lang="ru-RU" dirty="0" smtClean="0"/>
          </a:p>
          <a:p>
            <a:r>
              <a:rPr lang="ru-RU" dirty="0" smtClean="0"/>
              <a:t>Прекратить действие поражающего фактора.</a:t>
            </a:r>
          </a:p>
          <a:p>
            <a:r>
              <a:rPr lang="ru-RU" dirty="0" smtClean="0"/>
              <a:t>При </a:t>
            </a:r>
            <a:r>
              <a:rPr lang="en-US" dirty="0" smtClean="0"/>
              <a:t>I</a:t>
            </a:r>
            <a:r>
              <a:rPr lang="ru-RU" dirty="0" smtClean="0"/>
              <a:t> и </a:t>
            </a:r>
            <a:r>
              <a:rPr lang="en-US" dirty="0" smtClean="0"/>
              <a:t>II </a:t>
            </a:r>
            <a:r>
              <a:rPr lang="ru-RU" dirty="0" smtClean="0"/>
              <a:t>степени охладить место ожога под струей холодной воды.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5172" y="3501008"/>
            <a:ext cx="4878828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3438283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78968"/>
          </a:xfrm>
        </p:spPr>
        <p:txBody>
          <a:bodyPr>
            <a:normAutofit/>
          </a:bodyPr>
          <a:lstStyle/>
          <a:p>
            <a:r>
              <a:rPr lang="ru-RU" dirty="0" smtClean="0"/>
              <a:t>Освободить участок с ожогом от одежды (если одежда не снимается с какого-либо участка, то обрезать вокруг раны ее ножницами).</a:t>
            </a:r>
          </a:p>
          <a:p>
            <a:r>
              <a:rPr lang="ru-RU" dirty="0" smtClean="0"/>
              <a:t>Наложить на рану стерильную салфетку, асептическую повязку 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1" y="3247749"/>
            <a:ext cx="4211960" cy="361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816151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Провести иммобилизацию конечности шинами или косыночной повязкой.</a:t>
            </a:r>
          </a:p>
          <a:p>
            <a:pPr lvl="0"/>
            <a:r>
              <a:rPr lang="ru-RU" dirty="0" smtClean="0"/>
              <a:t>Наложить на место ожога пузырь со льдом.</a:t>
            </a:r>
          </a:p>
          <a:p>
            <a:pPr lvl="0"/>
            <a:r>
              <a:rPr lang="ru-RU" dirty="0" smtClean="0"/>
              <a:t>Вызвать «03» или госпитализировать в стационар на носилках.</a:t>
            </a:r>
          </a:p>
          <a:p>
            <a:r>
              <a:rPr lang="ru-RU" dirty="0" smtClean="0"/>
              <a:t>Возможное используемое оснащение: салфетки стерильные, бинт 5х10, бинт 7х14, пузырь со льдом, шины </a:t>
            </a:r>
            <a:r>
              <a:rPr lang="ru-RU" dirty="0" err="1" smtClean="0"/>
              <a:t>Крамера</a:t>
            </a:r>
            <a:r>
              <a:rPr lang="ru-RU" dirty="0" smtClean="0"/>
              <a:t>, косынка, ножницы, носилки.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713734"/>
            <a:ext cx="1800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725144"/>
            <a:ext cx="4353051" cy="18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755576" y="476672"/>
            <a:ext cx="6345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000000"/>
                </a:solidFill>
              </a:rPr>
              <a:t>Оказание помощи при ожогах </a:t>
            </a:r>
            <a:r>
              <a:rPr lang="en-US" sz="2000" dirty="0">
                <a:solidFill>
                  <a:srgbClr val="000000"/>
                </a:solidFill>
              </a:rPr>
              <a:t>III,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IV </a:t>
            </a:r>
            <a:r>
              <a:rPr lang="ru-RU" sz="2000" dirty="0" smtClean="0">
                <a:solidFill>
                  <a:srgbClr val="000000"/>
                </a:solidFill>
              </a:rPr>
              <a:t>степени</a:t>
            </a:r>
            <a:r>
              <a:rPr lang="ru-RU" sz="2000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55576" y="1268760"/>
            <a:ext cx="43211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1) </a:t>
            </a:r>
            <a:r>
              <a:rPr lang="ru-RU" sz="2400" dirty="0"/>
              <a:t>Наложить на повреждённую поверхность чистую пленку или ткань.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627784" y="3645024"/>
            <a:ext cx="5257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2) </a:t>
            </a:r>
            <a:r>
              <a:rPr lang="ru-RU" sz="2400" dirty="0"/>
              <a:t>Поверх плёнки приложить пакеты со льдом.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735262" y="4581128"/>
            <a:ext cx="6408738" cy="25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3) </a:t>
            </a:r>
            <a:r>
              <a:rPr lang="ru-RU" sz="2400" dirty="0"/>
              <a:t>Дать пострадавшему таблетку анальгина (если он в сознании)</a:t>
            </a:r>
          </a:p>
          <a:p>
            <a:pPr>
              <a:spcBef>
                <a:spcPct val="50000"/>
              </a:spcBef>
            </a:pPr>
            <a:r>
              <a:rPr lang="ru-RU" sz="2400" dirty="0"/>
              <a:t>4) При длительном ожидании скорой помощи обеспечить пострадавшего обильным тёплым питьём.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5004048" y="1412776"/>
            <a:ext cx="1817687" cy="1751013"/>
          </a:xfrm>
          <a:prstGeom prst="rect">
            <a:avLst/>
          </a:prstGeom>
          <a:noFill/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96952"/>
            <a:ext cx="1846263" cy="1714500"/>
          </a:xfrm>
          <a:prstGeom prst="rect">
            <a:avLst/>
          </a:prstGeom>
          <a:noFill/>
        </p:spPr>
      </p:pic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755576" y="404664"/>
            <a:ext cx="6912768" cy="64807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710970"/>
            <a:ext cx="1728192" cy="114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 l="28468" t="30240" r="27248"/>
          <a:stretch>
            <a:fillRect/>
          </a:stretch>
        </p:blipFill>
        <p:spPr bwMode="auto">
          <a:xfrm>
            <a:off x="467544" y="4799597"/>
            <a:ext cx="1224136" cy="121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509120"/>
            <a:ext cx="313184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892480" cy="4752528"/>
          </a:xfrm>
        </p:spPr>
        <p:txBody>
          <a:bodyPr>
            <a:normAutofit/>
          </a:bodyPr>
          <a:lstStyle/>
          <a:p>
            <a:r>
              <a:rPr lang="ru-RU" dirty="0" smtClean="0"/>
              <a:t>Нельзя применять масляные мази и другие </a:t>
            </a:r>
            <a:r>
              <a:rPr lang="ru-RU" u="sng" dirty="0" smtClean="0">
                <a:hlinkClick r:id="rId3" tooltip="Жир"/>
              </a:rPr>
              <a:t>жиросодержащие</a:t>
            </a:r>
            <a:r>
              <a:rPr lang="ru-RU" dirty="0" smtClean="0"/>
              <a:t> продукты. Очень распространено заблуждение, что ожог надо смазать чем-то жирным — например, сметаной или растительным маслом. Подобное недопустимо, такое действие только усугубит тяжесть поражения, а персоналу в больнице придётся удалять масляную плёнку, причиняя дополнительные страдания больному.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3838" y="4785742"/>
            <a:ext cx="2072258" cy="207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88192"/>
            <a:ext cx="2483768" cy="206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183880" cy="597666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Не рекомендуется самостоятельно удалять с пострадавшего фрагменты сгоревшей одежды - это может привести к отслоению больших участков кожи, кровотечению, а впоследствии и к </a:t>
            </a:r>
            <a:r>
              <a:rPr lang="ru-RU" u="sng" dirty="0" smtClean="0">
                <a:hlinkClick r:id="rId2" tooltip="Инфекция"/>
              </a:rPr>
              <a:t>инфицированию</a:t>
            </a:r>
            <a:r>
              <a:rPr lang="ru-RU" dirty="0" smtClean="0"/>
              <a:t> раны. Не следует проводить первичную обработку раны самостоятельно. Без </a:t>
            </a:r>
            <a:r>
              <a:rPr lang="ru-RU" u="sng" dirty="0" smtClean="0">
                <a:hlinkClick r:id="rId3" tooltip="Анестезия"/>
              </a:rPr>
              <a:t>обезболивания</a:t>
            </a:r>
            <a:r>
              <a:rPr lang="ru-RU" dirty="0" smtClean="0"/>
              <a:t> этот процесс причинит дополнительные страдания больному и может привести к </a:t>
            </a:r>
            <a:r>
              <a:rPr lang="ru-RU" u="sng" dirty="0" smtClean="0">
                <a:hlinkClick r:id="rId4" tooltip="Шок"/>
              </a:rPr>
              <a:t>шоку</a:t>
            </a:r>
            <a:r>
              <a:rPr lang="ru-RU" dirty="0" smtClean="0"/>
              <a:t>. Также, при обработке раны неизбежно возникнет кровотечение и возрастёт риск инфицирования, если обработка проводится в полевых условиях.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8291264" cy="6067000"/>
          </a:xfrm>
        </p:spPr>
        <p:txBody>
          <a:bodyPr>
            <a:normAutofit/>
          </a:bodyPr>
          <a:lstStyle/>
          <a:p>
            <a:r>
              <a:rPr lang="ru-RU" b="1" dirty="0" smtClean="0"/>
              <a:t>Химические ожоги.</a:t>
            </a:r>
            <a:endParaRPr lang="ru-RU" dirty="0" smtClean="0"/>
          </a:p>
          <a:p>
            <a:r>
              <a:rPr lang="ru-RU" dirty="0" smtClean="0"/>
              <a:t>Появляются при попадании на кожу и слизистые кислот (азотной, серной, соляной, уксусной) и щелочей (едкий калий и натрий, негашеная известь), фосфора и солей тяжелых металлов (азотнокислого серебра, хлорида цинка, медного купороса и др.). Действие кислот и щелочей зависит от их концентрации. </a:t>
            </a:r>
          </a:p>
          <a:p>
            <a:endParaRPr lang="ru-RU" dirty="0"/>
          </a:p>
        </p:txBody>
      </p:sp>
      <p:pic>
        <p:nvPicPr>
          <p:cNvPr id="4" name="Picture 11" descr="P+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177" y="4437112"/>
            <a:ext cx="3214823" cy="2420888"/>
          </a:xfrm>
          <a:prstGeom prst="rect">
            <a:avLst/>
          </a:prstGeom>
          <a:noFill/>
        </p:spPr>
      </p:pic>
      <p:pic>
        <p:nvPicPr>
          <p:cNvPr id="5" name="Picture 9" descr="г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418137"/>
            <a:ext cx="1223963" cy="1439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Механизм действия химических веществ заключается в основном в их воздействии на клеточные белки. </a:t>
            </a:r>
          </a:p>
          <a:p>
            <a:r>
              <a:rPr lang="ru-RU" dirty="0" smtClean="0"/>
              <a:t>Под влиянием </a:t>
            </a:r>
            <a:r>
              <a:rPr lang="ru-RU" u="sng" dirty="0" smtClean="0"/>
              <a:t>кислот</a:t>
            </a:r>
            <a:r>
              <a:rPr lang="ru-RU" dirty="0" smtClean="0"/>
              <a:t> на коже возникают сухие, остро ограниченные струпья желто-коричневого и даже черного цвета;</a:t>
            </a:r>
          </a:p>
          <a:p>
            <a:r>
              <a:rPr lang="ru-RU" dirty="0" smtClean="0"/>
              <a:t> </a:t>
            </a:r>
            <a:r>
              <a:rPr lang="ru-RU" u="sng" dirty="0" smtClean="0"/>
              <a:t>щелочи</a:t>
            </a:r>
            <a:r>
              <a:rPr lang="ru-RU" dirty="0" smtClean="0"/>
              <a:t> вызывают образования сероватых мажущих струпьев, резко неограниченных. При попадание в желудок высоко концентрированных кислот и щелочей происходит прободение желудочной стенки.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204993"/>
            <a:ext cx="4067944" cy="265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Поражения электрическим током и молнией.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255888" cy="4968552"/>
          </a:xfrm>
        </p:spPr>
        <p:txBody>
          <a:bodyPr>
            <a:normAutofit/>
          </a:bodyPr>
          <a:lstStyle/>
          <a:p>
            <a:r>
              <a:rPr lang="ru-RU" dirty="0" smtClean="0"/>
              <a:t>Электрический ток является помощником человека, но он может оказывать и вредное действие. При поражении электрическим током возникают </a:t>
            </a:r>
            <a:r>
              <a:rPr lang="ru-RU" dirty="0" err="1" smtClean="0"/>
              <a:t>электро­травмы</a:t>
            </a:r>
            <a:r>
              <a:rPr lang="ru-RU" dirty="0" smtClean="0"/>
              <a:t>, одна четверть которых кончается смертью пострадавшего. Наблюдаются также и травмы, обусловленные природным электрическим током - молнией.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4968552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Химические ожоги</a:t>
            </a:r>
            <a:endParaRPr lang="ru-RU" b="1" dirty="0" smtClean="0"/>
          </a:p>
          <a:p>
            <a:r>
              <a:rPr lang="ru-RU" dirty="0" smtClean="0"/>
              <a:t>Прекратить действие поражающего фактора.</a:t>
            </a:r>
          </a:p>
          <a:p>
            <a:pPr lvl="0"/>
            <a:r>
              <a:rPr lang="ru-RU" dirty="0" smtClean="0"/>
              <a:t>Ожоговую поверхность промыть проточной холодной водой в течение 20 минут (исключение гашёная известь).</a:t>
            </a:r>
          </a:p>
          <a:p>
            <a:pPr lvl="0"/>
            <a:r>
              <a:rPr lang="ru-RU" b="1" i="1" u="sng" dirty="0" smtClean="0"/>
              <a:t>Ожог кислотой </a:t>
            </a:r>
            <a:r>
              <a:rPr lang="ru-RU" dirty="0" smtClean="0"/>
              <a:t>– </a:t>
            </a:r>
          </a:p>
          <a:p>
            <a:pPr lvl="0"/>
            <a:r>
              <a:rPr lang="ru-RU" dirty="0" smtClean="0"/>
              <a:t>1) промыть водой.</a:t>
            </a:r>
          </a:p>
          <a:p>
            <a:pPr lvl="0"/>
            <a:r>
              <a:rPr lang="ru-RU" dirty="0" smtClean="0"/>
              <a:t>2)нейтрализовать раствором питьевой соды (1 чайная ложка соды на стакан воды) или щелочным раствором (мыльной водой).</a:t>
            </a:r>
          </a:p>
          <a:p>
            <a:r>
              <a:rPr lang="ru-RU" dirty="0" smtClean="0"/>
              <a:t>Наложить на рану стерильную салфетку, асептическую повязку. </a:t>
            </a:r>
          </a:p>
          <a:p>
            <a:pPr lvl="0"/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881970"/>
            <a:ext cx="3635896" cy="197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226881"/>
            <a:ext cx="2555776" cy="163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30896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Гидроксид</a:t>
            </a:r>
            <a:r>
              <a:rPr lang="ru-RU" dirty="0" smtClean="0"/>
              <a:t> натрия (лат. </a:t>
            </a:r>
            <a:r>
              <a:rPr lang="ru-RU" dirty="0" err="1" smtClean="0"/>
              <a:t>Natrii</a:t>
            </a:r>
            <a:r>
              <a:rPr lang="ru-RU" dirty="0" smtClean="0"/>
              <a:t> </a:t>
            </a:r>
            <a:r>
              <a:rPr lang="ru-RU" dirty="0" err="1" smtClean="0"/>
              <a:t>hydroxidum</a:t>
            </a:r>
            <a:r>
              <a:rPr lang="ru-RU" dirty="0" smtClean="0"/>
              <a:t>; другие названия — каустическая сода, каустик, едкий натр, едкая щёлочь) — самая распространённая </a:t>
            </a:r>
            <a:r>
              <a:rPr lang="ru-RU" b="1" u="sng" dirty="0" smtClean="0"/>
              <a:t>щёлочь</a:t>
            </a:r>
            <a:r>
              <a:rPr lang="ru-RU" dirty="0" smtClean="0"/>
              <a:t>, химическая формула </a:t>
            </a:r>
            <a:r>
              <a:rPr lang="ru-RU" dirty="0" err="1" smtClean="0"/>
              <a:t>NaOH</a:t>
            </a:r>
            <a:r>
              <a:rPr lang="ru-RU" dirty="0" smtClean="0"/>
              <a:t>.</a:t>
            </a:r>
          </a:p>
          <a:p>
            <a:r>
              <a:rPr lang="ru-RU" u="sng" dirty="0" smtClean="0"/>
              <a:t>Применение:</a:t>
            </a:r>
          </a:p>
          <a:p>
            <a:r>
              <a:rPr lang="ru-RU" dirty="0" smtClean="0"/>
              <a:t>Для омыления жиров при производстве мыла, шампуня и других моющих средств. </a:t>
            </a:r>
          </a:p>
          <a:p>
            <a:r>
              <a:rPr lang="ru-RU" dirty="0" smtClean="0"/>
              <a:t>Для изготовления </a:t>
            </a:r>
            <a:r>
              <a:rPr lang="ru-RU" dirty="0" err="1" smtClean="0"/>
              <a:t>биодизельного</a:t>
            </a:r>
            <a:r>
              <a:rPr lang="ru-RU" dirty="0" smtClean="0"/>
              <a:t> топлива — получаемого из растительных масел и используемого для замены обычного дизельного топлива.</a:t>
            </a:r>
          </a:p>
          <a:p>
            <a:r>
              <a:rPr lang="ru-RU" dirty="0" smtClean="0"/>
              <a:t>В качестве агента для растворения засоров канализационных труб, в виде сухих гранул или в составе гелей.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i="1" u="sng" dirty="0" smtClean="0"/>
              <a:t>Ожог щелочью </a:t>
            </a:r>
            <a:r>
              <a:rPr lang="ru-RU" dirty="0" smtClean="0"/>
              <a:t>–</a:t>
            </a:r>
          </a:p>
          <a:p>
            <a:pPr lvl="0"/>
            <a:r>
              <a:rPr lang="ru-RU" dirty="0" smtClean="0"/>
              <a:t>после промывания водой приложить ткань, смоченную слабым  уксусом (3%) или лимонным соком. </a:t>
            </a:r>
          </a:p>
          <a:p>
            <a:pPr lvl="0"/>
            <a:r>
              <a:rPr lang="ru-RU" dirty="0" smtClean="0"/>
              <a:t>Наложить на рану стерильную салфетку, асептическую повязку. </a:t>
            </a:r>
          </a:p>
          <a:p>
            <a:endParaRPr lang="ru-RU" dirty="0"/>
          </a:p>
        </p:txBody>
      </p:sp>
      <p:pic>
        <p:nvPicPr>
          <p:cNvPr id="4" name="Picture 12" descr="джэ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6804248" y="3717032"/>
            <a:ext cx="1835696" cy="1376383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9083" y="3717032"/>
            <a:ext cx="4187957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Провести иммобилизацию конечности шиной или косыночной повязкой.</a:t>
            </a:r>
          </a:p>
          <a:p>
            <a:pPr lvl="0"/>
            <a:r>
              <a:rPr lang="ru-RU" dirty="0" smtClean="0"/>
              <a:t>Наложить на место ожога пузырь со льдом.</a:t>
            </a:r>
          </a:p>
          <a:p>
            <a:pPr lvl="0"/>
            <a:r>
              <a:rPr lang="ru-RU" dirty="0" smtClean="0"/>
              <a:t>Вызвать «03» или госпитализировать в стационар на носилках.</a:t>
            </a:r>
          </a:p>
          <a:p>
            <a:r>
              <a:rPr lang="ru-RU" dirty="0" smtClean="0"/>
              <a:t>Возможное используемое оснащение: салфетки стерильные, бинт 5х10, бинт 7х14, пузырь со льдом, 3% уксус, питьевая сода, шины </a:t>
            </a:r>
            <a:r>
              <a:rPr lang="ru-RU" dirty="0" err="1" smtClean="0"/>
              <a:t>Крамера</a:t>
            </a:r>
            <a:r>
              <a:rPr lang="ru-RU" dirty="0" smtClean="0"/>
              <a:t>, косынка, ножницы, носилки.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59735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Отморожение </a:t>
            </a:r>
            <a:r>
              <a:rPr lang="ru-RU" dirty="0" smtClean="0"/>
              <a:t>- повреждение тканей при местном воздей­ствии низкой температуры. Главную роль при этом играет мороз, однако значительно способствует влажный воздух и ветер. Холод, действуя на сосуды, вызывает их сужение; в результате этого происходит недостаточное кровоснабжение определенного участка тела, проявляющееся побледнением кожи. Некоторые люди более подвержены риску отморожения, например: лица, проводящие долгое время на холоде; маленькие дети; пожилые люди; люди, имеющие проблемы со здоровьем; люди, у которых были состояния гипотермии (переохлаждения) в прошлом; люди с заболеваниями сердца или состояниями, вызывающими нарушение кровообращения. Наиболее часто подвергаются отморожению: пальцы рук и ног, уши, нос, щеки. При несвоевременной первой помощи может произойти отмирание тканей.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Степени тяжести отморожения.</a:t>
            </a:r>
            <a:endParaRPr lang="ru-RU" dirty="0" smtClean="0"/>
          </a:p>
          <a:p>
            <a:r>
              <a:rPr lang="ru-RU" b="1" dirty="0" smtClean="0"/>
              <a:t>1 степень</a:t>
            </a:r>
            <a:r>
              <a:rPr lang="ru-RU" dirty="0" smtClean="0"/>
              <a:t> – побледнение и покраснение кожи, вплоть до потери чувствительности;</a:t>
            </a:r>
          </a:p>
          <a:p>
            <a:r>
              <a:rPr lang="ru-RU" b="1" dirty="0" smtClean="0"/>
              <a:t>2 степень</a:t>
            </a:r>
            <a:r>
              <a:rPr lang="ru-RU" dirty="0" smtClean="0"/>
              <a:t> - образование пузырей; </a:t>
            </a:r>
          </a:p>
          <a:p>
            <a:r>
              <a:rPr lang="ru-RU" b="1" dirty="0" smtClean="0"/>
              <a:t>3 степень </a:t>
            </a:r>
            <a:r>
              <a:rPr lang="ru-RU" dirty="0" smtClean="0"/>
              <a:t>– омертвение (некроз) отмороженных участков тела.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30352"/>
            <a:ext cx="8568952" cy="5994992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ПМП          Отморожение</a:t>
            </a:r>
            <a:endParaRPr lang="ru-RU" dirty="0" smtClean="0"/>
          </a:p>
          <a:p>
            <a:r>
              <a:rPr lang="ru-RU" b="1" dirty="0" smtClean="0"/>
              <a:t> </a:t>
            </a:r>
            <a:r>
              <a:rPr lang="ru-RU" i="1" dirty="0" smtClean="0"/>
              <a:t>1 способ:</a:t>
            </a:r>
            <a:endParaRPr lang="ru-RU" dirty="0" smtClean="0"/>
          </a:p>
          <a:p>
            <a:pPr lvl="0"/>
            <a:r>
              <a:rPr lang="ru-RU" dirty="0" smtClean="0"/>
              <a:t>Переместить пострадавшего в теплое помещение.</a:t>
            </a:r>
          </a:p>
          <a:p>
            <a:pPr lvl="0"/>
            <a:r>
              <a:rPr lang="ru-RU" dirty="0" smtClean="0"/>
              <a:t>Осторожно снять одежду с пораженной области.</a:t>
            </a:r>
          </a:p>
          <a:p>
            <a:pPr lvl="0"/>
            <a:r>
              <a:rPr lang="ru-RU" dirty="0" smtClean="0"/>
              <a:t>Растереть обмороженный участок тела тёплыми сухими руками (при 1ст.)</a:t>
            </a:r>
          </a:p>
          <a:p>
            <a:r>
              <a:rPr lang="ru-RU" dirty="0" smtClean="0"/>
              <a:t>4. Опустить обмороженный участок тела в воду с температурой + 18 градусов С, постепенно увеличивая температуру воды до +38 С. Высушить сухой салфеткой. Затем наложить сухую асептическую повязку. </a:t>
            </a:r>
          </a:p>
          <a:p>
            <a:r>
              <a:rPr lang="ru-RU" b="1" dirty="0" smtClean="0"/>
              <a:t>2 вариант:</a:t>
            </a:r>
            <a:r>
              <a:rPr lang="ru-RU" dirty="0" smtClean="0"/>
              <a:t> Наложить сухую </a:t>
            </a:r>
            <a:r>
              <a:rPr lang="ru-RU" dirty="0" err="1" smtClean="0"/>
              <a:t>термоизолирующую</a:t>
            </a:r>
            <a:r>
              <a:rPr lang="ru-RU" dirty="0" smtClean="0"/>
              <a:t> повязку  (повязка с ватно-марлевыми тампонами закрывается целлофановой плёнкой или клеёнкой, сверху  накладывается мягкая бинтовая повязка или шерстяная ткань).</a:t>
            </a:r>
          </a:p>
          <a:p>
            <a:r>
              <a:rPr lang="ru-RU" dirty="0" smtClean="0"/>
              <a:t>Провести иммобилизацию конечности. </a:t>
            </a:r>
          </a:p>
          <a:p>
            <a:r>
              <a:rPr lang="ru-RU" dirty="0" smtClean="0"/>
              <a:t>Дать тёплое питьё</a:t>
            </a:r>
          </a:p>
          <a:p>
            <a:r>
              <a:rPr lang="ru-RU" dirty="0" smtClean="0"/>
              <a:t>Вызвать «03» или госпитализировать в стационар на носилках.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Общее охлаждение организма.</a:t>
            </a:r>
            <a:endParaRPr lang="ru-RU" dirty="0" smtClean="0"/>
          </a:p>
          <a:p>
            <a:r>
              <a:rPr lang="ru-RU" dirty="0" smtClean="0"/>
              <a:t>Общее поражение организма холодом. Сначала появляется чувство усталости, сонливости, вялость, безучастность к окружающему, спутанность речи, нарушение координации движений, а при дальнейшем падении температуры тела – полная  потеря сознания.   Первая помощь – скорейшее согревание пострадавшего, по возможности поместить его в теплое помещение, горячее сладкое питье, вызов врача.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6301328" cy="632764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Электрический ток вызывает изменения нервной системы, а именно ее раздра­жение или же паралич. При воздействии электрического тока возникают судо­рожные спазмы</a:t>
            </a:r>
            <a:r>
              <a:rPr lang="ru-RU" b="1" dirty="0" smtClean="0"/>
              <a:t> </a:t>
            </a:r>
            <a:r>
              <a:rPr lang="ru-RU" dirty="0" smtClean="0"/>
              <a:t>мышц. Принято говорить, что электрический ток человека «держит». Пострадавший не в состоянии выпустить из рук предмета - источника электричества. Происходит судорожный спазм диафрагмы - главной дыха­тельной мышцы в организме - и сердца. Это вызывает моментальную остановку дыхания и сердечной деятельности. Действие электрического тока на мозг вы­зывает потерю сознания.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5" y="2852937"/>
            <a:ext cx="2555776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7684" y="1052736"/>
            <a:ext cx="2976316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6650" y="3573016"/>
            <a:ext cx="16573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8183880" cy="50588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Электрический ток, соприкасаясь с телом человека, оказывает также и тепловое действие, причем в месте контакта возникают ожоги </a:t>
            </a:r>
            <a:r>
              <a:rPr lang="en-US" dirty="0" smtClean="0"/>
              <a:t>III</a:t>
            </a:r>
            <a:r>
              <a:rPr lang="ru-RU" dirty="0" smtClean="0"/>
              <a:t> степени.</a:t>
            </a:r>
          </a:p>
          <a:p>
            <a:r>
              <a:rPr lang="ru-RU" dirty="0" smtClean="0"/>
              <a:t>Постоянный ток является менее опасным, чем переменный. Переменный ток даже уже под напряжением в 220 вольт может вызвать очень тяжелое поражение организма. Действие электрического тока на человека усиливается промокшей обувью и мокрыми руками, характеризующимися повышенной электропроводностью.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991177"/>
            <a:ext cx="2339752" cy="186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поражении молнией на теле пострадавшего возникает древовидный рисунок синего цвета. Принято говорить, что молния оставила свое изображение. В действительности при ударе молнии происходит паралич</a:t>
            </a:r>
            <a:r>
              <a:rPr lang="ru-RU" b="1" dirty="0" smtClean="0"/>
              <a:t> </a:t>
            </a:r>
            <a:r>
              <a:rPr lang="ru-RU" dirty="0" smtClean="0"/>
              <a:t>подкожных сосудов.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5528" r="21001"/>
          <a:stretch>
            <a:fillRect/>
          </a:stretch>
        </p:blipFill>
        <p:spPr bwMode="auto">
          <a:xfrm>
            <a:off x="6732240" y="3270932"/>
            <a:ext cx="2411760" cy="358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6891" y="3717032"/>
            <a:ext cx="4717735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02904"/>
          </a:xfrm>
        </p:spPr>
        <p:txBody>
          <a:bodyPr>
            <a:normAutofit fontScale="92500" lnSpcReduction="10000"/>
          </a:bodyPr>
          <a:lstStyle/>
          <a:p>
            <a:r>
              <a:rPr lang="ru-RU" b="1" u="sng" dirty="0" smtClean="0"/>
              <a:t> </a:t>
            </a:r>
            <a:r>
              <a:rPr lang="ru-RU" b="1" u="sng" dirty="0" err="1" smtClean="0"/>
              <a:t>Электротравма</a:t>
            </a:r>
            <a:endParaRPr lang="ru-RU" dirty="0" smtClean="0"/>
          </a:p>
          <a:p>
            <a:pPr lvl="0"/>
            <a:r>
              <a:rPr lang="ru-RU" dirty="0" smtClean="0"/>
              <a:t>Прекратить действие электрического тока, соблюдая правила  техники безопасности.</a:t>
            </a:r>
          </a:p>
          <a:p>
            <a:pPr lvl="0"/>
            <a:r>
              <a:rPr lang="ru-RU" dirty="0" smtClean="0"/>
              <a:t>Уложить пострадавшего горизонтально на спину.</a:t>
            </a:r>
          </a:p>
          <a:p>
            <a:pPr lvl="0"/>
            <a:r>
              <a:rPr lang="ru-RU" dirty="0" smtClean="0"/>
              <a:t>Осмотреть пострадавшего.</a:t>
            </a:r>
          </a:p>
          <a:p>
            <a:pPr lvl="0"/>
            <a:r>
              <a:rPr lang="ru-RU" dirty="0" smtClean="0"/>
              <a:t>При остановке дыхания и сердца немедленно провести сердечно легочную реанимацию.</a:t>
            </a:r>
          </a:p>
          <a:p>
            <a:pPr lvl="0"/>
            <a:r>
              <a:rPr lang="ru-RU" dirty="0" smtClean="0"/>
              <a:t>Наложить на место ожога асептическую повязку. </a:t>
            </a:r>
          </a:p>
          <a:p>
            <a:pPr lvl="0"/>
            <a:r>
              <a:rPr lang="ru-RU" dirty="0" smtClean="0"/>
              <a:t>Вызвать «03» или госпитализировать в стационар на носилках.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0"/>
            <a:ext cx="8568952" cy="4653136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Ожоги.</a:t>
            </a:r>
            <a:endParaRPr lang="ru-RU" dirty="0" smtClean="0"/>
          </a:p>
          <a:p>
            <a:r>
              <a:rPr lang="ru-RU" dirty="0" smtClean="0"/>
              <a:t>Повреждение тканей, вызванное местным действием высокой температуры, химических веществ, лучевой энергии, электрического тока или зарядами. Тяжесть состояния зависит от площади ожога и его глубины. Хотя при ожогах поражается в основном кожа и подкожная ткань, тем не менее их действие отражается на всем организме.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90432"/>
            <a:ext cx="1979712" cy="216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933056"/>
            <a:ext cx="2692841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571615"/>
            <a:ext cx="2088232" cy="228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933056"/>
            <a:ext cx="2411760" cy="180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02904"/>
          </a:xfrm>
        </p:spPr>
        <p:txBody>
          <a:bodyPr>
            <a:normAutofit lnSpcReduction="10000"/>
          </a:bodyPr>
          <a:lstStyle/>
          <a:p>
            <a:endParaRPr lang="ru-RU" b="1" i="1" dirty="0" smtClean="0"/>
          </a:p>
          <a:p>
            <a:r>
              <a:rPr lang="ru-RU" u="sng" dirty="0" smtClean="0"/>
              <a:t>Степени тяжести ожогов.</a:t>
            </a:r>
            <a:endParaRPr lang="ru-RU" b="1" i="1" dirty="0" smtClean="0"/>
          </a:p>
          <a:p>
            <a:r>
              <a:rPr lang="ru-RU" b="1" dirty="0" smtClean="0"/>
              <a:t>1 степень</a:t>
            </a:r>
            <a:r>
              <a:rPr lang="ru-RU" dirty="0" smtClean="0"/>
              <a:t> - покраснение и отек кожи;</a:t>
            </a:r>
          </a:p>
          <a:p>
            <a:r>
              <a:rPr lang="ru-RU" b="1" dirty="0" smtClean="0"/>
              <a:t>2 степень</a:t>
            </a:r>
            <a:r>
              <a:rPr lang="ru-RU" dirty="0" smtClean="0"/>
              <a:t> - образование пузырей наполненных прозрачной жидкостью (плазма крови);</a:t>
            </a:r>
          </a:p>
          <a:p>
            <a:r>
              <a:rPr lang="ru-RU" b="1" dirty="0" smtClean="0"/>
              <a:t>3 степень</a:t>
            </a:r>
            <a:r>
              <a:rPr lang="ru-RU" dirty="0" smtClean="0"/>
              <a:t> - пузыри наполненные темной жидкостью, омертвление тканей (некроз);</a:t>
            </a:r>
          </a:p>
          <a:p>
            <a:r>
              <a:rPr lang="ru-RU" b="1" dirty="0" smtClean="0"/>
              <a:t>4 степень</a:t>
            </a:r>
            <a:r>
              <a:rPr lang="ru-RU" dirty="0" smtClean="0"/>
              <a:t> - ожоговый струп коричневого или черного цвета, обугливание кожи, мышц, костей.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4973" y="0"/>
            <a:ext cx="60690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0" y="476672"/>
            <a:ext cx="3115437" cy="2016224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lum contrast="24000"/>
          </a:blip>
          <a:srcRect/>
          <a:stretch>
            <a:fillRect/>
          </a:stretch>
        </p:blipFill>
        <p:spPr bwMode="auto">
          <a:xfrm>
            <a:off x="0" y="4834961"/>
            <a:ext cx="3152130" cy="2023039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166102" cy="504056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37112"/>
            <a:ext cx="3255791" cy="432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588</TotalTime>
  <Words>1443</Words>
  <Application>Microsoft Office PowerPoint</Application>
  <PresentationFormat>Экран (4:3)</PresentationFormat>
  <Paragraphs>86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Аспект</vt:lpstr>
      <vt:lpstr>Ожоги</vt:lpstr>
      <vt:lpstr>Поражения электрическим током и молнией.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63</cp:revision>
  <dcterms:created xsi:type="dcterms:W3CDTF">2012-11-28T06:54:59Z</dcterms:created>
  <dcterms:modified xsi:type="dcterms:W3CDTF">2014-03-17T19:15:51Z</dcterms:modified>
</cp:coreProperties>
</file>