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7" r:id="rId3"/>
    <p:sldId id="279" r:id="rId4"/>
    <p:sldId id="278" r:id="rId5"/>
    <p:sldId id="280" r:id="rId6"/>
    <p:sldId id="283" r:id="rId7"/>
    <p:sldId id="281" r:id="rId8"/>
    <p:sldId id="285" r:id="rId9"/>
    <p:sldId id="284" r:id="rId10"/>
    <p:sldId id="266" r:id="rId11"/>
    <p:sldId id="286" r:id="rId12"/>
    <p:sldId id="292" r:id="rId13"/>
    <p:sldId id="295" r:id="rId14"/>
    <p:sldId id="289" r:id="rId15"/>
    <p:sldId id="294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64896" cy="12241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26.02.15г.   </a:t>
            </a:r>
            <a:r>
              <a:rPr lang="ru-RU" b="1" i="1" dirty="0" smtClean="0"/>
              <a:t>Классная работа</a:t>
            </a:r>
            <a:br>
              <a:rPr lang="ru-RU" b="1" i="1" dirty="0" smtClean="0"/>
            </a:b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081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752601"/>
            <a:ext cx="6995120" cy="1892424"/>
          </a:xfrm>
        </p:spPr>
        <p:txBody>
          <a:bodyPr/>
          <a:lstStyle/>
          <a:p>
            <a:pPr marL="114300" indent="0">
              <a:buNone/>
            </a:pPr>
            <a:r>
              <a:rPr lang="ru-RU" sz="4000" b="1" dirty="0" smtClean="0"/>
              <a:t>№ 686 </a:t>
            </a:r>
            <a:r>
              <a:rPr lang="ru-RU" dirty="0" smtClean="0"/>
              <a:t>стр.192 учебник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Резерв:  </a:t>
            </a: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№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687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7910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3"/>
            <a:ext cx="8260672" cy="936104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Работаем в парах_</a:t>
            </a:r>
            <a:r>
              <a:rPr lang="ru-RU" sz="2800" b="1" dirty="0" smtClean="0">
                <a:solidFill>
                  <a:srgbClr val="FF0000"/>
                </a:solidFill>
              </a:rPr>
              <a:t>3 мин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13" y="858369"/>
            <a:ext cx="8568952" cy="98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0240" y="1988840"/>
            <a:ext cx="1800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latin typeface="Comic Sans MS" pitchFamily="66" charset="0"/>
              </a:rPr>
              <a:t>0,25</a:t>
            </a:r>
          </a:p>
          <a:p>
            <a:r>
              <a:rPr lang="ru-RU" sz="2500" dirty="0" smtClean="0">
                <a:latin typeface="Comic Sans MS" pitchFamily="66" charset="0"/>
              </a:rPr>
              <a:t>0,387</a:t>
            </a:r>
          </a:p>
          <a:p>
            <a:r>
              <a:rPr lang="ru-RU" sz="2500" dirty="0">
                <a:latin typeface="Comic Sans MS" pitchFamily="66" charset="0"/>
              </a:rPr>
              <a:t>0,362</a:t>
            </a:r>
          </a:p>
          <a:p>
            <a:r>
              <a:rPr lang="ru-RU" sz="2500" dirty="0" smtClean="0">
                <a:latin typeface="Comic Sans MS" pitchFamily="66" charset="0"/>
              </a:rPr>
              <a:t>0,25998</a:t>
            </a:r>
          </a:p>
          <a:p>
            <a:r>
              <a:rPr lang="ru-RU" sz="2500" dirty="0" smtClean="0">
                <a:latin typeface="Comic Sans MS" pitchFamily="66" charset="0"/>
              </a:rPr>
              <a:t>0,00489</a:t>
            </a:r>
          </a:p>
          <a:p>
            <a:r>
              <a:rPr lang="ru-RU" sz="2500" dirty="0">
                <a:latin typeface="Comic Sans MS" pitchFamily="66" charset="0"/>
              </a:rPr>
              <a:t>0,82</a:t>
            </a:r>
          </a:p>
          <a:p>
            <a:r>
              <a:rPr lang="ru-RU" sz="2500" dirty="0" smtClean="0">
                <a:latin typeface="Comic Sans MS" pitchFamily="66" charset="0"/>
              </a:rPr>
              <a:t>0,7</a:t>
            </a:r>
          </a:p>
          <a:p>
            <a:r>
              <a:rPr lang="ru-RU" sz="2500" dirty="0" smtClean="0">
                <a:latin typeface="Comic Sans MS" pitchFamily="66" charset="0"/>
              </a:rPr>
              <a:t>0,216958</a:t>
            </a:r>
          </a:p>
          <a:p>
            <a:r>
              <a:rPr lang="ru-RU" sz="2500" dirty="0" smtClean="0">
                <a:latin typeface="Comic Sans MS" pitchFamily="66" charset="0"/>
              </a:rPr>
              <a:t>0,7208</a:t>
            </a:r>
          </a:p>
          <a:p>
            <a:r>
              <a:rPr lang="ru-RU" sz="2500" dirty="0">
                <a:latin typeface="Comic Sans MS" pitchFamily="66" charset="0"/>
              </a:rPr>
              <a:t>0,8056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827584" y="4293096"/>
            <a:ext cx="64807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27584" y="5805264"/>
            <a:ext cx="93610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603233" y="1983842"/>
            <a:ext cx="1331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Comic Sans MS" pitchFamily="66" charset="0"/>
              </a:rPr>
              <a:t>0,82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85089" y="2494637"/>
            <a:ext cx="1723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Comic Sans MS" pitchFamily="66" charset="0"/>
              </a:rPr>
              <a:t>0,8056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54236" y="4149080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27584" y="5661248"/>
            <a:ext cx="10081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79322" y="4656999"/>
            <a:ext cx="46805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63588" y="5445224"/>
            <a:ext cx="93610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585088" y="2997181"/>
            <a:ext cx="1723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Comic Sans MS" pitchFamily="66" charset="0"/>
              </a:rPr>
              <a:t>0,7208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63588" y="5229200"/>
            <a:ext cx="10081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4610921" y="3502749"/>
            <a:ext cx="877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Comic Sans MS" pitchFamily="66" charset="0"/>
              </a:rPr>
              <a:t>0,7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810263" y="4483355"/>
            <a:ext cx="48537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836925" y="2782573"/>
            <a:ext cx="72675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810263" y="3140968"/>
            <a:ext cx="78007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4610921" y="3969930"/>
            <a:ext cx="14414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Comic Sans MS" pitchFamily="66" charset="0"/>
              </a:rPr>
              <a:t>0,387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827584" y="2630109"/>
            <a:ext cx="762756" cy="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4610921" y="4475726"/>
            <a:ext cx="14414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Comic Sans MS" pitchFamily="66" charset="0"/>
              </a:rPr>
              <a:t>0,362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914258" y="2953274"/>
            <a:ext cx="762756" cy="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48" name="Прямоугольник 2047"/>
          <p:cNvSpPr/>
          <p:nvPr/>
        </p:nvSpPr>
        <p:spPr>
          <a:xfrm>
            <a:off x="4585088" y="4904556"/>
            <a:ext cx="2242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Comic Sans MS" pitchFamily="66" charset="0"/>
              </a:rPr>
              <a:t>0,25998</a:t>
            </a:r>
          </a:p>
        </p:txBody>
      </p:sp>
      <p:sp>
        <p:nvSpPr>
          <p:cNvPr id="2049" name="Прямоугольник 2048"/>
          <p:cNvSpPr/>
          <p:nvPr/>
        </p:nvSpPr>
        <p:spPr>
          <a:xfrm>
            <a:off x="4618535" y="5282049"/>
            <a:ext cx="11592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Comic Sans MS" pitchFamily="66" charset="0"/>
              </a:rPr>
              <a:t>0,25</a:t>
            </a:r>
          </a:p>
        </p:txBody>
      </p:sp>
      <p:sp>
        <p:nvSpPr>
          <p:cNvPr id="2052" name="Прямоугольник 2051"/>
          <p:cNvSpPr/>
          <p:nvPr/>
        </p:nvSpPr>
        <p:spPr>
          <a:xfrm>
            <a:off x="4550938" y="5683139"/>
            <a:ext cx="22140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Comic Sans MS" pitchFamily="66" charset="0"/>
              </a:rPr>
              <a:t>0,216958</a:t>
            </a:r>
          </a:p>
        </p:txBody>
      </p:sp>
      <p:sp>
        <p:nvSpPr>
          <p:cNvPr id="2053" name="Прямоугольник 2052"/>
          <p:cNvSpPr/>
          <p:nvPr/>
        </p:nvSpPr>
        <p:spPr>
          <a:xfrm>
            <a:off x="4550938" y="6093295"/>
            <a:ext cx="20056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Comic Sans MS" pitchFamily="66" charset="0"/>
              </a:rPr>
              <a:t>0,00489</a:t>
            </a:r>
          </a:p>
        </p:txBody>
      </p:sp>
      <p:sp>
        <p:nvSpPr>
          <p:cNvPr id="2054" name="TextBox 2053"/>
          <p:cNvSpPr txBox="1"/>
          <p:nvPr/>
        </p:nvSpPr>
        <p:spPr>
          <a:xfrm>
            <a:off x="4335956" y="1593877"/>
            <a:ext cx="23042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solidFill>
                  <a:srgbClr val="FF0000"/>
                </a:solidFill>
              </a:rPr>
              <a:t>Ответ: </a:t>
            </a:r>
            <a:endParaRPr lang="ru-RU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26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6" grpId="0"/>
      <p:bldP spid="20" grpId="0"/>
      <p:bldP spid="27" grpId="0"/>
      <p:bldP spid="30" grpId="0"/>
      <p:bldP spid="2048" grpId="0"/>
      <p:bldP spid="2049" grpId="0"/>
      <p:bldP spid="2052" grpId="0"/>
      <p:bldP spid="20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РЕЗЕРВ: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84" y="1767211"/>
            <a:ext cx="870870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956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0070C0"/>
                </a:solidFill>
              </a:rPr>
              <a:t/>
            </a:r>
            <a:br>
              <a:rPr lang="ru-RU" sz="5400" dirty="0" smtClean="0">
                <a:solidFill>
                  <a:srgbClr val="0070C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Сравнить числа </a:t>
            </a:r>
            <a:r>
              <a:rPr lang="ru-RU" sz="3300" b="1" i="1" dirty="0" smtClean="0">
                <a:solidFill>
                  <a:srgbClr val="002060"/>
                </a:solidFill>
              </a:rPr>
              <a:t>(устно):</a:t>
            </a:r>
            <a:endParaRPr lang="ru-RU" sz="3300" b="1" i="1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786314" y="2428868"/>
            <a:ext cx="5445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dirty="0"/>
              <a:t>&gt;</a:t>
            </a:r>
            <a:endParaRPr lang="ru-RU" sz="4800" b="1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86314" y="1571612"/>
            <a:ext cx="5445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dirty="0"/>
              <a:t>&lt;</a:t>
            </a:r>
            <a:endParaRPr lang="ru-RU" sz="4800" b="1" dirty="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214810" y="3357562"/>
            <a:ext cx="6969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dirty="0"/>
              <a:t>&gt;</a:t>
            </a:r>
            <a:endParaRPr lang="ru-RU" sz="4800" b="1" dirty="0"/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4214810" y="4143380"/>
            <a:ext cx="5175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dirty="0" smtClean="0"/>
              <a:t>&lt;</a:t>
            </a:r>
            <a:endParaRPr lang="ru-RU" sz="4800" b="1" dirty="0"/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5143504" y="4929198"/>
            <a:ext cx="42862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en-US" sz="4800" b="1" dirty="0"/>
              <a:t>&gt;</a:t>
            </a:r>
            <a:endParaRPr lang="ru-RU" sz="4800" b="1" dirty="0"/>
          </a:p>
        </p:txBody>
      </p:sp>
      <p:pic>
        <p:nvPicPr>
          <p:cNvPr id="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785926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785926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1857364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857364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714620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714620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643182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2643182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3571876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286256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4286256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4286256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4357694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5286388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5286388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5286388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5286388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Box 51"/>
          <p:cNvSpPr txBox="1"/>
          <p:nvPr/>
        </p:nvSpPr>
        <p:spPr>
          <a:xfrm>
            <a:off x="2143108" y="4286256"/>
            <a:ext cx="5000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00" dirty="0" smtClean="0"/>
              <a:t>,</a:t>
            </a:r>
            <a:endParaRPr lang="ru-RU" sz="4200" dirty="0"/>
          </a:p>
        </p:txBody>
      </p:sp>
      <p:sp>
        <p:nvSpPr>
          <p:cNvPr id="53" name="TextBox 52"/>
          <p:cNvSpPr txBox="1"/>
          <p:nvPr/>
        </p:nvSpPr>
        <p:spPr>
          <a:xfrm>
            <a:off x="6143636" y="4357694"/>
            <a:ext cx="5000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00" dirty="0" smtClean="0"/>
              <a:t>,</a:t>
            </a:r>
            <a:endParaRPr lang="ru-RU" sz="4200" dirty="0"/>
          </a:p>
        </p:txBody>
      </p:sp>
      <p:pic>
        <p:nvPicPr>
          <p:cNvPr id="5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4357694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4357694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4357694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TextBox 44"/>
          <p:cNvSpPr txBox="1"/>
          <p:nvPr/>
        </p:nvSpPr>
        <p:spPr>
          <a:xfrm>
            <a:off x="2714612" y="1643050"/>
            <a:ext cx="15431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Bookman Old Style" pitchFamily="18" charset="0"/>
              </a:rPr>
              <a:t>4,3</a:t>
            </a:r>
            <a:endParaRPr lang="ru-RU" sz="4400" dirty="0">
              <a:latin typeface="Bookman Old Style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00694" y="1643050"/>
            <a:ext cx="10647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Bookman Old Style" pitchFamily="18" charset="0"/>
              </a:rPr>
              <a:t>4,7</a:t>
            </a:r>
            <a:endParaRPr lang="ru-RU" sz="4400" dirty="0">
              <a:latin typeface="Bookman Old Style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14678" y="2571744"/>
            <a:ext cx="14734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,</a:t>
            </a:r>
            <a:r>
              <a:rPr lang="ru-RU" sz="4800" dirty="0" smtClean="0">
                <a:latin typeface="Bookman Old Style" pitchFamily="18" charset="0"/>
              </a:rPr>
              <a:t>412</a:t>
            </a:r>
            <a:endParaRPr lang="ru-RU" sz="4800" dirty="0">
              <a:latin typeface="Bookman Old Style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857884" y="2571744"/>
            <a:ext cx="7152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Bookman Old Style" pitchFamily="18" charset="0"/>
              </a:rPr>
              <a:t>,9</a:t>
            </a:r>
            <a:endParaRPr lang="ru-RU" sz="4400" dirty="0">
              <a:latin typeface="Bookman Old Style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14876" y="3429000"/>
            <a:ext cx="17636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Bookman Old Style" pitchFamily="18" charset="0"/>
              </a:rPr>
              <a:t>0,741</a:t>
            </a:r>
            <a:endParaRPr lang="ru-RU" sz="4400" dirty="0">
              <a:latin typeface="Bookman Old Style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00298" y="3429000"/>
            <a:ext cx="17636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Bookman Old Style" pitchFamily="18" charset="0"/>
              </a:rPr>
              <a:t>0,742</a:t>
            </a:r>
            <a:endParaRPr lang="ru-RU" sz="4400" dirty="0">
              <a:latin typeface="Bookman Old Style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71736" y="5143512"/>
            <a:ext cx="10647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Bookman Old Style" pitchFamily="18" charset="0"/>
              </a:rPr>
              <a:t>95,</a:t>
            </a:r>
            <a:endParaRPr lang="ru-RU" sz="4400" dirty="0">
              <a:latin typeface="Bookman Old Style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29322" y="5143512"/>
            <a:ext cx="7152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Bookman Old Style" pitchFamily="18" charset="0"/>
              </a:rPr>
              <a:t>4,</a:t>
            </a:r>
            <a:endParaRPr lang="ru-RU" sz="4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57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8" grpId="0" build="p"/>
      <p:bldP spid="29" grpId="0" build="p"/>
      <p:bldP spid="30" grpId="0" build="p"/>
      <p:bldP spid="32" grpId="0" build="p"/>
      <p:bldP spid="52" grpId="0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892480" cy="79695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Ответьте на </a:t>
            </a:r>
            <a:r>
              <a:rPr lang="ru-RU" dirty="0" smtClean="0">
                <a:solidFill>
                  <a:srgbClr val="002060"/>
                </a:solidFill>
              </a:rPr>
              <a:t>вопрос: </a:t>
            </a: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b="1" dirty="0">
                <a:solidFill>
                  <a:srgbClr val="002060"/>
                </a:solidFill>
              </a:rPr>
              <a:t>каким был урок?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7671" y="1412776"/>
            <a:ext cx="735516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4000" dirty="0" smtClean="0"/>
              <a:t>1)познавательным</a:t>
            </a:r>
            <a:r>
              <a:rPr lang="ru-RU" sz="4000" dirty="0"/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4000" dirty="0"/>
              <a:t>2)полезным;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4000" dirty="0"/>
              <a:t>3)интересным;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4000" dirty="0"/>
              <a:t>4</a:t>
            </a:r>
            <a:r>
              <a:rPr lang="ru-RU" sz="4000" dirty="0" smtClean="0"/>
              <a:t>) </a:t>
            </a:r>
            <a:r>
              <a:rPr lang="ru-RU" sz="4000" dirty="0">
                <a:solidFill>
                  <a:srgbClr val="002060"/>
                </a:solidFill>
              </a:rPr>
              <a:t>свой ответ.</a:t>
            </a:r>
          </a:p>
          <a:p>
            <a:pPr marL="0" indent="0">
              <a:lnSpc>
                <a:spcPct val="150000"/>
              </a:lnSpc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4852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524404"/>
              </p:ext>
            </p:extLst>
          </p:nvPr>
        </p:nvGraphicFramePr>
        <p:xfrm>
          <a:off x="251520" y="980728"/>
          <a:ext cx="8640960" cy="544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627"/>
                <a:gridCol w="5916333"/>
              </a:tblGrid>
              <a:tr h="158417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Пятиугольник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если вы усвоили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правила  сравнения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десятичных дробей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  правильно  применяли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их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при выполнении заданий на уроке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94421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Прямоугольник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если вы частично усвоили 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правила  сравнения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десятичных дробей 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затруднялись  в применении  этих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правил 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при выполнении заданий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на уроке</a:t>
                      </a:r>
                      <a:endParaRPr lang="ru-RU" sz="2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64235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Треугольник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если вы не усвоили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правила  сравнения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десятичных дробей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и </a:t>
                      </a:r>
                      <a:r>
                        <a:rPr lang="ru-RU" sz="2400" b="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 сможете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применить их при выполнении заданий дома</a:t>
                      </a:r>
                    </a:p>
                    <a:p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63688" y="116632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Нарисуйте на полях _</a:t>
            </a:r>
            <a:endParaRPr lang="ru-RU" sz="4000" dirty="0"/>
          </a:p>
        </p:txBody>
      </p:sp>
      <p:sp>
        <p:nvSpPr>
          <p:cNvPr id="3" name="Правильный пятиугольник 2"/>
          <p:cNvSpPr/>
          <p:nvPr/>
        </p:nvSpPr>
        <p:spPr>
          <a:xfrm>
            <a:off x="904140" y="1384898"/>
            <a:ext cx="1008112" cy="864096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24120" y="3284984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16108" y="5246869"/>
            <a:ext cx="1584176" cy="64807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86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Домашнее задание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dirty="0"/>
              <a:t>П.  </a:t>
            </a:r>
            <a:r>
              <a:rPr lang="ru-RU" sz="3000" u="sng" dirty="0" smtClean="0"/>
              <a:t>41</a:t>
            </a:r>
          </a:p>
          <a:p>
            <a:pPr marL="0" indent="0" algn="ctr">
              <a:buNone/>
            </a:pPr>
            <a:endParaRPr lang="ru-RU" sz="3000" dirty="0"/>
          </a:p>
          <a:p>
            <a:pPr marL="0" indent="0" algn="ctr" hangingPunct="0">
              <a:buNone/>
            </a:pPr>
            <a:r>
              <a:rPr lang="ru-RU" sz="3000" b="1" i="1" dirty="0"/>
              <a:t>№ </a:t>
            </a:r>
            <a:r>
              <a:rPr lang="ru-RU" sz="3000" b="1" i="1" dirty="0" smtClean="0"/>
              <a:t>689, 690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82533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50825" y="476672"/>
            <a:ext cx="86423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C00000"/>
                </a:solidFill>
              </a:rPr>
              <a:t>Математический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диктант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339975" y="1366838"/>
            <a:ext cx="29527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 dirty="0">
                <a:solidFill>
                  <a:srgbClr val="002060"/>
                </a:solidFill>
              </a:rPr>
              <a:t>0,052 </a:t>
            </a:r>
            <a:r>
              <a:rPr lang="en-US" sz="3000" b="1" dirty="0">
                <a:solidFill>
                  <a:srgbClr val="002060"/>
                </a:solidFill>
                <a:cs typeface="Arial" charset="0"/>
              </a:rPr>
              <a:t>·</a:t>
            </a:r>
            <a:r>
              <a:rPr lang="ru-RU" sz="3000" b="1" dirty="0">
                <a:solidFill>
                  <a:srgbClr val="002060"/>
                </a:solidFill>
                <a:cs typeface="Arial" charset="0"/>
              </a:rPr>
              <a:t> 100 =</a:t>
            </a:r>
            <a:endParaRPr lang="en-US" sz="30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339975" y="2198688"/>
            <a:ext cx="29527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 dirty="0">
                <a:solidFill>
                  <a:srgbClr val="002060"/>
                </a:solidFill>
              </a:rPr>
              <a:t>843,5 </a:t>
            </a:r>
            <a:r>
              <a:rPr lang="en-US" sz="3000" b="1" dirty="0">
                <a:solidFill>
                  <a:srgbClr val="002060"/>
                </a:solidFill>
                <a:cs typeface="Arial" charset="0"/>
              </a:rPr>
              <a:t>·</a:t>
            </a:r>
            <a:r>
              <a:rPr lang="ru-RU" sz="3000" b="1" dirty="0">
                <a:solidFill>
                  <a:srgbClr val="002060"/>
                </a:solidFill>
                <a:cs typeface="Arial" charset="0"/>
              </a:rPr>
              <a:t> 10 =</a:t>
            </a:r>
            <a:endParaRPr lang="en-US" sz="30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339975" y="3038788"/>
            <a:ext cx="29527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 dirty="0">
                <a:solidFill>
                  <a:srgbClr val="002060"/>
                </a:solidFill>
              </a:rPr>
              <a:t>0,0084 </a:t>
            </a:r>
            <a:r>
              <a:rPr lang="en-US" sz="3000" b="1" dirty="0">
                <a:solidFill>
                  <a:srgbClr val="002060"/>
                </a:solidFill>
                <a:cs typeface="Arial" charset="0"/>
              </a:rPr>
              <a:t>·</a:t>
            </a:r>
            <a:r>
              <a:rPr lang="ru-RU" sz="3000" b="1" dirty="0">
                <a:solidFill>
                  <a:srgbClr val="002060"/>
                </a:solidFill>
                <a:cs typeface="Arial" charset="0"/>
              </a:rPr>
              <a:t> 100 =</a:t>
            </a:r>
            <a:endParaRPr lang="en-US" sz="30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312363" y="3933056"/>
            <a:ext cx="29527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 dirty="0">
                <a:solidFill>
                  <a:srgbClr val="002060"/>
                </a:solidFill>
              </a:rPr>
              <a:t>203,1</a:t>
            </a:r>
            <a:r>
              <a:rPr lang="en-US" sz="3000" b="1" dirty="0">
                <a:solidFill>
                  <a:srgbClr val="002060"/>
                </a:solidFill>
                <a:cs typeface="Arial" charset="0"/>
              </a:rPr>
              <a:t>·</a:t>
            </a:r>
            <a:r>
              <a:rPr lang="ru-RU" sz="3000" b="1" dirty="0">
                <a:solidFill>
                  <a:srgbClr val="002060"/>
                </a:solidFill>
                <a:cs typeface="Arial" charset="0"/>
              </a:rPr>
              <a:t> 1000 =</a:t>
            </a:r>
            <a:endParaRPr lang="en-US" sz="30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692275" y="1366838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70C0"/>
                </a:solidFill>
                <a:cs typeface="Arial" charset="0"/>
              </a:rPr>
              <a:t>1)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692275" y="3036888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70C0"/>
                </a:solidFill>
                <a:cs typeface="Arial" charset="0"/>
              </a:rPr>
              <a:t>3)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692275" y="3871913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70C0"/>
                </a:solidFill>
                <a:cs typeface="Arial" charset="0"/>
              </a:rPr>
              <a:t>4)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692275" y="2201863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70C0"/>
                </a:solidFill>
                <a:cs typeface="Arial" charset="0"/>
              </a:rPr>
              <a:t>2)</a:t>
            </a:r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5122863" y="1341438"/>
            <a:ext cx="1754187" cy="612934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9FFD8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000" b="1" dirty="0"/>
              <a:t>5,2</a:t>
            </a:r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5122863" y="2166938"/>
            <a:ext cx="1754187" cy="612934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9FFD8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000" b="1" dirty="0" smtClean="0"/>
              <a:t>8 435</a:t>
            </a:r>
            <a:endParaRPr lang="ru-RU" sz="3000" b="1" dirty="0"/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5122863" y="3046167"/>
            <a:ext cx="1754187" cy="612934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9FFD8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000" b="1" dirty="0"/>
              <a:t>0,84</a:t>
            </a:r>
          </a:p>
        </p:txBody>
      </p:sp>
      <p:sp>
        <p:nvSpPr>
          <p:cNvPr id="7188" name="AutoShape 20"/>
          <p:cNvSpPr>
            <a:spLocks noChangeArrowheads="1"/>
          </p:cNvSpPr>
          <p:nvPr/>
        </p:nvSpPr>
        <p:spPr bwMode="auto">
          <a:xfrm>
            <a:off x="5122863" y="3933056"/>
            <a:ext cx="2017712" cy="612934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9FFD8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000" b="1" dirty="0" smtClean="0"/>
              <a:t>203</a:t>
            </a:r>
            <a:r>
              <a:rPr lang="ru-RU" sz="2800" b="1" dirty="0" smtClean="0"/>
              <a:t> 100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47441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4" grpId="0"/>
      <p:bldP spid="7176" grpId="0"/>
      <p:bldP spid="7177" grpId="0"/>
      <p:bldP spid="7178" grpId="0"/>
      <p:bldP spid="7179" grpId="0"/>
      <p:bldP spid="7182" grpId="0"/>
      <p:bldP spid="7183" grpId="0" animBg="1"/>
      <p:bldP spid="7184" grpId="0" animBg="1"/>
      <p:bldP spid="7186" grpId="0" animBg="1"/>
      <p:bldP spid="71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50825" y="436051"/>
            <a:ext cx="86423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C00000"/>
                </a:solidFill>
              </a:rPr>
              <a:t>Математический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диктант </a:t>
            </a:r>
            <a:r>
              <a:rPr lang="ru-RU" sz="2800" b="1" dirty="0" smtClean="0">
                <a:solidFill>
                  <a:srgbClr val="C00000"/>
                </a:solidFill>
              </a:rPr>
              <a:t>(продолжение)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413000" y="1366838"/>
            <a:ext cx="29527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 dirty="0">
                <a:solidFill>
                  <a:srgbClr val="002060"/>
                </a:solidFill>
              </a:rPr>
              <a:t>843,5 </a:t>
            </a:r>
            <a:r>
              <a:rPr lang="ru-RU" sz="3000" b="1" dirty="0">
                <a:solidFill>
                  <a:srgbClr val="002060"/>
                </a:solidFill>
                <a:cs typeface="Arial" charset="0"/>
              </a:rPr>
              <a:t>: 10 =</a:t>
            </a:r>
            <a:endParaRPr lang="en-US" sz="30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373272" y="2205866"/>
            <a:ext cx="29527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 dirty="0">
                <a:solidFill>
                  <a:srgbClr val="002060"/>
                </a:solidFill>
              </a:rPr>
              <a:t>3,08 </a:t>
            </a:r>
            <a:r>
              <a:rPr lang="ru-RU" sz="3000" b="1" dirty="0">
                <a:solidFill>
                  <a:srgbClr val="002060"/>
                </a:solidFill>
                <a:cs typeface="Arial" charset="0"/>
              </a:rPr>
              <a:t>: 100 =</a:t>
            </a:r>
            <a:endParaRPr lang="en-US" sz="30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373272" y="3140968"/>
            <a:ext cx="29527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 dirty="0">
                <a:solidFill>
                  <a:srgbClr val="002060"/>
                </a:solidFill>
              </a:rPr>
              <a:t>456 </a:t>
            </a:r>
            <a:r>
              <a:rPr lang="ru-RU" sz="3000" b="1" dirty="0">
                <a:solidFill>
                  <a:srgbClr val="002060"/>
                </a:solidFill>
                <a:cs typeface="Arial" charset="0"/>
              </a:rPr>
              <a:t>: 1000 =</a:t>
            </a:r>
            <a:endParaRPr lang="en-US" sz="30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373272" y="3871913"/>
            <a:ext cx="29527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 dirty="0">
                <a:solidFill>
                  <a:srgbClr val="002060"/>
                </a:solidFill>
              </a:rPr>
              <a:t>203,1</a:t>
            </a:r>
            <a:r>
              <a:rPr lang="ru-RU" sz="3000" b="1" dirty="0">
                <a:solidFill>
                  <a:srgbClr val="002060"/>
                </a:solidFill>
                <a:cs typeface="Arial" charset="0"/>
              </a:rPr>
              <a:t>: 1000 =</a:t>
            </a:r>
            <a:endParaRPr lang="en-US" sz="30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692275" y="1366838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70C0"/>
                </a:solidFill>
                <a:cs typeface="Arial" charset="0"/>
              </a:rPr>
              <a:t>1)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692275" y="3036888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70C0"/>
                </a:solidFill>
                <a:cs typeface="Arial" charset="0"/>
              </a:rPr>
              <a:t>3)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692275" y="3871913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70C0"/>
                </a:solidFill>
                <a:cs typeface="Arial" charset="0"/>
              </a:rPr>
              <a:t>4)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692275" y="2201863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70C0"/>
                </a:solidFill>
                <a:cs typeface="Arial" charset="0"/>
              </a:rPr>
              <a:t>2)</a:t>
            </a:r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>
            <a:off x="5098317" y="1370125"/>
            <a:ext cx="1754187" cy="612934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9FFD8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000" b="1" dirty="0"/>
              <a:t>84,35</a:t>
            </a:r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5122863" y="2201863"/>
            <a:ext cx="1754187" cy="612934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9FFD8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000" b="1" dirty="0"/>
              <a:t>0,0308</a:t>
            </a:r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>
            <a:off x="5129983" y="3144255"/>
            <a:ext cx="1754187" cy="612934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9FFD8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000" b="1" dirty="0"/>
              <a:t>0,456</a:t>
            </a:r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>
            <a:off x="5129983" y="3933056"/>
            <a:ext cx="1754187" cy="612934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9FFD8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000" b="1" dirty="0"/>
              <a:t>0,2031</a:t>
            </a:r>
          </a:p>
        </p:txBody>
      </p:sp>
    </p:spTree>
    <p:extLst>
      <p:ext uri="{BB962C8B-B14F-4D97-AF65-F5344CB8AC3E}">
        <p14:creationId xmlns:p14="http://schemas.microsoft.com/office/powerpoint/2010/main" val="41583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3" grpId="0"/>
      <p:bldP spid="9224" grpId="0"/>
      <p:bldP spid="9225" grpId="0"/>
      <p:bldP spid="9226" grpId="0"/>
      <p:bldP spid="9227" grpId="0"/>
      <p:bldP spid="9230" grpId="0"/>
      <p:bldP spid="9232" grpId="0" animBg="1"/>
      <p:bldP spid="9233" grpId="0" animBg="1"/>
      <p:bldP spid="9235" grpId="0" animBg="1"/>
      <p:bldP spid="92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476671"/>
            <a:ext cx="403168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Оцени  </a:t>
            </a:r>
            <a:r>
              <a:rPr lang="ru-RU" sz="4000" b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себя </a:t>
            </a:r>
            <a:r>
              <a:rPr lang="ru-RU" sz="40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сам </a:t>
            </a:r>
          </a:p>
          <a:p>
            <a:pPr algn="ctr"/>
            <a:endParaRPr lang="ru-RU" sz="4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Критерии: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2204864"/>
            <a:ext cx="69847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баллов: </a:t>
            </a: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оценка«5»</a:t>
            </a:r>
          </a:p>
          <a:p>
            <a:r>
              <a:rPr lang="ru-RU" sz="5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6-7 баллов: </a:t>
            </a: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оценка«4»</a:t>
            </a:r>
          </a:p>
          <a:p>
            <a:r>
              <a:rPr lang="ru-RU" sz="5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4-5 баллов: </a:t>
            </a: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«3»</a:t>
            </a:r>
          </a:p>
          <a:p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0-3 балла: оценка «2»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58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84784"/>
            <a:ext cx="80648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Сравнить </a:t>
            </a:r>
            <a:r>
              <a:rPr lang="ru-RU" sz="4000" dirty="0">
                <a:solidFill>
                  <a:srgbClr val="002060"/>
                </a:solidFill>
              </a:rPr>
              <a:t>натуральные числа:</a:t>
            </a:r>
          </a:p>
          <a:p>
            <a:pPr lvl="1">
              <a:lnSpc>
                <a:spcPct val="150000"/>
              </a:lnSpc>
            </a:pPr>
            <a:r>
              <a:rPr lang="ru-RU" sz="4000" dirty="0"/>
              <a:t>345 и </a:t>
            </a:r>
            <a:r>
              <a:rPr lang="ru-RU" sz="4000" dirty="0" smtClean="0"/>
              <a:t>1 072</a:t>
            </a:r>
            <a:r>
              <a:rPr lang="ru-RU" sz="4000" dirty="0"/>
              <a:t>;</a:t>
            </a:r>
          </a:p>
          <a:p>
            <a:pPr lvl="1">
              <a:lnSpc>
                <a:spcPct val="150000"/>
              </a:lnSpc>
            </a:pPr>
            <a:r>
              <a:rPr lang="ru-RU" sz="4000" dirty="0"/>
              <a:t>371 и 317;</a:t>
            </a:r>
          </a:p>
          <a:p>
            <a:pPr lvl="1">
              <a:lnSpc>
                <a:spcPct val="150000"/>
              </a:lnSpc>
            </a:pPr>
            <a:r>
              <a:rPr lang="ru-RU" sz="4000" dirty="0" smtClean="0"/>
              <a:t>4 086 </a:t>
            </a:r>
            <a:r>
              <a:rPr lang="ru-RU" sz="4000" dirty="0"/>
              <a:t>и </a:t>
            </a:r>
            <a:r>
              <a:rPr lang="ru-RU" sz="4000" dirty="0" smtClean="0"/>
              <a:t>4 806</a:t>
            </a:r>
            <a:r>
              <a:rPr lang="ru-RU" sz="4000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05143" y="476672"/>
            <a:ext cx="37337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>
                <a:solidFill>
                  <a:srgbClr val="C00000"/>
                </a:solidFill>
                <a:latin typeface="Comic Sans MS" pitchFamily="66" charset="0"/>
              </a:rPr>
              <a:t>Устная </a:t>
            </a:r>
            <a:r>
              <a:rPr lang="ru-RU" sz="4000" b="1" dirty="0" smtClean="0">
                <a:solidFill>
                  <a:srgbClr val="C00000"/>
                </a:solidFill>
                <a:latin typeface="Comic Sans MS" pitchFamily="66" charset="0"/>
              </a:rPr>
              <a:t>работа</a:t>
            </a:r>
            <a:endParaRPr lang="ru-RU" sz="40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40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8646708" cy="3716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5507" y="1395023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3     4     5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928630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1            7     </a:t>
            </a:r>
            <a:r>
              <a:rPr lang="ru-RU" sz="40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5573" y="2436215"/>
            <a:ext cx="424847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00" b="1" dirty="0" smtClean="0">
                <a:solidFill>
                  <a:srgbClr val="C00000"/>
                </a:solidFill>
              </a:rPr>
              <a:t>        3     7     1</a:t>
            </a:r>
            <a:endParaRPr lang="ru-RU" sz="35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9060" y="2839852"/>
            <a:ext cx="424847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00" b="1" dirty="0" smtClean="0">
                <a:solidFill>
                  <a:srgbClr val="C00000"/>
                </a:solidFill>
              </a:rPr>
              <a:t>        3     1      7</a:t>
            </a:r>
            <a:endParaRPr lang="ru-RU" sz="35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8909" y="3356992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4</a:t>
            </a:r>
            <a:r>
              <a:rPr lang="ru-RU" sz="4000" b="1" dirty="0" smtClean="0">
                <a:solidFill>
                  <a:srgbClr val="002060"/>
                </a:solidFill>
              </a:rPr>
              <a:t>            8     6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9060" y="3861048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4</a:t>
            </a:r>
            <a:r>
              <a:rPr lang="ru-RU" sz="4000" b="1" dirty="0" smtClean="0">
                <a:solidFill>
                  <a:srgbClr val="002060"/>
                </a:solidFill>
              </a:rPr>
              <a:t>      8    0     6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92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801763"/>
              </p:ext>
            </p:extLst>
          </p:nvPr>
        </p:nvGraphicFramePr>
        <p:xfrm>
          <a:off x="395536" y="1412776"/>
          <a:ext cx="8208912" cy="3120346"/>
        </p:xfrm>
        <a:graphic>
          <a:graphicData uri="http://schemas.openxmlformats.org/drawingml/2006/table">
            <a:tbl>
              <a:tblPr/>
              <a:tblGrid>
                <a:gridCol w="4104456"/>
                <a:gridCol w="4104456"/>
              </a:tblGrid>
              <a:tr h="156017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>
                          <a:latin typeface="Arial"/>
                        </a:rPr>
                        <a:t>18,625 и 5,784  </a:t>
                      </a: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>
                          <a:latin typeface="Arial"/>
                        </a:rPr>
                        <a:t>15,200 и </a:t>
                      </a:r>
                      <a:r>
                        <a:rPr lang="ru-RU" sz="4000" dirty="0" smtClean="0">
                          <a:latin typeface="Arial"/>
                        </a:rPr>
                        <a:t>15,2</a:t>
                      </a:r>
                      <a:endParaRPr lang="ru-RU" sz="4000" dirty="0">
                        <a:latin typeface="Arial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17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>
                          <a:latin typeface="Arial"/>
                        </a:rPr>
                        <a:t>3,0251 и </a:t>
                      </a:r>
                      <a:r>
                        <a:rPr lang="ru-RU" sz="4000" dirty="0" smtClean="0">
                          <a:latin typeface="Arial"/>
                        </a:rPr>
                        <a:t>3,03</a:t>
                      </a:r>
                      <a:r>
                        <a:rPr lang="ru-RU" sz="4000" dirty="0">
                          <a:latin typeface="Arial"/>
                        </a:rPr>
                        <a:t>  </a:t>
                      </a: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>
                          <a:latin typeface="Arial"/>
                        </a:rPr>
                        <a:t>7,65 и 7,8</a:t>
                      </a: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75856" y="441064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solidFill>
                  <a:srgbClr val="FF0000"/>
                </a:solidFill>
                <a:latin typeface="Comic Sans MS" pitchFamily="66" charset="0"/>
              </a:rPr>
              <a:t>СРАВНИТЕ </a:t>
            </a:r>
            <a:endParaRPr lang="ru-RU" sz="3200" b="1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79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23528" y="548680"/>
            <a:ext cx="8496944" cy="12241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i="1" dirty="0" smtClean="0"/>
          </a:p>
          <a:p>
            <a:pPr algn="l"/>
            <a:r>
              <a:rPr lang="ru-RU" i="1" dirty="0" smtClean="0"/>
              <a:t>Тема: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773269"/>
            <a:ext cx="7454285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500" b="1" i="1" dirty="0">
                <a:solidFill>
                  <a:srgbClr val="002060"/>
                </a:solidFill>
              </a:rPr>
              <a:t>Сравнение десятичных дробей</a:t>
            </a:r>
            <a:endParaRPr lang="ru-RU" sz="35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2564904"/>
            <a:ext cx="15808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i="1" dirty="0" smtClean="0">
                <a:solidFill>
                  <a:srgbClr val="002060"/>
                </a:solidFill>
              </a:rPr>
              <a:t>Цели:</a:t>
            </a:r>
          </a:p>
        </p:txBody>
      </p:sp>
    </p:spTree>
    <p:extLst>
      <p:ext uri="{BB962C8B-B14F-4D97-AF65-F5344CB8AC3E}">
        <p14:creationId xmlns:p14="http://schemas.microsoft.com/office/powerpoint/2010/main" val="144075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22" y="3789040"/>
            <a:ext cx="8646708" cy="292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914798"/>
              </p:ext>
            </p:extLst>
          </p:nvPr>
        </p:nvGraphicFramePr>
        <p:xfrm>
          <a:off x="430420" y="2671177"/>
          <a:ext cx="8208912" cy="1100461"/>
        </p:xfrm>
        <a:graphic>
          <a:graphicData uri="http://schemas.openxmlformats.org/drawingml/2006/table">
            <a:tbl>
              <a:tblPr/>
              <a:tblGrid>
                <a:gridCol w="4104456"/>
                <a:gridCol w="4104456"/>
              </a:tblGrid>
              <a:tr h="551821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solidFill>
                            <a:srgbClr val="C00000"/>
                          </a:solidFill>
                          <a:latin typeface="Arial"/>
                        </a:rPr>
                        <a:t>18,625 </a:t>
                      </a:r>
                      <a:r>
                        <a:rPr lang="ru-RU" sz="3000" b="1" baseline="0" dirty="0" smtClean="0">
                          <a:solidFill>
                            <a:srgbClr val="C00000"/>
                          </a:solidFill>
                          <a:latin typeface="Arial"/>
                        </a:rPr>
                        <a:t> …</a:t>
                      </a:r>
                      <a:r>
                        <a:rPr lang="ru-RU" sz="3000" b="1" dirty="0" smtClean="0">
                          <a:solidFill>
                            <a:srgbClr val="C00000"/>
                          </a:solidFill>
                          <a:latin typeface="Arial"/>
                        </a:rPr>
                        <a:t> 5,784</a:t>
                      </a:r>
                      <a:r>
                        <a:rPr lang="ru-RU" sz="3000" dirty="0" smtClean="0">
                          <a:latin typeface="Arial"/>
                        </a:rPr>
                        <a:t>  </a:t>
                      </a:r>
                      <a:endParaRPr lang="ru-RU" sz="3000" dirty="0">
                        <a:latin typeface="Arial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solidFill>
                            <a:srgbClr val="002060"/>
                          </a:solidFill>
                          <a:latin typeface="Arial"/>
                        </a:rPr>
                        <a:t>15,200 … 15,2</a:t>
                      </a:r>
                      <a:endParaRPr lang="ru-RU" sz="3000" b="1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22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>
                          <a:solidFill>
                            <a:srgbClr val="7030A0"/>
                          </a:solidFill>
                          <a:latin typeface="Arial"/>
                        </a:rPr>
                        <a:t>3,0251 </a:t>
                      </a:r>
                      <a:r>
                        <a:rPr lang="ru-RU" sz="3000" b="1" dirty="0" smtClean="0">
                          <a:solidFill>
                            <a:srgbClr val="7030A0"/>
                          </a:solidFill>
                          <a:latin typeface="Arial"/>
                        </a:rPr>
                        <a:t>… 3,03</a:t>
                      </a:r>
                      <a:r>
                        <a:rPr lang="ru-RU" sz="3000" dirty="0">
                          <a:latin typeface="Arial"/>
                        </a:rPr>
                        <a:t>  </a:t>
                      </a: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</a:rPr>
                        <a:t>7,65 </a:t>
                      </a:r>
                      <a:r>
                        <a:rPr lang="ru-RU" sz="3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</a:rPr>
                        <a:t>… </a:t>
                      </a:r>
                      <a:r>
                        <a:rPr lang="ru-RU" sz="3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</a:rPr>
                        <a:t>7,8</a:t>
                      </a: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1522" y="116632"/>
            <a:ext cx="89324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РАБОТАЕМ В </a:t>
            </a:r>
            <a:r>
              <a:rPr lang="ru-RU" sz="4000" dirty="0" smtClean="0">
                <a:solidFill>
                  <a:srgbClr val="C00000"/>
                </a:solidFill>
              </a:rPr>
              <a:t>ГРУППАХ_ </a:t>
            </a:r>
            <a:r>
              <a:rPr lang="ru-RU" sz="3000" i="1" dirty="0" smtClean="0">
                <a:solidFill>
                  <a:srgbClr val="FF0000"/>
                </a:solidFill>
              </a:rPr>
              <a:t>3-4мин</a:t>
            </a:r>
            <a:endParaRPr lang="ru-RU" sz="3000" i="1" dirty="0">
              <a:solidFill>
                <a:srgbClr val="FF0000"/>
              </a:solidFill>
            </a:endParaRPr>
          </a:p>
          <a:p>
            <a:pPr algn="ctr"/>
            <a:r>
              <a:rPr lang="ru-RU" sz="4000" dirty="0" smtClean="0">
                <a:latin typeface="Comic Sans MS" pitchFamily="66" charset="0"/>
              </a:rPr>
              <a:t>Запишите числа в таблицу разрядов и сравните </a:t>
            </a:r>
          </a:p>
          <a:p>
            <a:pPr algn="ctr"/>
            <a:r>
              <a:rPr lang="ru-RU" sz="4000" dirty="0" smtClean="0">
                <a:latin typeface="Comic Sans MS" pitchFamily="66" charset="0"/>
              </a:rPr>
              <a:t>эти пары чисел</a:t>
            </a:r>
            <a:endParaRPr lang="ru-RU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59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451</TotalTime>
  <Words>322</Words>
  <Application>Microsoft Office PowerPoint</Application>
  <PresentationFormat>Экран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Аптека</vt:lpstr>
      <vt:lpstr> 26.02.15г.   Классная работа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Работаем в парах_3 мин</vt:lpstr>
      <vt:lpstr>РЕЗЕРВ:</vt:lpstr>
      <vt:lpstr> Сравнить числа (устно):</vt:lpstr>
      <vt:lpstr>Ответьте на вопрос:  каким был урок? 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20.02.15г.   Классная работа Тема: </dc:title>
  <dc:creator>1</dc:creator>
  <cp:lastModifiedBy>1</cp:lastModifiedBy>
  <cp:revision>68</cp:revision>
  <dcterms:created xsi:type="dcterms:W3CDTF">2015-02-23T15:09:33Z</dcterms:created>
  <dcterms:modified xsi:type="dcterms:W3CDTF">2015-03-02T13:33:22Z</dcterms:modified>
</cp:coreProperties>
</file>