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63" r:id="rId2"/>
    <p:sldId id="290" r:id="rId3"/>
    <p:sldId id="256" r:id="rId4"/>
    <p:sldId id="291" r:id="rId5"/>
    <p:sldId id="292" r:id="rId6"/>
    <p:sldId id="293" r:id="rId7"/>
    <p:sldId id="294" r:id="rId8"/>
    <p:sldId id="304" r:id="rId9"/>
    <p:sldId id="308" r:id="rId10"/>
    <p:sldId id="296" r:id="rId11"/>
    <p:sldId id="297" r:id="rId12"/>
    <p:sldId id="298" r:id="rId13"/>
    <p:sldId id="306" r:id="rId14"/>
    <p:sldId id="307" r:id="rId15"/>
    <p:sldId id="301" r:id="rId16"/>
    <p:sldId id="302" r:id="rId17"/>
    <p:sldId id="299" r:id="rId18"/>
    <p:sldId id="265" r:id="rId19"/>
    <p:sldId id="303" r:id="rId20"/>
    <p:sldId id="300" r:id="rId21"/>
    <p:sldId id="309" r:id="rId22"/>
    <p:sldId id="27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663300"/>
    <a:srgbClr val="0033CC"/>
    <a:srgbClr val="00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ru-RU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ru-RU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8A03FFD9-918F-4298-A6CB-DEA4D228EA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780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A8EC1D77-A705-4170-AEDC-A2D04BC918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264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0F3C9-A6B2-48A1-8F10-C7537943C71A}" type="slidenum">
              <a:rPr lang="ru-RU"/>
              <a:pPr/>
              <a:t>1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E6DC0-D4ED-4C3E-9ED7-937B2BEBD2FC}" type="slidenum">
              <a:rPr lang="ru-RU"/>
              <a:pPr/>
              <a:t>3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Урок обобщения и систематизация знаний.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796DC-39AF-477B-893F-2DAE4EBBA6A3}" type="slidenum">
              <a:rPr lang="ru-RU"/>
              <a:pPr/>
              <a:t>18</a:t>
            </a:fld>
            <a:endParaRPr lang="ru-RU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9691B-DCE1-4B8B-9095-4CE21596CDDF}" type="slidenum">
              <a:rPr lang="ru-RU"/>
              <a:pPr/>
              <a:t>22</a:t>
            </a:fld>
            <a:endParaRPr lang="ru-RU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026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17411" name="Group 1027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17412" name="Rectangle 1028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3" name="Line 1029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4" name="Line 1030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5" name="Line 1031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6" name="Line 1032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7" name="Freeform 1033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>
                  <a:gd name="T0" fmla="*/ 0 w 4765"/>
                  <a:gd name="T1" fmla="*/ 118 h 119"/>
                  <a:gd name="T2" fmla="*/ 0 w 4765"/>
                  <a:gd name="T3" fmla="*/ 0 h 119"/>
                  <a:gd name="T4" fmla="*/ 4764 w 4765"/>
                  <a:gd name="T5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8" name="Group 1034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17419" name="Rectangle 1035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420" name="Group 1036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17421" name="Picture 1037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422" name="Freeform 1038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23" name="Freeform 1039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24" name="Freeform 1040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7425" name="Rectangle 1041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7426" name="Rectangle 1042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7427" name="Rectangle 1043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28" name="Rectangle 1044"/>
          <p:cNvSpPr>
            <a:spLocks noGrp="1" noChangeArrowheads="1"/>
          </p:cNvSpPr>
          <p:nvPr>
            <p:ph type="ftr" sz="quarter" idx="3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29" name="Rectangle 10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685F3573-6A28-4FBC-9FE1-51308D3FBC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77B9-E2AC-40EB-B58C-4490BC4D45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17477"/>
      </p:ext>
    </p:extLst>
  </p:cSld>
  <p:clrMapOvr>
    <a:masterClrMapping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690C1-3977-4A5B-B89B-0A46B1329D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26072"/>
      </p:ext>
    </p:extLst>
  </p:cSld>
  <p:clrMapOvr>
    <a:masterClrMapping/>
  </p:clrMapOvr>
  <p:transition spd="med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368925" y="19812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368925" y="41148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956CAD-7175-4662-9DB7-A871E03C40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098866"/>
      </p:ext>
    </p:extLst>
  </p:cSld>
  <p:clrMapOvr>
    <a:masterClrMapping/>
  </p:clrMapOvr>
  <p:transition spd="med"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479550" y="304800"/>
            <a:ext cx="762635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2D5672A-B0D0-46B0-B72A-BF983C9B2CE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764357"/>
      </p:ext>
    </p:extLst>
  </p:cSld>
  <p:clrMapOvr>
    <a:masterClrMapping/>
  </p:clrMapOvr>
  <p:transition spd="med"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79550" y="19812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368925" y="19812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479550" y="41148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68925" y="4114800"/>
            <a:ext cx="37369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3940A71-3433-4284-8196-5A50C6278A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384224"/>
      </p:ext>
    </p:extLst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F10D3-1A7D-4875-AF28-BE0A1A3675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03848"/>
      </p:ext>
    </p:extLst>
  </p:cSld>
  <p:clrMapOvr>
    <a:masterClrMapping/>
  </p:clrMapOvr>
  <p:transition spd="med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76592-5C40-4C76-AF85-7D81402E15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270209"/>
      </p:ext>
    </p:extLst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6FD2C-9D75-4D68-B3A8-4E2BDAA035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976561"/>
      </p:ext>
    </p:extLst>
  </p:cSld>
  <p:clrMapOvr>
    <a:masterClrMapping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438E5-F5ED-4ABD-9849-3F6CB5FEB2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0440"/>
      </p:ext>
    </p:extLst>
  </p:cSld>
  <p:clrMapOvr>
    <a:masterClrMapping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3D93C-C189-4398-B9D8-A94E158994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90352"/>
      </p:ext>
    </p:extLst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413C1-F0B4-4E7B-A8E9-77C147F851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44798"/>
      </p:ext>
    </p:extLst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67E26-5FD2-4312-8BFF-B222DCEAD18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88340"/>
      </p:ext>
    </p:extLst>
  </p:cSld>
  <p:clrMapOvr>
    <a:masterClrMapping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033CB-BE82-4F03-B0F7-6FC4D06DB5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108175"/>
      </p:ext>
    </p:extLst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16388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6389" name="Picture 5"/>
              <p:cNvPicPr>
                <a:picLocks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390" name="Freeform 6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1" name="Freeform 7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2" name="Freeform 8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393" name="Group 9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16394" name="Rectangle 10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5" name="Line 11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8" name="Line 14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>
                  <a:gd name="T0" fmla="*/ 0 w 4765"/>
                  <a:gd name="T1" fmla="*/ 118 h 119"/>
                  <a:gd name="T2" fmla="*/ 0 w 4765"/>
                  <a:gd name="T3" fmla="*/ 0 h 119"/>
                  <a:gd name="T4" fmla="*/ 4764 w 4765"/>
                  <a:gd name="T5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640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40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40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640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2"/>
                </a:solidFill>
              </a:defRPr>
            </a:lvl1pPr>
          </a:lstStyle>
          <a:p>
            <a:fld id="{CDB6DBF5-AD91-42AE-A5BF-9163BDA6478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>
    <p:pull dir="ru"/>
  </p:transition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&#1045;&#1052;&#1044;2014\&#1080;&#1089;&#1090;&#1086;&#1088;&#1080;&#1095;&#1077;&#1089;&#1082;&#1072;&#1103;%20&#1089;&#1087;&#1088;&#1072;&#1074;&#1082;&#1072;.pp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E:\&#1045;&#1052;&#1044;2014\Elektronnie_fizminutki_dlya_glaz_2.ppt#-1,8,&#1055;&#1088;&#1077;&#1079;&#1077;&#1085;&#1090;&#1072;&#1094;&#1080;&#1103; PowerPoi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E:\&#1045;&#1052;&#1044;2014\&#1082;&#1074;&#1072;&#1076;&#1088;&#1072;&#1090;&#1085;%20&#1082;&#1086;&#1088;&#1077;&#1085;&#1100;.ppt#-1,3,&#1055;&#1088;&#1077;&#1079;&#1077;&#1085;&#1090;&#1072;&#1094;&#1080;&#1103; PowerPoi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2588" y="908050"/>
            <a:ext cx="7391400" cy="2041525"/>
          </a:xfrm>
        </p:spPr>
        <p:txBody>
          <a:bodyPr/>
          <a:lstStyle/>
          <a:p>
            <a:pPr algn="ctr"/>
            <a:r>
              <a:rPr lang="ru-RU" sz="5400"/>
              <a:t>Алгебра - 8 класс.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484438" y="3860800"/>
            <a:ext cx="554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20487" name="Picture 7" descr="j021769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1439863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555875" y="5876925"/>
            <a:ext cx="597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CC3300"/>
                </a:solidFill>
              </a:rPr>
              <a:t>   Учитель </a:t>
            </a:r>
            <a:r>
              <a:rPr lang="ru-RU" dirty="0" smtClean="0">
                <a:solidFill>
                  <a:srgbClr val="CC3300"/>
                </a:solidFill>
              </a:rPr>
              <a:t>Селютина Н.А.</a:t>
            </a:r>
            <a:endParaRPr lang="ru-RU" dirty="0">
              <a:solidFill>
                <a:srgbClr val="CC3300"/>
              </a:solidFill>
            </a:endParaRPr>
          </a:p>
        </p:txBody>
      </p:sp>
      <p:pic>
        <p:nvPicPr>
          <p:cNvPr id="20490" name="Picture 10" descr="Радия 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16338"/>
            <a:ext cx="12541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1" name="Picture 11" descr="BS0055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3810000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2" name="Picture 12" descr="BS00554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04800"/>
            <a:ext cx="1447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ru-RU" dirty="0" smtClean="0"/>
              <a:t>√26-</a:t>
            </a:r>
            <a:r>
              <a:rPr lang="en-US" dirty="0" smtClean="0"/>
              <a:t>P</a:t>
            </a:r>
            <a:r>
              <a:rPr lang="ru-RU" dirty="0" smtClean="0"/>
              <a:t>,   </a:t>
            </a:r>
            <a:r>
              <a:rPr lang="en-US" dirty="0" smtClean="0"/>
              <a:t>  </a:t>
            </a:r>
            <a:r>
              <a:rPr lang="ru-RU" dirty="0" smtClean="0"/>
              <a:t>√19-</a:t>
            </a:r>
            <a:r>
              <a:rPr lang="en-US" dirty="0" smtClean="0"/>
              <a:t>N</a:t>
            </a:r>
            <a:r>
              <a:rPr lang="ru-RU" dirty="0" smtClean="0"/>
              <a:t>,     √3</a:t>
            </a:r>
            <a:r>
              <a:rPr lang="en-US" dirty="0" smtClean="0"/>
              <a:t>7</a:t>
            </a:r>
            <a:r>
              <a:rPr lang="ru-RU" dirty="0" smtClean="0"/>
              <a:t>-</a:t>
            </a:r>
            <a:r>
              <a:rPr lang="en-US" dirty="0" smtClean="0"/>
              <a:t>Q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1834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4800" dirty="0">
              <a:hlinkClick r:id="rId2" action="ppaction://hlinkpres?slideindex=1&amp;slidetitle="/>
            </a:endParaRPr>
          </a:p>
          <a:p>
            <a:pPr marL="0" indent="0">
              <a:buNone/>
            </a:pPr>
            <a:r>
              <a:rPr lang="ru-RU" sz="4800" dirty="0" smtClean="0">
                <a:hlinkClick r:id="rId2" action="ppaction://hlinkpres?slideindex=1&amp;slidetitle="/>
              </a:rPr>
              <a:t>Немного истории…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488911255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</a:t>
            </a:r>
            <a:r>
              <a:rPr lang="ru-RU" dirty="0" smtClean="0">
                <a:hlinkClick r:id="rId2" action="ppaction://hlinkpres?slideindex=8&amp;slidetitle=Презентация PowerPoint"/>
              </a:rPr>
              <a:t>Время отдохнуть!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4120348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9550" y="2492896"/>
            <a:ext cx="6404818" cy="36031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день можно съедать не более 100г сладостей, дневная норма потребления хлеба составляет 200 г, сливочного масла -125г.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415059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9550" y="2276872"/>
            <a:ext cx="7196906" cy="381912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 компьютере рекомендуется работать не более 20 минут, а потом необходима зарядка для глаз, по сотовым телефонам нужно разговаривать не более 40 секунд, смотреть телевизор не более 2 часов.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68408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Самостоятельная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588561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проверим!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477313"/>
              </p:ext>
            </p:extLst>
          </p:nvPr>
        </p:nvGraphicFramePr>
        <p:xfrm>
          <a:off x="1547664" y="2780928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1426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Подведём итоги!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20 баллов и выше- оценка «5»</a:t>
            </a:r>
          </a:p>
          <a:p>
            <a:r>
              <a:rPr lang="ru-RU" dirty="0" smtClean="0"/>
              <a:t>12-19 баллов        - оценка «4»</a:t>
            </a:r>
          </a:p>
          <a:p>
            <a:r>
              <a:rPr lang="ru-RU" dirty="0" smtClean="0"/>
              <a:t>5-11 баллов           -оценка «3»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270357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Домашнее задание: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47800" y="2209800"/>
            <a:ext cx="7543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24000" y="41148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endParaRPr lang="ru-RU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124075" y="2997200"/>
            <a:ext cx="53276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  п.12    №301,302(а),303(а),304(а) </a:t>
            </a:r>
          </a:p>
          <a:p>
            <a:pPr>
              <a:spcBef>
                <a:spcPct val="50000"/>
              </a:spcBef>
            </a:pPr>
            <a:r>
              <a:rPr lang="ru-RU" dirty="0" smtClean="0"/>
              <a:t>                     №305(</a:t>
            </a:r>
            <a:r>
              <a:rPr lang="ru-RU" dirty="0" err="1" smtClean="0"/>
              <a:t>а,д</a:t>
            </a:r>
            <a:r>
              <a:rPr lang="ru-RU" dirty="0" smtClean="0"/>
              <a:t>),</a:t>
            </a:r>
            <a:endParaRPr lang="ru-RU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Любой урок, любая встреча</a:t>
            </a:r>
            <a:br>
              <a:rPr lang="ru-RU" dirty="0"/>
            </a:br>
            <a:r>
              <a:rPr lang="ru-RU" dirty="0"/>
              <a:t>Всех вкладов на земле ценней,</a:t>
            </a:r>
            <a:br>
              <a:rPr lang="ru-RU" dirty="0"/>
            </a:br>
            <a:r>
              <a:rPr lang="ru-RU" dirty="0"/>
              <a:t>Ведь каждый школьный миг отмечен</a:t>
            </a:r>
            <a:br>
              <a:rPr lang="ru-RU" dirty="0"/>
            </a:br>
            <a:r>
              <a:rPr lang="ru-RU" dirty="0"/>
              <a:t>Неповторимостью своей.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16924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Скажи мне – и я забуду,</a:t>
            </a:r>
          </a:p>
          <a:p>
            <a:pPr marL="0" indent="0">
              <a:buNone/>
            </a:pPr>
            <a:r>
              <a:rPr lang="ru-RU" sz="3600" b="1" dirty="0" smtClean="0"/>
              <a:t>Покажи мне – и я запомню,</a:t>
            </a:r>
          </a:p>
          <a:p>
            <a:pPr marL="0" indent="0">
              <a:buNone/>
            </a:pPr>
            <a:r>
              <a:rPr lang="ru-RU" sz="3600" b="1" dirty="0" smtClean="0"/>
              <a:t>Дай сделать – и я пойму.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</a:t>
            </a:r>
            <a:r>
              <a:rPr lang="ru-RU" sz="2800" b="1" dirty="0"/>
              <a:t>К</a:t>
            </a:r>
            <a:r>
              <a:rPr lang="ru-RU" sz="2800" b="1" dirty="0" smtClean="0"/>
              <a:t>итайская притча.</a:t>
            </a:r>
            <a:endParaRPr lang="ru-RU" sz="3600" b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77185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Сегодня я узнал…</a:t>
            </a:r>
          </a:p>
          <a:p>
            <a:r>
              <a:rPr lang="ru-RU" dirty="0" smtClean="0"/>
              <a:t>Было интересно, потому что…</a:t>
            </a:r>
          </a:p>
          <a:p>
            <a:r>
              <a:rPr lang="ru-RU" dirty="0" smtClean="0"/>
              <a:t>Было трудно, потому что…</a:t>
            </a:r>
          </a:p>
          <a:p>
            <a:r>
              <a:rPr lang="ru-RU" dirty="0" smtClean="0"/>
              <a:t>Я понял, что…</a:t>
            </a:r>
            <a:endParaRPr lang="ru-RU" dirty="0"/>
          </a:p>
          <a:p>
            <a:r>
              <a:rPr lang="ru-RU" dirty="0" smtClean="0"/>
              <a:t>Смогу помочь другу…</a:t>
            </a:r>
          </a:p>
          <a:p>
            <a:r>
              <a:rPr lang="ru-RU" dirty="0" smtClean="0"/>
              <a:t>Теперь я могу…</a:t>
            </a:r>
          </a:p>
          <a:p>
            <a:r>
              <a:rPr lang="ru-RU" dirty="0" smtClean="0"/>
              <a:t>Я научился…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935518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dirty="0"/>
              <a:t>Скажи мне – и я забуду,</a:t>
            </a:r>
          </a:p>
          <a:p>
            <a:pPr marL="0" indent="0">
              <a:buNone/>
            </a:pPr>
            <a:r>
              <a:rPr lang="ru-RU" sz="4000" b="1" dirty="0"/>
              <a:t>Покажи мне – и я запомню,</a:t>
            </a:r>
          </a:p>
          <a:p>
            <a:pPr marL="0" indent="0">
              <a:buNone/>
            </a:pPr>
            <a:r>
              <a:rPr lang="ru-RU" sz="4000" b="1" dirty="0"/>
              <a:t>Дай сделать – и я пойму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              Китайская притча.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29655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6400" y="2286000"/>
            <a:ext cx="723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600"/>
              <a:t>Спасибо за урок! Урок закончен.</a:t>
            </a:r>
          </a:p>
        </p:txBody>
      </p:sp>
      <p:pic>
        <p:nvPicPr>
          <p:cNvPr id="30724" name="Picture 4" descr="bd0508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971800"/>
            <a:ext cx="3200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69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68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765175"/>
            <a:ext cx="7467600" cy="2057400"/>
          </a:xfrm>
        </p:spPr>
        <p:txBody>
          <a:bodyPr/>
          <a:lstStyle/>
          <a:p>
            <a:pPr algn="ctr"/>
            <a:r>
              <a:rPr lang="ru-RU" sz="4000" b="1" dirty="0" smtClean="0"/>
              <a:t>Тема: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«Арифметический квадратный корень»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657600"/>
            <a:ext cx="6248400" cy="1981200"/>
          </a:xfrm>
        </p:spPr>
        <p:txBody>
          <a:bodyPr/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50925" y="2555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i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0" y="3581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3200" i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419600" y="5257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i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овторить определение арифметического квадратного корня;</a:t>
            </a:r>
          </a:p>
          <a:p>
            <a:r>
              <a:rPr lang="ru-RU" dirty="0"/>
              <a:t>з</a:t>
            </a:r>
            <a:r>
              <a:rPr lang="ru-RU" dirty="0" smtClean="0"/>
              <a:t>акрепить умения применять определение, свойства арифметического квадратного корня.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53109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Ответим на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9550" y="1340768"/>
            <a:ext cx="7626350" cy="475523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Дать определение квадратного корня.</a:t>
            </a:r>
          </a:p>
          <a:p>
            <a:r>
              <a:rPr lang="ru-RU" dirty="0" smtClean="0"/>
              <a:t>Что называется арифметическим квадратным корнем?</a:t>
            </a:r>
          </a:p>
          <a:p>
            <a:r>
              <a:rPr lang="ru-RU" dirty="0" smtClean="0"/>
              <a:t>Как называется выражение, стоящее под знаком корня?</a:t>
            </a:r>
          </a:p>
          <a:p>
            <a:r>
              <a:rPr lang="ru-RU" dirty="0" smtClean="0"/>
              <a:t>При каких значениях</a:t>
            </a:r>
            <a:r>
              <a:rPr lang="ru-RU" i="1" dirty="0" smtClean="0"/>
              <a:t> а </a:t>
            </a:r>
            <a:r>
              <a:rPr lang="ru-RU" dirty="0" smtClean="0"/>
              <a:t>имеет смысл выражение √</a:t>
            </a:r>
            <a:r>
              <a:rPr lang="ru-RU" i="1" dirty="0" smtClean="0"/>
              <a:t>а</a:t>
            </a:r>
            <a:r>
              <a:rPr lang="ru-RU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8906990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9550" y="1700808"/>
            <a:ext cx="7626350" cy="439519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Объясните, почему верно или неверно равенство: √</a:t>
            </a:r>
            <a:r>
              <a:rPr lang="ru-RU" dirty="0" smtClean="0"/>
              <a:t>0,49=0,7</a:t>
            </a:r>
          </a:p>
          <a:p>
            <a:pPr marL="0" indent="0">
              <a:buNone/>
            </a:pPr>
            <a:r>
              <a:rPr lang="ru-RU" dirty="0" smtClean="0"/>
              <a:t>                   √0,16= -0,4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Вычислить :√400,       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dirty="0" smtClean="0"/>
              <a:t>-√</a:t>
            </a:r>
            <a:r>
              <a:rPr lang="ru-RU" dirty="0" smtClean="0"/>
              <a:t>0,36,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dirty="0" smtClean="0"/>
              <a:t> √</a:t>
            </a:r>
            <a:r>
              <a:rPr lang="ru-RU" dirty="0" smtClean="0"/>
              <a:t>25,         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dirty="0" smtClean="0"/>
              <a:t> √</a:t>
            </a:r>
            <a:r>
              <a:rPr lang="ru-RU" dirty="0" smtClean="0"/>
              <a:t>0,09,</a:t>
            </a:r>
          </a:p>
          <a:p>
            <a:pPr marL="0" indent="0">
              <a:buNone/>
            </a:pPr>
            <a:r>
              <a:rPr lang="ru-RU" dirty="0" smtClean="0"/>
              <a:t>                      </a:t>
            </a:r>
            <a:r>
              <a:rPr lang="ru-RU" dirty="0" smtClean="0"/>
              <a:t>-√</a:t>
            </a:r>
            <a:r>
              <a:rPr lang="ru-RU" dirty="0" smtClean="0"/>
              <a:t>64.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81204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 вариант</a:t>
            </a:r>
          </a:p>
          <a:p>
            <a:pPr marL="0" indent="0">
              <a:buNone/>
            </a:pPr>
            <a:r>
              <a:rPr lang="ru-RU" dirty="0" smtClean="0"/>
              <a:t>А1-3, А2-1, А3-2, А4-3, В1-8.</a:t>
            </a:r>
          </a:p>
          <a:p>
            <a:pPr marL="0" indent="0">
              <a:buNone/>
            </a:pPr>
            <a:r>
              <a:rPr lang="ru-RU" dirty="0" smtClean="0"/>
              <a:t>2 вариант</a:t>
            </a:r>
          </a:p>
          <a:p>
            <a:pPr marL="0" indent="0">
              <a:buNone/>
            </a:pPr>
            <a:r>
              <a:rPr lang="ru-RU" dirty="0" smtClean="0"/>
              <a:t>А1-4, А2-3, А3-1, А4-2, В1-5.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505659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>
                <a:hlinkClick r:id="rId2" action="ppaction://hlinkpres?slideindex=3&amp;slidetitle=Презентация PowerPoint"/>
              </a:rPr>
              <a:t>Повторим пройденное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3201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Готовимся к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грпшлг\грпшлг 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1916832"/>
            <a:ext cx="6192688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530265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лнечные дни">
  <a:themeElements>
    <a:clrScheme name="Солнечные дни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Солнечные дни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олнечные дни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лнечные дни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Designs\Солнечные дни.pot</Template>
  <TotalTime>2766</TotalTime>
  <Words>392</Words>
  <Application>Microsoft Office PowerPoint</Application>
  <PresentationFormat>Экран (4:3)</PresentationFormat>
  <Paragraphs>96</Paragraphs>
  <Slides>22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Солнечные дни</vt:lpstr>
      <vt:lpstr>Алгебра - 8 класс.</vt:lpstr>
      <vt:lpstr>Презентация PowerPoint</vt:lpstr>
      <vt:lpstr>Тема: «Арифметический квадратный корень» </vt:lpstr>
      <vt:lpstr>Задачи урока:</vt:lpstr>
      <vt:lpstr>Ответим на вопросы</vt:lpstr>
      <vt:lpstr>Презентация PowerPoint</vt:lpstr>
      <vt:lpstr>Тест</vt:lpstr>
      <vt:lpstr>Презентация PowerPoint</vt:lpstr>
      <vt:lpstr>Готовимся к ОГЭ</vt:lpstr>
      <vt:lpstr>Презентация PowerPoint</vt:lpstr>
      <vt:lpstr>Презентация PowerPoint</vt:lpstr>
      <vt:lpstr>Презентация PowerPoint</vt:lpstr>
      <vt:lpstr>Памятка №1</vt:lpstr>
      <vt:lpstr>Памятка №2</vt:lpstr>
      <vt:lpstr>Презентация PowerPoint</vt:lpstr>
      <vt:lpstr>Давайте проверим!</vt:lpstr>
      <vt:lpstr>Подведём итоги!</vt:lpstr>
      <vt:lpstr>Домашнее задание: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РЦ НИТ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Преобразование выражений,содержащих квадратные корни.</dc:title>
  <dc:creator>Администратор</dc:creator>
  <cp:lastModifiedBy>user</cp:lastModifiedBy>
  <cp:revision>153</cp:revision>
  <dcterms:created xsi:type="dcterms:W3CDTF">2005-01-20T14:23:42Z</dcterms:created>
  <dcterms:modified xsi:type="dcterms:W3CDTF">2014-11-26T06:27:47Z</dcterms:modified>
</cp:coreProperties>
</file>