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9" r:id="rId13"/>
    <p:sldId id="270" r:id="rId14"/>
    <p:sldId id="271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mxqfYwi34VWdpMZfTeFFMA==" hashData="3tpgq201qAg6Ga5h4e8aP5GEhyk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5F44"/>
    <a:srgbClr val="800000"/>
    <a:srgbClr val="683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80920" cy="266429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4968552" cy="31683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solidFill>
                    <a:schemeClr val="bg2"/>
                  </a:solidFill>
                </a:ln>
                <a:solidFill>
                  <a:srgbClr val="8C5F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-2023020" y="5406677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Picture 3" descr="D:\Рабоч папка\мб\ист\1345600116_nnnn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FF2F9"/>
              </a:clrFrom>
              <a:clrTo>
                <a:srgbClr val="EFF2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720" y="3261642"/>
            <a:ext cx="3810000" cy="363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-2023020" y="5406677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-2023020" y="5406677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-2023020" y="5406677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-2023020" y="5406677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-2023020" y="5406677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-2023020" y="5406677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-2023020" y="5406677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2023020" y="5406677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-2023020" y="5406677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-2023020" y="5406677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251520" y="260648"/>
            <a:ext cx="8640960" cy="6408712"/>
          </a:xfrm>
          <a:prstGeom prst="frame">
            <a:avLst>
              <a:gd name="adj1" fmla="val 1918"/>
            </a:avLst>
          </a:prstGeom>
          <a:blipFill>
            <a:blip r:embed="rId13"/>
            <a:tile tx="0" ty="0" sx="100000" sy="100000" flip="none" algn="tl"/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35292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2051" name="Picture 3" descr="D:\Рабоч папка\мб\ист\1345600116_nnnn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EFF2F9"/>
              </a:clrFrom>
              <a:clrTo>
                <a:srgbClr val="EFF2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230" y="5589240"/>
            <a:ext cx="1513348" cy="144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7504" y="6438527"/>
            <a:ext cx="9036496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lang="ru-RU" sz="2400" b="1" kern="1200" cap="none" spc="0" dirty="0" smtClean="0">
                <a:ln w="50800"/>
                <a:solidFill>
                  <a:srgbClr val="8C5F44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0" dirty="0">
              <a:ln w="50800"/>
              <a:solidFill>
                <a:srgbClr val="8C5F44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b="1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b="1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b="1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26642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000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Базовые компоненты информационной образовательной среды</a:t>
            </a:r>
            <a:endParaRPr lang="ru-RU" sz="5000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805264"/>
            <a:ext cx="9144000" cy="1052736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683D36"/>
                </a:solidFill>
                <a:latin typeface="Mistral" pitchFamily="66" charset="0"/>
              </a:rPr>
              <a:t>Е.В.Акчурина</a:t>
            </a:r>
            <a:endParaRPr lang="ru-RU" sz="6000" dirty="0">
              <a:solidFill>
                <a:srgbClr val="683D36"/>
              </a:solidFill>
              <a:latin typeface="Mistral" pitchFamily="66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67544" y="3212976"/>
            <a:ext cx="4896544" cy="2664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4000" b="1" kern="1200" cap="none" spc="0">
                <a:ln>
                  <a:solidFill>
                    <a:schemeClr val="bg2"/>
                  </a:solidFill>
                </a:ln>
                <a:solidFill>
                  <a:srgbClr val="8C5F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n-ea"/>
                <a:cs typeface="Courier New" pitchFamily="49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n-ea"/>
                <a:cs typeface="Courier New" pitchFamily="49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n-ea"/>
                <a:cs typeface="Courier New" pitchFamily="49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Электронное приложение к семинару по развитию ИОС в образовательной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57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58417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 </a:t>
            </a:r>
            <a:r>
              <a:rPr lang="ru-RU" spc="50" dirty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информатизации образования к информационной образовательной </a:t>
            </a:r>
            <a:r>
              <a:rPr lang="ru-RU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среде</a:t>
            </a:r>
            <a:endParaRPr lang="ru-RU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352928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effectLst/>
              </a:rPr>
              <a:t>Развитие информационной среды определяется как </a:t>
            </a:r>
            <a:r>
              <a:rPr lang="ru-RU" sz="2400" dirty="0"/>
              <a:t>информатизация</a:t>
            </a:r>
            <a:r>
              <a:rPr lang="ru-RU" sz="2400" dirty="0">
                <a:effectLst/>
              </a:rPr>
              <a:t>, которая по праву называется главным двигателем и условием прогресса. Проекцией информатизации общества в образовании является его </a:t>
            </a:r>
            <a:r>
              <a:rPr lang="ru-RU" sz="2400" dirty="0" smtClean="0">
                <a:effectLst/>
              </a:rPr>
              <a:t>информатизация, т.е. </a:t>
            </a:r>
            <a:r>
              <a:rPr lang="ru-RU" sz="2400" dirty="0" smtClean="0"/>
              <a:t>информатизация образования</a:t>
            </a:r>
            <a:r>
              <a:rPr lang="ru-RU" sz="2400" dirty="0" smtClean="0">
                <a:effectLst/>
              </a:rPr>
              <a:t>. Информационная образовательная среда является </a:t>
            </a:r>
            <a:r>
              <a:rPr lang="ru-RU" sz="2400" dirty="0">
                <a:effectLst/>
              </a:rPr>
              <a:t>в значительной мере </a:t>
            </a:r>
            <a:r>
              <a:rPr lang="ru-RU" sz="2400" dirty="0"/>
              <a:t>следствием</a:t>
            </a:r>
            <a:r>
              <a:rPr lang="ru-RU" sz="2400" dirty="0">
                <a:effectLst/>
              </a:rPr>
              <a:t> информатизации общества и </a:t>
            </a:r>
            <a:r>
              <a:rPr lang="ru-RU" sz="2400" dirty="0" smtClean="0">
                <a:effectLst/>
              </a:rPr>
              <a:t>информатизации образования.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0855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22413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Информационная образовательная среда</a:t>
            </a:r>
            <a:endParaRPr lang="ru-RU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effectLst/>
              </a:rPr>
              <a:t>Информационно-образовательная среда обучения </a:t>
            </a:r>
            <a:r>
              <a:rPr lang="ru-RU" sz="2400" dirty="0"/>
              <a:t>позволяет реализовать </a:t>
            </a:r>
            <a:r>
              <a:rPr lang="ru-RU" sz="2400" dirty="0">
                <a:effectLst/>
              </a:rPr>
              <a:t>дидактические возможности инновационных педагогических технологий, эффективно организовать индивидуальную и коллективную работу не только учащихся, но и всего педагогического коллектива образовательной организации.</a:t>
            </a:r>
          </a:p>
        </p:txBody>
      </p:sp>
      <p:pic>
        <p:nvPicPr>
          <p:cNvPr id="5" name="Picture 2" descr="D:\МАМСИК\МАТЕМАТИКА\СГУ Магистр\МАТЕРИАЛ ДЛЯ ПРЕЗЕНТАЦИЙ 2012\ПОЧТИ\школа\66374925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5" t="4031" r="2485" b="4031"/>
          <a:stretch/>
        </p:blipFill>
        <p:spPr bwMode="auto">
          <a:xfrm>
            <a:off x="2771800" y="4221087"/>
            <a:ext cx="3478195" cy="237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5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22413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Информационная образовательная среда</a:t>
            </a:r>
            <a:endParaRPr lang="ru-RU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effectLst/>
              </a:rPr>
              <a:t>В современной педагогической науке информатизация образования </a:t>
            </a:r>
            <a:r>
              <a:rPr lang="ru-RU" sz="2400" dirty="0"/>
              <a:t>рассматривается в двух методических аспектах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технологическом</a:t>
            </a:r>
            <a:r>
              <a:rPr lang="ru-RU" sz="2400" dirty="0" smtClean="0">
                <a:effectLst/>
              </a:rPr>
              <a:t> (</a:t>
            </a:r>
            <a:r>
              <a:rPr lang="ru-RU" sz="2400" dirty="0">
                <a:effectLst/>
              </a:rPr>
              <a:t>как «целенаправленно организованный процесс</a:t>
            </a:r>
            <a:r>
              <a:rPr lang="ru-RU" sz="2400" dirty="0" smtClean="0">
                <a:effectLst/>
              </a:rPr>
              <a:t>»);</a:t>
            </a:r>
          </a:p>
          <a:p>
            <a:r>
              <a:rPr lang="ru-RU" sz="2400" dirty="0" smtClean="0"/>
              <a:t>психолого-педагогическом</a:t>
            </a:r>
            <a:r>
              <a:rPr lang="ru-RU" sz="2400" dirty="0" smtClean="0">
                <a:effectLst/>
              </a:rPr>
              <a:t> (как </a:t>
            </a:r>
            <a:r>
              <a:rPr lang="ru-RU" sz="2400" dirty="0">
                <a:effectLst/>
              </a:rPr>
              <a:t>специализированная «новая область педагогического знания, интегрирующая научные направления психолого-педагогических, социальных, физиолого-гигиенических, технико-технологических исследований, находящихся в определенных взаимосвязях, отношениях между собой</a:t>
            </a:r>
            <a:r>
              <a:rPr lang="ru-RU" sz="2400" dirty="0" smtClean="0">
                <a:effectLst/>
              </a:rPr>
              <a:t>»).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641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22413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Информационная образовательная среда</a:t>
            </a:r>
            <a:endParaRPr lang="ru-RU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effectLst/>
              </a:rPr>
              <a:t>Информатизация </a:t>
            </a:r>
            <a:r>
              <a:rPr lang="ru-RU" sz="2400" dirty="0" smtClean="0">
                <a:effectLst/>
              </a:rPr>
              <a:t>образования – </a:t>
            </a:r>
            <a:r>
              <a:rPr lang="ru-RU" sz="2400" dirty="0">
                <a:effectLst/>
              </a:rPr>
              <a:t>это не только информатизация образовательной среды и инфраструктуры образования, но и, прежде всего, решение всех проблем информационно-познавательной деятельности, информационного взаимодействия субъектов образования, что предполагает её проникновение во все стадии образовательного процесса и образуемой им образовательной сферы. Это не только информатизация системы образования как сети образовательных </a:t>
            </a:r>
            <a:r>
              <a:rPr lang="ru-RU" sz="2400" dirty="0" smtClean="0">
                <a:effectLst/>
              </a:rPr>
              <a:t>организаций, </a:t>
            </a:r>
            <a:r>
              <a:rPr lang="ru-RU" sz="2400" dirty="0">
                <a:effectLst/>
              </a:rPr>
              <a:t>но и информатизация предмета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86313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22413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Информационная образовательная среда</a:t>
            </a:r>
            <a:endParaRPr lang="ru-RU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effectLst/>
              </a:rPr>
              <a:t>Информатизация образования является </a:t>
            </a:r>
            <a:r>
              <a:rPr lang="ru-RU" sz="2400" dirty="0">
                <a:effectLst/>
              </a:rPr>
              <a:t>стратегическим средством, ресурсом образования. В то же время, </a:t>
            </a:r>
            <a:r>
              <a:rPr lang="ru-RU" sz="2400" dirty="0" smtClean="0">
                <a:effectLst/>
              </a:rPr>
              <a:t>информатизация образования </a:t>
            </a:r>
            <a:r>
              <a:rPr lang="ru-RU" sz="2400" dirty="0">
                <a:effectLst/>
              </a:rPr>
              <a:t>создаёт условия, благоприятные факторы для образования, т.е. формирует его </a:t>
            </a:r>
            <a:r>
              <a:rPr lang="ru-RU" sz="2400" dirty="0" smtClean="0">
                <a:effectLst/>
              </a:rPr>
              <a:t>информационную образовательную среду.</a:t>
            </a:r>
          </a:p>
          <a:p>
            <a:pPr marL="0" indent="0">
              <a:buNone/>
            </a:pPr>
            <a:r>
              <a:rPr lang="ru-RU" sz="2400" dirty="0" smtClean="0">
                <a:effectLst/>
              </a:rPr>
              <a:t>Таким </a:t>
            </a:r>
            <a:r>
              <a:rPr lang="ru-RU" sz="2400" dirty="0">
                <a:effectLst/>
              </a:rPr>
              <a:t>образом, </a:t>
            </a:r>
            <a:r>
              <a:rPr lang="ru-RU" sz="2400" dirty="0" smtClean="0">
                <a:effectLst/>
              </a:rPr>
              <a:t>информационная образовательная среда является </a:t>
            </a:r>
            <a:r>
              <a:rPr lang="ru-RU" sz="2400" dirty="0">
                <a:effectLst/>
              </a:rPr>
              <a:t>продуктом информатизации образовательной сферы, результатом применения к ней </a:t>
            </a:r>
            <a:r>
              <a:rPr lang="ru-RU" sz="2400" dirty="0" smtClean="0">
                <a:effectLst/>
              </a:rPr>
              <a:t>информатизации образования как </a:t>
            </a:r>
            <a:r>
              <a:rPr lang="ru-RU" sz="2400" dirty="0">
                <a:effectLst/>
              </a:rPr>
              <a:t>функции. Информатизация </a:t>
            </a:r>
            <a:r>
              <a:rPr lang="ru-RU" sz="2400" dirty="0" smtClean="0">
                <a:effectLst/>
              </a:rPr>
              <a:t>информационной образовательной среды </a:t>
            </a:r>
            <a:r>
              <a:rPr lang="ru-RU" sz="2400" dirty="0">
                <a:effectLst/>
              </a:rPr>
              <a:t>– это её естественное развитие.</a:t>
            </a:r>
          </a:p>
        </p:txBody>
      </p:sp>
    </p:spTree>
    <p:extLst>
      <p:ext uri="{BB962C8B-B14F-4D97-AF65-F5344CB8AC3E}">
        <p14:creationId xmlns:p14="http://schemas.microsoft.com/office/powerpoint/2010/main" val="129982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352928" cy="5616624"/>
          </a:xfrm>
        </p:spPr>
        <p:txBody>
          <a:bodyPr>
            <a:prstTxWarp prst="textCascadeUp">
              <a:avLst>
                <a:gd name="adj" fmla="val 37537"/>
              </a:avLst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000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000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629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22413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Понятие информационной образовательной </a:t>
            </a:r>
            <a:r>
              <a:rPr lang="ru-RU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среры</a:t>
            </a:r>
            <a:r>
              <a:rPr lang="ru-RU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ОО</a:t>
            </a:r>
            <a:endParaRPr lang="ru-RU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968552"/>
          </a:xfrm>
        </p:spPr>
        <p:txBody>
          <a:bodyPr>
            <a:normAutofit/>
          </a:bodyPr>
          <a:lstStyle/>
          <a:p>
            <a:r>
              <a:rPr lang="ru-RU" sz="2400" dirty="0"/>
              <a:t>Информационная образовательная среда </a:t>
            </a:r>
            <a:r>
              <a:rPr lang="ru-RU" sz="2400" dirty="0">
                <a:effectLst/>
              </a:rPr>
              <a:t>– это не просто образовательная среда, выраженная в информационной форме, </a:t>
            </a:r>
            <a:r>
              <a:rPr lang="ru-RU" sz="2400" dirty="0" smtClean="0">
                <a:effectLst/>
              </a:rPr>
              <a:t>а её представление в </a:t>
            </a:r>
            <a:r>
              <a:rPr lang="ru-RU" sz="2400" dirty="0">
                <a:effectLst/>
              </a:rPr>
              <a:t>информационных средствах, ресурсах, технологиях, обучающих и управляющих системах, выраженная в документированной форме и методически адаптированных для образования</a:t>
            </a:r>
            <a:r>
              <a:rPr lang="ru-RU" sz="2400" dirty="0" smtClean="0">
                <a:effectLst/>
              </a:rPr>
              <a:t>.</a:t>
            </a:r>
          </a:p>
          <a:p>
            <a:r>
              <a:rPr lang="ru-RU" sz="2400" dirty="0" smtClean="0"/>
              <a:t>ИОС</a:t>
            </a:r>
            <a:r>
              <a:rPr lang="ru-RU" sz="2400" dirty="0" smtClean="0">
                <a:effectLst/>
              </a:rPr>
              <a:t> </a:t>
            </a:r>
            <a:r>
              <a:rPr lang="ru-RU" sz="2400" dirty="0">
                <a:effectLst/>
              </a:rPr>
              <a:t>– это информационная образовательная среда в логическом единстве информационных и образовательных характеристик.</a:t>
            </a:r>
          </a:p>
        </p:txBody>
      </p:sp>
    </p:spTree>
    <p:extLst>
      <p:ext uri="{BB962C8B-B14F-4D97-AF65-F5344CB8AC3E}">
        <p14:creationId xmlns:p14="http://schemas.microsoft.com/office/powerpoint/2010/main" val="143730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22413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 базовым компонентам ИОС относятся:</a:t>
            </a:r>
            <a:endParaRPr lang="ru-RU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968552"/>
          </a:xfrm>
        </p:spPr>
        <p:txBody>
          <a:bodyPr/>
          <a:lstStyle/>
          <a:p>
            <a:r>
              <a:rPr lang="ru-RU" dirty="0">
                <a:effectLst/>
                <a:hlinkClick r:id="rId2" action="ppaction://hlinksldjump"/>
              </a:rPr>
              <a:t>учебная </a:t>
            </a:r>
            <a:r>
              <a:rPr lang="ru-RU" dirty="0" smtClean="0">
                <a:effectLst/>
                <a:hlinkClick r:id="rId2" action="ppaction://hlinksldjump"/>
              </a:rPr>
              <a:t>компонента</a:t>
            </a:r>
            <a:r>
              <a:rPr lang="ru-RU" dirty="0" smtClean="0">
                <a:effectLst/>
              </a:rPr>
              <a:t>;</a:t>
            </a:r>
          </a:p>
          <a:p>
            <a:r>
              <a:rPr lang="ru-RU" dirty="0" smtClean="0">
                <a:effectLst/>
                <a:hlinkClick r:id="rId3" action="ppaction://hlinksldjump"/>
              </a:rPr>
              <a:t>компонента </a:t>
            </a:r>
            <a:r>
              <a:rPr lang="ru-RU" dirty="0">
                <a:effectLst/>
                <a:hlinkClick r:id="rId3" action="ppaction://hlinksldjump"/>
              </a:rPr>
              <a:t>оценки результатов </a:t>
            </a:r>
            <a:r>
              <a:rPr lang="ru-RU" dirty="0" smtClean="0">
                <a:effectLst/>
                <a:hlinkClick r:id="rId3" action="ppaction://hlinksldjump"/>
              </a:rPr>
              <a:t>обучения</a:t>
            </a:r>
            <a:r>
              <a:rPr lang="ru-RU" dirty="0" smtClean="0">
                <a:effectLst/>
              </a:rPr>
              <a:t>;</a:t>
            </a:r>
          </a:p>
          <a:p>
            <a:r>
              <a:rPr lang="ru-RU" dirty="0" smtClean="0">
                <a:effectLst/>
                <a:hlinkClick r:id="rId4" action="ppaction://hlinksldjump"/>
              </a:rPr>
              <a:t>методическая компонента</a:t>
            </a:r>
            <a:r>
              <a:rPr lang="ru-RU" dirty="0" smtClean="0">
                <a:effectLst/>
              </a:rPr>
              <a:t>; </a:t>
            </a:r>
          </a:p>
          <a:p>
            <a:r>
              <a:rPr lang="ru-RU" dirty="0" err="1" smtClean="0">
                <a:effectLst/>
                <a:hlinkClick r:id="rId5" action="ppaction://hlinksldjump"/>
              </a:rPr>
              <a:t>внеучебная</a:t>
            </a:r>
            <a:r>
              <a:rPr lang="ru-RU" dirty="0" smtClean="0">
                <a:effectLst/>
                <a:hlinkClick r:id="rId5" action="ppaction://hlinksldjump"/>
              </a:rPr>
              <a:t> компонента</a:t>
            </a:r>
            <a:r>
              <a:rPr lang="ru-RU" dirty="0" smtClean="0">
                <a:effectLst/>
              </a:rPr>
              <a:t>; </a:t>
            </a:r>
          </a:p>
          <a:p>
            <a:r>
              <a:rPr lang="ru-RU" dirty="0" smtClean="0">
                <a:effectLst/>
                <a:hlinkClick r:id="rId6" action="ppaction://hlinksldjump"/>
              </a:rPr>
              <a:t>административная компонента</a:t>
            </a:r>
            <a:r>
              <a:rPr lang="ru-RU" dirty="0" smtClean="0">
                <a:effectLst/>
              </a:rPr>
              <a:t>; </a:t>
            </a:r>
          </a:p>
          <a:p>
            <a:r>
              <a:rPr lang="ru-RU" dirty="0" smtClean="0">
                <a:effectLst/>
                <a:hlinkClick r:id="rId7" action="ppaction://hlinksldjump"/>
              </a:rPr>
              <a:t>организационно-управленческая компонента</a:t>
            </a:r>
            <a:r>
              <a:rPr lang="ru-RU" dirty="0" smtClean="0">
                <a:effectLst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09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86409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Учебная компонента</a:t>
            </a:r>
            <a:endParaRPr lang="ru-RU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Представляет </a:t>
            </a:r>
            <a:r>
              <a:rPr lang="ru-RU" sz="2400" dirty="0"/>
              <a:t>собой </a:t>
            </a:r>
            <a:r>
              <a:rPr lang="ru-RU" sz="2400" dirty="0">
                <a:effectLst/>
              </a:rPr>
              <a:t>программно-информационный, коммуникационный комплекс, обеспечивающий полный набор сервисных служб и информационных ресурсов, обслуживающих учебный процесс</a:t>
            </a:r>
            <a:r>
              <a:rPr lang="ru-RU" sz="2400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ru-RU" sz="2400" dirty="0"/>
              <a:t>С</a:t>
            </a:r>
            <a:r>
              <a:rPr lang="ru-RU" sz="2400" dirty="0" smtClean="0"/>
              <a:t>одержит </a:t>
            </a:r>
            <a:r>
              <a:rPr lang="ru-RU" sz="2400" dirty="0">
                <a:effectLst/>
              </a:rPr>
              <a:t>систему </a:t>
            </a:r>
            <a:r>
              <a:rPr lang="ru-RU" sz="2400" dirty="0" smtClean="0">
                <a:effectLst/>
              </a:rPr>
              <a:t>инф.-образовательных ресурсов</a:t>
            </a:r>
            <a:r>
              <a:rPr lang="ru-RU" sz="2400" dirty="0">
                <a:effectLst/>
              </a:rPr>
              <a:t>, структурированную в соответствии с предметным обучением, тематикой и направлениями познавательной деятельности. Проектирование, построение и функционирование учебной компоненты </a:t>
            </a:r>
            <a:r>
              <a:rPr lang="ru-RU" sz="2400" dirty="0"/>
              <a:t>должны осуществляться в строгом соответствии </a:t>
            </a:r>
            <a:r>
              <a:rPr lang="ru-RU" sz="2400" dirty="0" smtClean="0">
                <a:effectLst/>
              </a:rPr>
              <a:t>с комплексом </a:t>
            </a:r>
            <a:r>
              <a:rPr lang="ru-RU" sz="2400" dirty="0">
                <a:effectLst/>
              </a:rPr>
              <a:t>требований и рекомендаций психолого-педагогического, дидактического, методического и технологического характера.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44408" y="6309320"/>
            <a:ext cx="648072" cy="36004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30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22413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Компонента оценки результатов обучения</a:t>
            </a:r>
            <a:endParaRPr lang="ru-RU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820472" cy="29523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Включает </a:t>
            </a:r>
            <a:r>
              <a:rPr lang="ru-RU" sz="2400" dirty="0"/>
              <a:t>в себя </a:t>
            </a:r>
            <a:r>
              <a:rPr lang="ru-RU" sz="2400" dirty="0">
                <a:effectLst/>
              </a:rPr>
              <a:t>средства измерения, оценки и контроля знаний, умений и навыков учащихся. Современные технологии, модели, формы оценки и контроля уровня учебной подготовки учащихся образуют самостоятельную систему и представляют собой широкий класс компьютерных и коммуникационных средств, предназначенных для автоматизации диагностики и контроля знаний.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44408" y="6309320"/>
            <a:ext cx="648072" cy="36004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11" descr="D:\МАМСИК\МАТЕМАТИКА\СГУ Магистр\МАТЕРИАЛ ДЛЯ ПРЕЗЕНТАЦИЙ 2012\ПОЧТИ\школа\Рисунок1 (18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781489"/>
            <a:ext cx="280831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30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86409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Методическая компонента</a:t>
            </a:r>
            <a:endParaRPr lang="ru-RU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5"/>
            <a:ext cx="5832648" cy="53645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Содержит</a:t>
            </a:r>
            <a:r>
              <a:rPr lang="ru-RU" sz="2400" dirty="0" smtClean="0">
                <a:effectLst/>
              </a:rPr>
              <a:t> </a:t>
            </a:r>
            <a:r>
              <a:rPr lang="ru-RU" sz="2400" dirty="0">
                <a:effectLst/>
              </a:rPr>
              <a:t>методические ресурсы, классифицированные по тематике и предметам обучения. Электронная библиотека </a:t>
            </a:r>
            <a:r>
              <a:rPr lang="ru-RU" sz="2400" dirty="0" smtClean="0">
                <a:effectLst/>
              </a:rPr>
              <a:t>метод. </a:t>
            </a:r>
            <a:r>
              <a:rPr lang="ru-RU" sz="2400" dirty="0">
                <a:effectLst/>
              </a:rPr>
              <a:t>ресурсов должна иметь свободный доступ и быть открытой для пополнения</a:t>
            </a:r>
            <a:r>
              <a:rPr lang="ru-RU" sz="2400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dirty="0"/>
              <a:t>качестве подсистемы </a:t>
            </a:r>
            <a:r>
              <a:rPr lang="ru-RU" sz="2400" dirty="0">
                <a:effectLst/>
              </a:rPr>
              <a:t>методической компоненты может быть выделена научно-исследовательская деятельность педагогов и учащихся (например, проекты, собранные под рубрикой </a:t>
            </a:r>
            <a:r>
              <a:rPr lang="ru-RU" sz="2400" dirty="0" smtClean="0">
                <a:effectLst/>
              </a:rPr>
              <a:t>«В </a:t>
            </a:r>
            <a:r>
              <a:rPr lang="ru-RU" sz="2400" dirty="0">
                <a:effectLst/>
              </a:rPr>
              <a:t>помощь учителю»).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44408" y="6309320"/>
            <a:ext cx="648072" cy="36004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6" descr="D:\МАМСИК\МАТЕМАТИКА\СГУ Магистр\МАТЕРИАЛ ДЛЯ ПРЕЗЕНТАЦИЙ 2012\ПОЧТИ\школа\upravleni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238" y="1772816"/>
            <a:ext cx="3083042" cy="369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19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72008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err="1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Внеучебная</a:t>
            </a:r>
            <a:r>
              <a:rPr lang="ru-RU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компонента</a:t>
            </a:r>
            <a:endParaRPr lang="ru-RU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820472" cy="5688632"/>
          </a:xfrm>
        </p:spPr>
        <p:txBody>
          <a:bodyPr>
            <a:noAutofit/>
          </a:bodyPr>
          <a:lstStyle/>
          <a:p>
            <a:pPr marL="0" indent="0">
              <a:lnSpc>
                <a:spcPts val="2800"/>
              </a:lnSpc>
              <a:buNone/>
            </a:pPr>
            <a:r>
              <a:rPr lang="ru-RU" sz="2400" dirty="0" smtClean="0"/>
              <a:t>Включает:</a:t>
            </a:r>
          </a:p>
          <a:p>
            <a:pPr>
              <a:lnSpc>
                <a:spcPts val="2800"/>
              </a:lnSpc>
            </a:pPr>
            <a:r>
              <a:rPr lang="ru-RU" sz="2400" dirty="0" smtClean="0">
                <a:effectLst/>
              </a:rPr>
              <a:t>средства </a:t>
            </a:r>
            <a:r>
              <a:rPr lang="ru-RU" sz="2400" dirty="0">
                <a:effectLst/>
              </a:rPr>
              <a:t>информирования </a:t>
            </a:r>
            <a:r>
              <a:rPr lang="ru-RU" sz="2400" dirty="0" smtClean="0">
                <a:effectLst/>
              </a:rPr>
              <a:t>уч-ся </a:t>
            </a:r>
            <a:r>
              <a:rPr lang="ru-RU" sz="2400" dirty="0">
                <a:effectLst/>
              </a:rPr>
              <a:t>и педагогов о планируемых и проводимых </a:t>
            </a:r>
            <a:r>
              <a:rPr lang="ru-RU" sz="2400" dirty="0" err="1">
                <a:effectLst/>
              </a:rPr>
              <a:t>внеучебных</a:t>
            </a:r>
            <a:r>
              <a:rPr lang="ru-RU" sz="2400" dirty="0">
                <a:effectLst/>
              </a:rPr>
              <a:t> </a:t>
            </a:r>
            <a:r>
              <a:rPr lang="ru-RU" sz="2400" dirty="0" err="1" smtClean="0">
                <a:effectLst/>
              </a:rPr>
              <a:t>меропр</a:t>
            </a:r>
            <a:r>
              <a:rPr lang="ru-RU" sz="2400" dirty="0" smtClean="0">
                <a:effectLst/>
              </a:rPr>
              <a:t>.;</a:t>
            </a:r>
          </a:p>
          <a:p>
            <a:pPr>
              <a:lnSpc>
                <a:spcPts val="2800"/>
              </a:lnSpc>
            </a:pPr>
            <a:r>
              <a:rPr lang="ru-RU" sz="2400" dirty="0" smtClean="0">
                <a:effectLst/>
              </a:rPr>
              <a:t>информационные </a:t>
            </a:r>
            <a:r>
              <a:rPr lang="ru-RU" sz="2400" dirty="0">
                <a:effectLst/>
              </a:rPr>
              <a:t>средства поддержки деятельности классных руководителей</a:t>
            </a:r>
            <a:r>
              <a:rPr lang="ru-RU" sz="2400" dirty="0" smtClean="0">
                <a:effectLst/>
              </a:rPr>
              <a:t>;</a:t>
            </a:r>
          </a:p>
          <a:p>
            <a:pPr>
              <a:lnSpc>
                <a:spcPts val="2800"/>
              </a:lnSpc>
            </a:pPr>
            <a:r>
              <a:rPr lang="ru-RU" sz="2400" dirty="0" smtClean="0">
                <a:effectLst/>
              </a:rPr>
              <a:t>средства </a:t>
            </a:r>
            <a:r>
              <a:rPr lang="ru-RU" sz="2400" dirty="0">
                <a:effectLst/>
              </a:rPr>
              <a:t>информационного обеспечения </a:t>
            </a:r>
            <a:r>
              <a:rPr lang="ru-RU" sz="2400" dirty="0" err="1">
                <a:effectLst/>
              </a:rPr>
              <a:t>внеучебного</a:t>
            </a:r>
            <a:r>
              <a:rPr lang="ru-RU" sz="2400" dirty="0">
                <a:effectLst/>
              </a:rPr>
              <a:t> общения учащихся</a:t>
            </a:r>
            <a:r>
              <a:rPr lang="ru-RU" sz="2400" dirty="0" smtClean="0">
                <a:effectLst/>
              </a:rPr>
              <a:t>;</a:t>
            </a:r>
          </a:p>
          <a:p>
            <a:pPr>
              <a:lnSpc>
                <a:spcPts val="2800"/>
              </a:lnSpc>
            </a:pPr>
            <a:r>
              <a:rPr lang="ru-RU" sz="2400" dirty="0" smtClean="0">
                <a:effectLst/>
              </a:rPr>
              <a:t>информационные </a:t>
            </a:r>
            <a:r>
              <a:rPr lang="ru-RU" sz="2400" dirty="0">
                <a:effectLst/>
              </a:rPr>
              <a:t>средства, необходимые для проведения </a:t>
            </a:r>
            <a:r>
              <a:rPr lang="ru-RU" sz="2400" dirty="0" smtClean="0">
                <a:effectLst/>
              </a:rPr>
              <a:t>культмассовых </a:t>
            </a:r>
            <a:r>
              <a:rPr lang="ru-RU" sz="2400" dirty="0">
                <a:effectLst/>
              </a:rPr>
              <a:t>и </a:t>
            </a:r>
            <a:r>
              <a:rPr lang="ru-RU" sz="2400" dirty="0" err="1" smtClean="0">
                <a:effectLst/>
              </a:rPr>
              <a:t>спортмероприятий</a:t>
            </a:r>
            <a:r>
              <a:rPr lang="ru-RU" sz="2400" dirty="0" smtClean="0">
                <a:effectLst/>
              </a:rPr>
              <a:t>;</a:t>
            </a:r>
          </a:p>
          <a:p>
            <a:pPr>
              <a:lnSpc>
                <a:spcPts val="2800"/>
              </a:lnSpc>
            </a:pPr>
            <a:r>
              <a:rPr lang="ru-RU" sz="2400" dirty="0" smtClean="0">
                <a:effectLst/>
              </a:rPr>
              <a:t>средства </a:t>
            </a:r>
            <a:r>
              <a:rPr lang="ru-RU" sz="2400" dirty="0">
                <a:effectLst/>
              </a:rPr>
              <a:t>управления </a:t>
            </a:r>
            <a:r>
              <a:rPr lang="ru-RU" sz="2400" dirty="0" err="1">
                <a:effectLst/>
              </a:rPr>
              <a:t>внеучебной</a:t>
            </a:r>
            <a:r>
              <a:rPr lang="ru-RU" sz="2400" dirty="0">
                <a:effectLst/>
              </a:rPr>
              <a:t> </a:t>
            </a:r>
            <a:r>
              <a:rPr lang="ru-RU" sz="2400" dirty="0" smtClean="0">
                <a:effectLst/>
              </a:rPr>
              <a:t>деятельностью.</a:t>
            </a:r>
          </a:p>
          <a:p>
            <a:pPr marL="0" indent="0">
              <a:lnSpc>
                <a:spcPts val="2800"/>
              </a:lnSpc>
              <a:buNone/>
            </a:pPr>
            <a:r>
              <a:rPr lang="ru-RU" sz="2400" dirty="0" smtClean="0">
                <a:effectLst/>
              </a:rPr>
              <a:t>Информационные </a:t>
            </a:r>
            <a:r>
              <a:rPr lang="ru-RU" sz="2400" dirty="0">
                <a:effectLst/>
              </a:rPr>
              <a:t>технологии </a:t>
            </a:r>
            <a:r>
              <a:rPr lang="ru-RU" sz="2400" dirty="0"/>
              <a:t>способствуют</a:t>
            </a:r>
            <a:r>
              <a:rPr lang="ru-RU" sz="2400" dirty="0">
                <a:effectLst/>
              </a:rPr>
              <a:t> </a:t>
            </a:r>
            <a:r>
              <a:rPr lang="ru-RU" sz="2400" dirty="0" smtClean="0">
                <a:effectLst/>
              </a:rPr>
              <a:t>поднятию </a:t>
            </a:r>
            <a:r>
              <a:rPr lang="ru-RU" sz="2400" dirty="0">
                <a:effectLst/>
              </a:rPr>
              <a:t>на более высокий уровень всех </a:t>
            </a:r>
            <a:r>
              <a:rPr lang="ru-RU" sz="2400" dirty="0" err="1">
                <a:effectLst/>
              </a:rPr>
              <a:t>внеучебных</a:t>
            </a:r>
            <a:r>
              <a:rPr lang="ru-RU" sz="2400" dirty="0">
                <a:effectLst/>
              </a:rPr>
              <a:t> мероприятий, не связанных непосредственно с содержанием </a:t>
            </a:r>
            <a:r>
              <a:rPr lang="ru-RU" sz="2400" dirty="0" smtClean="0">
                <a:effectLst/>
              </a:rPr>
              <a:t>ОУД.</a:t>
            </a:r>
            <a:endParaRPr lang="ru-RU" sz="2400" dirty="0">
              <a:effectLst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44408" y="6309320"/>
            <a:ext cx="648072" cy="36004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72008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Административная компонента</a:t>
            </a:r>
            <a:endParaRPr lang="ru-RU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9001000" cy="5544616"/>
          </a:xfrm>
        </p:spPr>
        <p:txBody>
          <a:bodyPr>
            <a:noAutofit/>
          </a:bodyPr>
          <a:lstStyle/>
          <a:p>
            <a:pPr marL="0" indent="0">
              <a:lnSpc>
                <a:spcPts val="2500"/>
              </a:lnSpc>
              <a:buNone/>
            </a:pPr>
            <a:r>
              <a:rPr lang="ru-RU" sz="2200" dirty="0" smtClean="0"/>
              <a:t>Входят</a:t>
            </a:r>
            <a:r>
              <a:rPr lang="ru-RU" sz="2200" dirty="0" smtClean="0">
                <a:effectLst/>
              </a:rPr>
              <a:t> </a:t>
            </a:r>
            <a:r>
              <a:rPr lang="ru-RU" sz="2200" dirty="0">
                <a:effectLst/>
              </a:rPr>
              <a:t>различные программные системы. Например, программа составления расписания, система </a:t>
            </a:r>
            <a:r>
              <a:rPr lang="ru-RU" sz="2200" dirty="0" smtClean="0">
                <a:effectLst/>
              </a:rPr>
              <a:t>бухучёта</a:t>
            </a:r>
            <a:r>
              <a:rPr lang="ru-RU" sz="2200" dirty="0">
                <a:effectLst/>
              </a:rPr>
              <a:t>, средства расчёта учебной нагрузки и тарификации, электронные базы данных </a:t>
            </a:r>
            <a:r>
              <a:rPr lang="ru-RU" sz="2200" dirty="0" smtClean="0">
                <a:effectLst/>
              </a:rPr>
              <a:t>об учителях, уч-ся </a:t>
            </a:r>
            <a:r>
              <a:rPr lang="ru-RU" sz="2200" dirty="0">
                <a:effectLst/>
              </a:rPr>
              <a:t>и средствах обучения. Кроме </a:t>
            </a:r>
            <a:r>
              <a:rPr lang="ru-RU" sz="2200" dirty="0" smtClean="0">
                <a:effectLst/>
              </a:rPr>
              <a:t>того, </a:t>
            </a:r>
            <a:r>
              <a:rPr lang="ru-RU" sz="2200" dirty="0" smtClean="0"/>
              <a:t>включаются</a:t>
            </a:r>
            <a:r>
              <a:rPr lang="ru-RU" sz="2200" dirty="0" smtClean="0">
                <a:effectLst/>
              </a:rPr>
              <a:t> норма-</a:t>
            </a:r>
            <a:r>
              <a:rPr lang="ru-RU" sz="2200" dirty="0" err="1" smtClean="0">
                <a:effectLst/>
              </a:rPr>
              <a:t>тивные</a:t>
            </a:r>
            <a:r>
              <a:rPr lang="ru-RU" sz="2200" dirty="0" smtClean="0">
                <a:effectLst/>
              </a:rPr>
              <a:t> </a:t>
            </a:r>
            <a:r>
              <a:rPr lang="ru-RU" sz="2200" dirty="0">
                <a:effectLst/>
              </a:rPr>
              <a:t>документы, регламентирующие деятельность </a:t>
            </a:r>
            <a:r>
              <a:rPr lang="ru-RU" sz="2200" dirty="0" smtClean="0">
                <a:effectLst/>
              </a:rPr>
              <a:t>ОО, стандарты</a:t>
            </a:r>
            <a:r>
              <a:rPr lang="ru-RU" sz="2200" dirty="0">
                <a:effectLst/>
              </a:rPr>
              <a:t>, законодательная </a:t>
            </a:r>
            <a:r>
              <a:rPr lang="ru-RU" sz="2200" dirty="0" smtClean="0">
                <a:effectLst/>
              </a:rPr>
              <a:t>база и </a:t>
            </a:r>
            <a:r>
              <a:rPr lang="ru-RU" sz="2200" dirty="0">
                <a:effectLst/>
              </a:rPr>
              <a:t>другие правовые документы. При этом все составляющие данной компоненты должны быть доступны всем участникам образовательного процесса.</a:t>
            </a:r>
          </a:p>
          <a:p>
            <a:pPr marL="0" indent="0">
              <a:lnSpc>
                <a:spcPts val="2500"/>
              </a:lnSpc>
              <a:buNone/>
            </a:pPr>
            <a:r>
              <a:rPr lang="ru-RU" sz="2200" dirty="0" smtClean="0">
                <a:effectLst/>
              </a:rPr>
              <a:t>Может </a:t>
            </a:r>
            <a:r>
              <a:rPr lang="ru-RU" sz="2200" dirty="0"/>
              <a:t>включать в себя несколько </a:t>
            </a:r>
            <a:r>
              <a:rPr lang="ru-RU" sz="2200" dirty="0" smtClean="0"/>
              <a:t>подсистем</a:t>
            </a:r>
            <a:r>
              <a:rPr lang="ru-RU" sz="2200" dirty="0" smtClean="0">
                <a:effectLst/>
              </a:rPr>
              <a:t>. Например, систему </a:t>
            </a:r>
            <a:r>
              <a:rPr lang="ru-RU" sz="2200" dirty="0">
                <a:effectLst/>
              </a:rPr>
              <a:t>диагностики </a:t>
            </a:r>
            <a:r>
              <a:rPr lang="ru-RU" sz="2200" dirty="0" smtClean="0">
                <a:effectLst/>
              </a:rPr>
              <a:t>психол. факторов</a:t>
            </a:r>
            <a:r>
              <a:rPr lang="ru-RU" sz="2200" dirty="0">
                <a:effectLst/>
              </a:rPr>
              <a:t>, которая анализирует эмоционально-психологический климат в школе, формирование учебно-познавательной мотивации и развитие познавательного интереса </a:t>
            </a:r>
            <a:r>
              <a:rPr lang="ru-RU" sz="2200" dirty="0" smtClean="0">
                <a:effectLst/>
              </a:rPr>
              <a:t>уч-ся</a:t>
            </a:r>
            <a:r>
              <a:rPr lang="ru-RU" sz="2200" dirty="0">
                <a:effectLst/>
              </a:rPr>
              <a:t>, удовлетворенность родителей качеством предоставляемых школой </a:t>
            </a:r>
            <a:r>
              <a:rPr lang="ru-RU" sz="2200" dirty="0" smtClean="0">
                <a:effectLst/>
              </a:rPr>
              <a:t>ОУ.</a:t>
            </a:r>
            <a:endParaRPr lang="ru-RU" sz="2200" dirty="0">
              <a:effectLst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44408" y="6309320"/>
            <a:ext cx="648072" cy="36004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70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22413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Организационно-управленческая компонента</a:t>
            </a:r>
            <a:endParaRPr lang="ru-RU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5995" y="1844824"/>
            <a:ext cx="4443532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Представляет собой </a:t>
            </a:r>
            <a:r>
              <a:rPr lang="ru-RU" sz="2400" dirty="0" smtClean="0">
                <a:effectLst/>
              </a:rPr>
              <a:t>систему </a:t>
            </a:r>
            <a:r>
              <a:rPr lang="ru-RU" sz="2400" dirty="0">
                <a:effectLst/>
              </a:rPr>
              <a:t>внутреннего управления информатизацией и организация прямой и обратной связи с другими компонентами и субъектами образования</a:t>
            </a:r>
            <a:r>
              <a:rPr lang="ru-RU" sz="2400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effectLst/>
              </a:rPr>
              <a:t>Кроме </a:t>
            </a:r>
            <a:r>
              <a:rPr lang="ru-RU" sz="2400" dirty="0">
                <a:effectLst/>
              </a:rPr>
              <a:t>того, данная компонента </a:t>
            </a:r>
            <a:r>
              <a:rPr lang="ru-RU" sz="2400" dirty="0"/>
              <a:t>выполняет</a:t>
            </a:r>
            <a:r>
              <a:rPr lang="ru-RU" sz="2400" dirty="0">
                <a:effectLst/>
              </a:rPr>
              <a:t> справочную функцию.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44408" y="6309320"/>
            <a:ext cx="648072" cy="36004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064" y="1844824"/>
            <a:ext cx="2808312" cy="433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1711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0">
  <a:themeElements>
    <a:clrScheme name="Другая 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C5F44"/>
      </a:hlink>
      <a:folHlink>
        <a:srgbClr val="C0504D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Тема30</Template>
  <TotalTime>123</TotalTime>
  <Words>752</Words>
  <Application>Microsoft Office PowerPoint</Application>
  <PresentationFormat>Экран (4:3)</PresentationFormat>
  <Paragraphs>49</Paragraphs>
  <Slides>15</Slides>
  <Notes>0</Notes>
  <HiddenSlides>6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Тема30</vt:lpstr>
      <vt:lpstr>Базовые компоненты информационной образовательной среды</vt:lpstr>
      <vt:lpstr>Понятие информационной образовательной среры в ОО</vt:lpstr>
      <vt:lpstr>К базовым компонентам ИОС относятся:</vt:lpstr>
      <vt:lpstr>Учебная компонента</vt:lpstr>
      <vt:lpstr>Компонента оценки результатов обучения</vt:lpstr>
      <vt:lpstr>Методическая компонента</vt:lpstr>
      <vt:lpstr>Внеучебная компонента</vt:lpstr>
      <vt:lpstr>Административная компонента</vt:lpstr>
      <vt:lpstr>Организационно-управленческая компонента</vt:lpstr>
      <vt:lpstr>От информатизации образования к информационной образовательной среде</vt:lpstr>
      <vt:lpstr>Информационная образовательная среда</vt:lpstr>
      <vt:lpstr>Информационная образовательная среда</vt:lpstr>
      <vt:lpstr>Информационная образовательная среда</vt:lpstr>
      <vt:lpstr>Информационная образовательная среда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Базовые компоненты информационной образовательной среды</dc:title>
  <dc:creator>SAMSUNG</dc:creator>
  <cp:lastModifiedBy>SAMSUNG</cp:lastModifiedBy>
  <cp:revision>18</cp:revision>
  <dcterms:created xsi:type="dcterms:W3CDTF">2014-12-07T09:34:10Z</dcterms:created>
  <dcterms:modified xsi:type="dcterms:W3CDTF">2015-01-13T16:36:36Z</dcterms:modified>
</cp:coreProperties>
</file>