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3" r:id="rId11"/>
    <p:sldId id="27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38"/>
    <a:srgbClr val="FFF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24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3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30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7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3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9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44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81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0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141F-811A-4E4C-85B1-E91EC8A5A36E}" type="datetimeFigureOut">
              <a:rPr lang="ru-RU" smtClean="0"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960D9-F7D3-4D33-B588-BFEFD6D0AC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1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-43616" y="85312"/>
            <a:ext cx="8753698" cy="6615947"/>
            <a:chOff x="249" y="73"/>
            <a:chExt cx="3714" cy="2807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249" y="73"/>
              <a:ext cx="3714" cy="2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909" y="238"/>
              <a:ext cx="2394" cy="948"/>
            </a:xfrm>
            <a:custGeom>
              <a:avLst/>
              <a:gdLst>
                <a:gd name="T0" fmla="*/ 182 w 2394"/>
                <a:gd name="T1" fmla="*/ 137 h 948"/>
                <a:gd name="T2" fmla="*/ 190 w 2394"/>
                <a:gd name="T3" fmla="*/ 135 h 948"/>
                <a:gd name="T4" fmla="*/ 213 w 2394"/>
                <a:gd name="T5" fmla="*/ 131 h 948"/>
                <a:gd name="T6" fmla="*/ 248 w 2394"/>
                <a:gd name="T7" fmla="*/ 127 h 948"/>
                <a:gd name="T8" fmla="*/ 295 w 2394"/>
                <a:gd name="T9" fmla="*/ 124 h 948"/>
                <a:gd name="T10" fmla="*/ 300 w 2394"/>
                <a:gd name="T11" fmla="*/ 110 h 948"/>
                <a:gd name="T12" fmla="*/ 323 w 2394"/>
                <a:gd name="T13" fmla="*/ 53 h 948"/>
                <a:gd name="T14" fmla="*/ 431 w 2394"/>
                <a:gd name="T15" fmla="*/ 80 h 948"/>
                <a:gd name="T16" fmla="*/ 548 w 2394"/>
                <a:gd name="T17" fmla="*/ 74 h 948"/>
                <a:gd name="T18" fmla="*/ 667 w 2394"/>
                <a:gd name="T19" fmla="*/ 51 h 948"/>
                <a:gd name="T20" fmla="*/ 786 w 2394"/>
                <a:gd name="T21" fmla="*/ 25 h 948"/>
                <a:gd name="T22" fmla="*/ 903 w 2394"/>
                <a:gd name="T23" fmla="*/ 4 h 948"/>
                <a:gd name="T24" fmla="*/ 1013 w 2394"/>
                <a:gd name="T25" fmla="*/ 2 h 948"/>
                <a:gd name="T26" fmla="*/ 1112 w 2394"/>
                <a:gd name="T27" fmla="*/ 35 h 948"/>
                <a:gd name="T28" fmla="*/ 1198 w 2394"/>
                <a:gd name="T29" fmla="*/ 112 h 948"/>
                <a:gd name="T30" fmla="*/ 1282 w 2394"/>
                <a:gd name="T31" fmla="*/ 35 h 948"/>
                <a:gd name="T32" fmla="*/ 1383 w 2394"/>
                <a:gd name="T33" fmla="*/ 2 h 948"/>
                <a:gd name="T34" fmla="*/ 1491 w 2394"/>
                <a:gd name="T35" fmla="*/ 4 h 948"/>
                <a:gd name="T36" fmla="*/ 1608 w 2394"/>
                <a:gd name="T37" fmla="*/ 25 h 948"/>
                <a:gd name="T38" fmla="*/ 1727 w 2394"/>
                <a:gd name="T39" fmla="*/ 51 h 948"/>
                <a:gd name="T40" fmla="*/ 1846 w 2394"/>
                <a:gd name="T41" fmla="*/ 74 h 948"/>
                <a:gd name="T42" fmla="*/ 1961 w 2394"/>
                <a:gd name="T43" fmla="*/ 80 h 948"/>
                <a:gd name="T44" fmla="*/ 2071 w 2394"/>
                <a:gd name="T45" fmla="*/ 53 h 948"/>
                <a:gd name="T46" fmla="*/ 2097 w 2394"/>
                <a:gd name="T47" fmla="*/ 110 h 948"/>
                <a:gd name="T48" fmla="*/ 2099 w 2394"/>
                <a:gd name="T49" fmla="*/ 124 h 948"/>
                <a:gd name="T50" fmla="*/ 2146 w 2394"/>
                <a:gd name="T51" fmla="*/ 127 h 948"/>
                <a:gd name="T52" fmla="*/ 2179 w 2394"/>
                <a:gd name="T53" fmla="*/ 131 h 948"/>
                <a:gd name="T54" fmla="*/ 2202 w 2394"/>
                <a:gd name="T55" fmla="*/ 135 h 948"/>
                <a:gd name="T56" fmla="*/ 2209 w 2394"/>
                <a:gd name="T57" fmla="*/ 137 h 948"/>
                <a:gd name="T58" fmla="*/ 2333 w 2394"/>
                <a:gd name="T59" fmla="*/ 930 h 948"/>
                <a:gd name="T60" fmla="*/ 2134 w 2394"/>
                <a:gd name="T61" fmla="*/ 180 h 948"/>
                <a:gd name="T62" fmla="*/ 2123 w 2394"/>
                <a:gd name="T63" fmla="*/ 177 h 948"/>
                <a:gd name="T64" fmla="*/ 2293 w 2394"/>
                <a:gd name="T65" fmla="*/ 936 h 948"/>
                <a:gd name="T66" fmla="*/ 2148 w 2394"/>
                <a:gd name="T67" fmla="*/ 948 h 948"/>
                <a:gd name="T68" fmla="*/ 1994 w 2394"/>
                <a:gd name="T69" fmla="*/ 938 h 948"/>
                <a:gd name="T70" fmla="*/ 1837 w 2394"/>
                <a:gd name="T71" fmla="*/ 913 h 948"/>
                <a:gd name="T72" fmla="*/ 1683 w 2394"/>
                <a:gd name="T73" fmla="*/ 883 h 948"/>
                <a:gd name="T74" fmla="*/ 1540 w 2394"/>
                <a:gd name="T75" fmla="*/ 856 h 948"/>
                <a:gd name="T76" fmla="*/ 1413 w 2394"/>
                <a:gd name="T77" fmla="*/ 842 h 948"/>
                <a:gd name="T78" fmla="*/ 1311 w 2394"/>
                <a:gd name="T79" fmla="*/ 848 h 948"/>
                <a:gd name="T80" fmla="*/ 1240 w 2394"/>
                <a:gd name="T81" fmla="*/ 887 h 948"/>
                <a:gd name="T82" fmla="*/ 1219 w 2394"/>
                <a:gd name="T83" fmla="*/ 481 h 948"/>
                <a:gd name="T84" fmla="*/ 1212 w 2394"/>
                <a:gd name="T85" fmla="*/ 149 h 948"/>
                <a:gd name="T86" fmla="*/ 1182 w 2394"/>
                <a:gd name="T87" fmla="*/ 251 h 948"/>
                <a:gd name="T88" fmla="*/ 1170 w 2394"/>
                <a:gd name="T89" fmla="*/ 732 h 948"/>
                <a:gd name="T90" fmla="*/ 1123 w 2394"/>
                <a:gd name="T91" fmla="*/ 862 h 948"/>
                <a:gd name="T92" fmla="*/ 1037 w 2394"/>
                <a:gd name="T93" fmla="*/ 842 h 948"/>
                <a:gd name="T94" fmla="*/ 922 w 2394"/>
                <a:gd name="T95" fmla="*/ 846 h 948"/>
                <a:gd name="T96" fmla="*/ 786 w 2394"/>
                <a:gd name="T97" fmla="*/ 869 h 948"/>
                <a:gd name="T98" fmla="*/ 637 w 2394"/>
                <a:gd name="T99" fmla="*/ 897 h 948"/>
                <a:gd name="T100" fmla="*/ 480 w 2394"/>
                <a:gd name="T101" fmla="*/ 926 h 948"/>
                <a:gd name="T102" fmla="*/ 323 w 2394"/>
                <a:gd name="T103" fmla="*/ 946 h 948"/>
                <a:gd name="T104" fmla="*/ 171 w 2394"/>
                <a:gd name="T105" fmla="*/ 946 h 948"/>
                <a:gd name="T106" fmla="*/ 288 w 2394"/>
                <a:gd name="T107" fmla="*/ 167 h 948"/>
                <a:gd name="T108" fmla="*/ 264 w 2394"/>
                <a:gd name="T109" fmla="*/ 180 h 948"/>
                <a:gd name="T110" fmla="*/ 260 w 2394"/>
                <a:gd name="T111" fmla="*/ 180 h 948"/>
                <a:gd name="T112" fmla="*/ 0 w 2394"/>
                <a:gd name="T113" fmla="*/ 83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394" h="948">
                  <a:moveTo>
                    <a:pt x="0" y="834"/>
                  </a:moveTo>
                  <a:lnTo>
                    <a:pt x="182" y="137"/>
                  </a:lnTo>
                  <a:lnTo>
                    <a:pt x="185" y="137"/>
                  </a:lnTo>
                  <a:lnTo>
                    <a:pt x="190" y="135"/>
                  </a:lnTo>
                  <a:lnTo>
                    <a:pt x="199" y="133"/>
                  </a:lnTo>
                  <a:lnTo>
                    <a:pt x="213" y="131"/>
                  </a:lnTo>
                  <a:lnTo>
                    <a:pt x="229" y="129"/>
                  </a:lnTo>
                  <a:lnTo>
                    <a:pt x="248" y="127"/>
                  </a:lnTo>
                  <a:lnTo>
                    <a:pt x="269" y="124"/>
                  </a:lnTo>
                  <a:lnTo>
                    <a:pt x="295" y="124"/>
                  </a:lnTo>
                  <a:lnTo>
                    <a:pt x="295" y="122"/>
                  </a:lnTo>
                  <a:lnTo>
                    <a:pt x="300" y="110"/>
                  </a:lnTo>
                  <a:lnTo>
                    <a:pt x="307" y="90"/>
                  </a:lnTo>
                  <a:lnTo>
                    <a:pt x="323" y="53"/>
                  </a:lnTo>
                  <a:lnTo>
                    <a:pt x="377" y="71"/>
                  </a:lnTo>
                  <a:lnTo>
                    <a:pt x="431" y="80"/>
                  </a:lnTo>
                  <a:lnTo>
                    <a:pt x="489" y="80"/>
                  </a:lnTo>
                  <a:lnTo>
                    <a:pt x="548" y="74"/>
                  </a:lnTo>
                  <a:lnTo>
                    <a:pt x="606" y="63"/>
                  </a:lnTo>
                  <a:lnTo>
                    <a:pt x="667" y="51"/>
                  </a:lnTo>
                  <a:lnTo>
                    <a:pt x="725" y="37"/>
                  </a:lnTo>
                  <a:lnTo>
                    <a:pt x="786" y="25"/>
                  </a:lnTo>
                  <a:lnTo>
                    <a:pt x="845" y="12"/>
                  </a:lnTo>
                  <a:lnTo>
                    <a:pt x="903" y="4"/>
                  </a:lnTo>
                  <a:lnTo>
                    <a:pt x="959" y="0"/>
                  </a:lnTo>
                  <a:lnTo>
                    <a:pt x="1013" y="2"/>
                  </a:lnTo>
                  <a:lnTo>
                    <a:pt x="1065" y="14"/>
                  </a:lnTo>
                  <a:lnTo>
                    <a:pt x="1112" y="35"/>
                  </a:lnTo>
                  <a:lnTo>
                    <a:pt x="1156" y="67"/>
                  </a:lnTo>
                  <a:lnTo>
                    <a:pt x="1198" y="112"/>
                  </a:lnTo>
                  <a:lnTo>
                    <a:pt x="1238" y="67"/>
                  </a:lnTo>
                  <a:lnTo>
                    <a:pt x="1282" y="35"/>
                  </a:lnTo>
                  <a:lnTo>
                    <a:pt x="1332" y="14"/>
                  </a:lnTo>
                  <a:lnTo>
                    <a:pt x="1383" y="2"/>
                  </a:lnTo>
                  <a:lnTo>
                    <a:pt x="1437" y="0"/>
                  </a:lnTo>
                  <a:lnTo>
                    <a:pt x="1491" y="4"/>
                  </a:lnTo>
                  <a:lnTo>
                    <a:pt x="1549" y="12"/>
                  </a:lnTo>
                  <a:lnTo>
                    <a:pt x="1608" y="25"/>
                  </a:lnTo>
                  <a:lnTo>
                    <a:pt x="1666" y="37"/>
                  </a:lnTo>
                  <a:lnTo>
                    <a:pt x="1727" y="51"/>
                  </a:lnTo>
                  <a:lnTo>
                    <a:pt x="1786" y="63"/>
                  </a:lnTo>
                  <a:lnTo>
                    <a:pt x="1846" y="74"/>
                  </a:lnTo>
                  <a:lnTo>
                    <a:pt x="1905" y="80"/>
                  </a:lnTo>
                  <a:lnTo>
                    <a:pt x="1961" y="80"/>
                  </a:lnTo>
                  <a:lnTo>
                    <a:pt x="2017" y="71"/>
                  </a:lnTo>
                  <a:lnTo>
                    <a:pt x="2071" y="53"/>
                  </a:lnTo>
                  <a:lnTo>
                    <a:pt x="2087" y="90"/>
                  </a:lnTo>
                  <a:lnTo>
                    <a:pt x="2097" y="110"/>
                  </a:lnTo>
                  <a:lnTo>
                    <a:pt x="2099" y="122"/>
                  </a:lnTo>
                  <a:lnTo>
                    <a:pt x="2099" y="124"/>
                  </a:lnTo>
                  <a:lnTo>
                    <a:pt x="2123" y="124"/>
                  </a:lnTo>
                  <a:lnTo>
                    <a:pt x="2146" y="127"/>
                  </a:lnTo>
                  <a:lnTo>
                    <a:pt x="2165" y="129"/>
                  </a:lnTo>
                  <a:lnTo>
                    <a:pt x="2179" y="131"/>
                  </a:lnTo>
                  <a:lnTo>
                    <a:pt x="2193" y="133"/>
                  </a:lnTo>
                  <a:lnTo>
                    <a:pt x="2202" y="135"/>
                  </a:lnTo>
                  <a:lnTo>
                    <a:pt x="2207" y="137"/>
                  </a:lnTo>
                  <a:lnTo>
                    <a:pt x="2209" y="137"/>
                  </a:lnTo>
                  <a:lnTo>
                    <a:pt x="2394" y="838"/>
                  </a:lnTo>
                  <a:lnTo>
                    <a:pt x="2333" y="930"/>
                  </a:lnTo>
                  <a:lnTo>
                    <a:pt x="2134" y="180"/>
                  </a:lnTo>
                  <a:lnTo>
                    <a:pt x="2134" y="180"/>
                  </a:lnTo>
                  <a:lnTo>
                    <a:pt x="2132" y="180"/>
                  </a:lnTo>
                  <a:lnTo>
                    <a:pt x="2123" y="177"/>
                  </a:lnTo>
                  <a:lnTo>
                    <a:pt x="2106" y="167"/>
                  </a:lnTo>
                  <a:lnTo>
                    <a:pt x="2293" y="936"/>
                  </a:lnTo>
                  <a:lnTo>
                    <a:pt x="2223" y="946"/>
                  </a:lnTo>
                  <a:lnTo>
                    <a:pt x="2148" y="948"/>
                  </a:lnTo>
                  <a:lnTo>
                    <a:pt x="2071" y="946"/>
                  </a:lnTo>
                  <a:lnTo>
                    <a:pt x="1994" y="938"/>
                  </a:lnTo>
                  <a:lnTo>
                    <a:pt x="1914" y="926"/>
                  </a:lnTo>
                  <a:lnTo>
                    <a:pt x="1837" y="913"/>
                  </a:lnTo>
                  <a:lnTo>
                    <a:pt x="1757" y="897"/>
                  </a:lnTo>
                  <a:lnTo>
                    <a:pt x="1683" y="883"/>
                  </a:lnTo>
                  <a:lnTo>
                    <a:pt x="1610" y="869"/>
                  </a:lnTo>
                  <a:lnTo>
                    <a:pt x="1540" y="856"/>
                  </a:lnTo>
                  <a:lnTo>
                    <a:pt x="1474" y="846"/>
                  </a:lnTo>
                  <a:lnTo>
                    <a:pt x="1413" y="842"/>
                  </a:lnTo>
                  <a:lnTo>
                    <a:pt x="1360" y="842"/>
                  </a:lnTo>
                  <a:lnTo>
                    <a:pt x="1311" y="848"/>
                  </a:lnTo>
                  <a:lnTo>
                    <a:pt x="1271" y="862"/>
                  </a:lnTo>
                  <a:lnTo>
                    <a:pt x="1240" y="887"/>
                  </a:lnTo>
                  <a:lnTo>
                    <a:pt x="1226" y="732"/>
                  </a:lnTo>
                  <a:lnTo>
                    <a:pt x="1219" y="481"/>
                  </a:lnTo>
                  <a:lnTo>
                    <a:pt x="1215" y="251"/>
                  </a:lnTo>
                  <a:lnTo>
                    <a:pt x="1212" y="149"/>
                  </a:lnTo>
                  <a:lnTo>
                    <a:pt x="1184" y="149"/>
                  </a:lnTo>
                  <a:lnTo>
                    <a:pt x="1182" y="251"/>
                  </a:lnTo>
                  <a:lnTo>
                    <a:pt x="1177" y="481"/>
                  </a:lnTo>
                  <a:lnTo>
                    <a:pt x="1170" y="732"/>
                  </a:lnTo>
                  <a:lnTo>
                    <a:pt x="1156" y="887"/>
                  </a:lnTo>
                  <a:lnTo>
                    <a:pt x="1123" y="862"/>
                  </a:lnTo>
                  <a:lnTo>
                    <a:pt x="1083" y="848"/>
                  </a:lnTo>
                  <a:lnTo>
                    <a:pt x="1037" y="842"/>
                  </a:lnTo>
                  <a:lnTo>
                    <a:pt x="981" y="842"/>
                  </a:lnTo>
                  <a:lnTo>
                    <a:pt x="922" y="846"/>
                  </a:lnTo>
                  <a:lnTo>
                    <a:pt x="854" y="856"/>
                  </a:lnTo>
                  <a:lnTo>
                    <a:pt x="786" y="869"/>
                  </a:lnTo>
                  <a:lnTo>
                    <a:pt x="711" y="883"/>
                  </a:lnTo>
                  <a:lnTo>
                    <a:pt x="637" y="897"/>
                  </a:lnTo>
                  <a:lnTo>
                    <a:pt x="557" y="913"/>
                  </a:lnTo>
                  <a:lnTo>
                    <a:pt x="480" y="926"/>
                  </a:lnTo>
                  <a:lnTo>
                    <a:pt x="400" y="938"/>
                  </a:lnTo>
                  <a:lnTo>
                    <a:pt x="323" y="946"/>
                  </a:lnTo>
                  <a:lnTo>
                    <a:pt x="246" y="948"/>
                  </a:lnTo>
                  <a:lnTo>
                    <a:pt x="171" y="946"/>
                  </a:lnTo>
                  <a:lnTo>
                    <a:pt x="101" y="936"/>
                  </a:lnTo>
                  <a:lnTo>
                    <a:pt x="288" y="167"/>
                  </a:lnTo>
                  <a:lnTo>
                    <a:pt x="271" y="177"/>
                  </a:lnTo>
                  <a:lnTo>
                    <a:pt x="264" y="180"/>
                  </a:lnTo>
                  <a:lnTo>
                    <a:pt x="260" y="180"/>
                  </a:lnTo>
                  <a:lnTo>
                    <a:pt x="260" y="180"/>
                  </a:lnTo>
                  <a:lnTo>
                    <a:pt x="61" y="926"/>
                  </a:lnTo>
                  <a:lnTo>
                    <a:pt x="0" y="834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068" y="1251"/>
              <a:ext cx="2078" cy="151"/>
            </a:xfrm>
            <a:custGeom>
              <a:avLst/>
              <a:gdLst>
                <a:gd name="T0" fmla="*/ 852 w 2078"/>
                <a:gd name="T1" fmla="*/ 125 h 151"/>
                <a:gd name="T2" fmla="*/ 857 w 2078"/>
                <a:gd name="T3" fmla="*/ 131 h 151"/>
                <a:gd name="T4" fmla="*/ 868 w 2078"/>
                <a:gd name="T5" fmla="*/ 135 h 151"/>
                <a:gd name="T6" fmla="*/ 887 w 2078"/>
                <a:gd name="T7" fmla="*/ 139 h 151"/>
                <a:gd name="T8" fmla="*/ 913 w 2078"/>
                <a:gd name="T9" fmla="*/ 143 h 151"/>
                <a:gd name="T10" fmla="*/ 941 w 2078"/>
                <a:gd name="T11" fmla="*/ 147 h 151"/>
                <a:gd name="T12" fmla="*/ 974 w 2078"/>
                <a:gd name="T13" fmla="*/ 149 h 151"/>
                <a:gd name="T14" fmla="*/ 1006 w 2078"/>
                <a:gd name="T15" fmla="*/ 151 h 151"/>
                <a:gd name="T16" fmla="*/ 1044 w 2078"/>
                <a:gd name="T17" fmla="*/ 151 h 151"/>
                <a:gd name="T18" fmla="*/ 1079 w 2078"/>
                <a:gd name="T19" fmla="*/ 151 h 151"/>
                <a:gd name="T20" fmla="*/ 1112 w 2078"/>
                <a:gd name="T21" fmla="*/ 149 h 151"/>
                <a:gd name="T22" fmla="*/ 1144 w 2078"/>
                <a:gd name="T23" fmla="*/ 149 h 151"/>
                <a:gd name="T24" fmla="*/ 1173 w 2078"/>
                <a:gd name="T25" fmla="*/ 145 h 151"/>
                <a:gd name="T26" fmla="*/ 1196 w 2078"/>
                <a:gd name="T27" fmla="*/ 141 h 151"/>
                <a:gd name="T28" fmla="*/ 1215 w 2078"/>
                <a:gd name="T29" fmla="*/ 137 h 151"/>
                <a:gd name="T30" fmla="*/ 1226 w 2078"/>
                <a:gd name="T31" fmla="*/ 131 h 151"/>
                <a:gd name="T32" fmla="*/ 1229 w 2078"/>
                <a:gd name="T33" fmla="*/ 123 h 151"/>
                <a:gd name="T34" fmla="*/ 2036 w 2078"/>
                <a:gd name="T35" fmla="*/ 127 h 151"/>
                <a:gd name="T36" fmla="*/ 2078 w 2078"/>
                <a:gd name="T37" fmla="*/ 63 h 151"/>
                <a:gd name="T38" fmla="*/ 1982 w 2078"/>
                <a:gd name="T39" fmla="*/ 63 h 151"/>
                <a:gd name="T40" fmla="*/ 1891 w 2078"/>
                <a:gd name="T41" fmla="*/ 61 h 151"/>
                <a:gd name="T42" fmla="*/ 1804 w 2078"/>
                <a:gd name="T43" fmla="*/ 57 h 151"/>
                <a:gd name="T44" fmla="*/ 1720 w 2078"/>
                <a:gd name="T45" fmla="*/ 49 h 151"/>
                <a:gd name="T46" fmla="*/ 1641 w 2078"/>
                <a:gd name="T47" fmla="*/ 39 h 151"/>
                <a:gd name="T48" fmla="*/ 1566 w 2078"/>
                <a:gd name="T49" fmla="*/ 31 h 151"/>
                <a:gd name="T50" fmla="*/ 1498 w 2078"/>
                <a:gd name="T51" fmla="*/ 21 h 151"/>
                <a:gd name="T52" fmla="*/ 1435 w 2078"/>
                <a:gd name="T53" fmla="*/ 12 h 151"/>
                <a:gd name="T54" fmla="*/ 1376 w 2078"/>
                <a:gd name="T55" fmla="*/ 6 h 151"/>
                <a:gd name="T56" fmla="*/ 1325 w 2078"/>
                <a:gd name="T57" fmla="*/ 2 h 151"/>
                <a:gd name="T58" fmla="*/ 1280 w 2078"/>
                <a:gd name="T59" fmla="*/ 0 h 151"/>
                <a:gd name="T60" fmla="*/ 1243 w 2078"/>
                <a:gd name="T61" fmla="*/ 2 h 151"/>
                <a:gd name="T62" fmla="*/ 1212 w 2078"/>
                <a:gd name="T63" fmla="*/ 10 h 151"/>
                <a:gd name="T64" fmla="*/ 1189 w 2078"/>
                <a:gd name="T65" fmla="*/ 23 h 151"/>
                <a:gd name="T66" fmla="*/ 1175 w 2078"/>
                <a:gd name="T67" fmla="*/ 41 h 151"/>
                <a:gd name="T68" fmla="*/ 1168 w 2078"/>
                <a:gd name="T69" fmla="*/ 68 h 151"/>
                <a:gd name="T70" fmla="*/ 906 w 2078"/>
                <a:gd name="T71" fmla="*/ 68 h 151"/>
                <a:gd name="T72" fmla="*/ 899 w 2078"/>
                <a:gd name="T73" fmla="*/ 43 h 151"/>
                <a:gd name="T74" fmla="*/ 885 w 2078"/>
                <a:gd name="T75" fmla="*/ 23 h 151"/>
                <a:gd name="T76" fmla="*/ 861 w 2078"/>
                <a:gd name="T77" fmla="*/ 10 h 151"/>
                <a:gd name="T78" fmla="*/ 831 w 2078"/>
                <a:gd name="T79" fmla="*/ 4 h 151"/>
                <a:gd name="T80" fmla="*/ 793 w 2078"/>
                <a:gd name="T81" fmla="*/ 0 h 151"/>
                <a:gd name="T82" fmla="*/ 749 w 2078"/>
                <a:gd name="T83" fmla="*/ 2 h 151"/>
                <a:gd name="T84" fmla="*/ 700 w 2078"/>
                <a:gd name="T85" fmla="*/ 6 h 151"/>
                <a:gd name="T86" fmla="*/ 641 w 2078"/>
                <a:gd name="T87" fmla="*/ 12 h 151"/>
                <a:gd name="T88" fmla="*/ 578 w 2078"/>
                <a:gd name="T89" fmla="*/ 23 h 151"/>
                <a:gd name="T90" fmla="*/ 510 w 2078"/>
                <a:gd name="T91" fmla="*/ 31 h 151"/>
                <a:gd name="T92" fmla="*/ 435 w 2078"/>
                <a:gd name="T93" fmla="*/ 41 h 151"/>
                <a:gd name="T94" fmla="*/ 358 w 2078"/>
                <a:gd name="T95" fmla="*/ 49 h 151"/>
                <a:gd name="T96" fmla="*/ 274 w 2078"/>
                <a:gd name="T97" fmla="*/ 57 h 151"/>
                <a:gd name="T98" fmla="*/ 187 w 2078"/>
                <a:gd name="T99" fmla="*/ 61 h 151"/>
                <a:gd name="T100" fmla="*/ 96 w 2078"/>
                <a:gd name="T101" fmla="*/ 65 h 151"/>
                <a:gd name="T102" fmla="*/ 0 w 2078"/>
                <a:gd name="T103" fmla="*/ 63 h 151"/>
                <a:gd name="T104" fmla="*/ 42 w 2078"/>
                <a:gd name="T105" fmla="*/ 127 h 151"/>
                <a:gd name="T106" fmla="*/ 843 w 2078"/>
                <a:gd name="T107" fmla="*/ 123 h 151"/>
                <a:gd name="T108" fmla="*/ 852 w 2078"/>
                <a:gd name="T109" fmla="*/ 125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78" h="151">
                  <a:moveTo>
                    <a:pt x="852" y="125"/>
                  </a:moveTo>
                  <a:lnTo>
                    <a:pt x="857" y="131"/>
                  </a:lnTo>
                  <a:lnTo>
                    <a:pt x="868" y="135"/>
                  </a:lnTo>
                  <a:lnTo>
                    <a:pt x="887" y="139"/>
                  </a:lnTo>
                  <a:lnTo>
                    <a:pt x="913" y="143"/>
                  </a:lnTo>
                  <a:lnTo>
                    <a:pt x="941" y="147"/>
                  </a:lnTo>
                  <a:lnTo>
                    <a:pt x="974" y="149"/>
                  </a:lnTo>
                  <a:lnTo>
                    <a:pt x="1006" y="151"/>
                  </a:lnTo>
                  <a:lnTo>
                    <a:pt x="1044" y="151"/>
                  </a:lnTo>
                  <a:lnTo>
                    <a:pt x="1079" y="151"/>
                  </a:lnTo>
                  <a:lnTo>
                    <a:pt x="1112" y="149"/>
                  </a:lnTo>
                  <a:lnTo>
                    <a:pt x="1144" y="149"/>
                  </a:lnTo>
                  <a:lnTo>
                    <a:pt x="1173" y="145"/>
                  </a:lnTo>
                  <a:lnTo>
                    <a:pt x="1196" y="141"/>
                  </a:lnTo>
                  <a:lnTo>
                    <a:pt x="1215" y="137"/>
                  </a:lnTo>
                  <a:lnTo>
                    <a:pt x="1226" y="131"/>
                  </a:lnTo>
                  <a:lnTo>
                    <a:pt x="1229" y="123"/>
                  </a:lnTo>
                  <a:lnTo>
                    <a:pt x="2036" y="127"/>
                  </a:lnTo>
                  <a:lnTo>
                    <a:pt x="2078" y="63"/>
                  </a:lnTo>
                  <a:lnTo>
                    <a:pt x="1982" y="63"/>
                  </a:lnTo>
                  <a:lnTo>
                    <a:pt x="1891" y="61"/>
                  </a:lnTo>
                  <a:lnTo>
                    <a:pt x="1804" y="57"/>
                  </a:lnTo>
                  <a:lnTo>
                    <a:pt x="1720" y="49"/>
                  </a:lnTo>
                  <a:lnTo>
                    <a:pt x="1641" y="39"/>
                  </a:lnTo>
                  <a:lnTo>
                    <a:pt x="1566" y="31"/>
                  </a:lnTo>
                  <a:lnTo>
                    <a:pt x="1498" y="21"/>
                  </a:lnTo>
                  <a:lnTo>
                    <a:pt x="1435" y="12"/>
                  </a:lnTo>
                  <a:lnTo>
                    <a:pt x="1376" y="6"/>
                  </a:lnTo>
                  <a:lnTo>
                    <a:pt x="1325" y="2"/>
                  </a:lnTo>
                  <a:lnTo>
                    <a:pt x="1280" y="0"/>
                  </a:lnTo>
                  <a:lnTo>
                    <a:pt x="1243" y="2"/>
                  </a:lnTo>
                  <a:lnTo>
                    <a:pt x="1212" y="10"/>
                  </a:lnTo>
                  <a:lnTo>
                    <a:pt x="1189" y="23"/>
                  </a:lnTo>
                  <a:lnTo>
                    <a:pt x="1175" y="41"/>
                  </a:lnTo>
                  <a:lnTo>
                    <a:pt x="1168" y="68"/>
                  </a:lnTo>
                  <a:lnTo>
                    <a:pt x="906" y="68"/>
                  </a:lnTo>
                  <a:lnTo>
                    <a:pt x="899" y="43"/>
                  </a:lnTo>
                  <a:lnTo>
                    <a:pt x="885" y="23"/>
                  </a:lnTo>
                  <a:lnTo>
                    <a:pt x="861" y="10"/>
                  </a:lnTo>
                  <a:lnTo>
                    <a:pt x="831" y="4"/>
                  </a:lnTo>
                  <a:lnTo>
                    <a:pt x="793" y="0"/>
                  </a:lnTo>
                  <a:lnTo>
                    <a:pt x="749" y="2"/>
                  </a:lnTo>
                  <a:lnTo>
                    <a:pt x="700" y="6"/>
                  </a:lnTo>
                  <a:lnTo>
                    <a:pt x="641" y="12"/>
                  </a:lnTo>
                  <a:lnTo>
                    <a:pt x="578" y="23"/>
                  </a:lnTo>
                  <a:lnTo>
                    <a:pt x="510" y="31"/>
                  </a:lnTo>
                  <a:lnTo>
                    <a:pt x="435" y="41"/>
                  </a:lnTo>
                  <a:lnTo>
                    <a:pt x="358" y="49"/>
                  </a:lnTo>
                  <a:lnTo>
                    <a:pt x="274" y="57"/>
                  </a:lnTo>
                  <a:lnTo>
                    <a:pt x="187" y="61"/>
                  </a:lnTo>
                  <a:lnTo>
                    <a:pt x="96" y="65"/>
                  </a:lnTo>
                  <a:lnTo>
                    <a:pt x="0" y="63"/>
                  </a:lnTo>
                  <a:lnTo>
                    <a:pt x="42" y="127"/>
                  </a:lnTo>
                  <a:lnTo>
                    <a:pt x="843" y="123"/>
                  </a:lnTo>
                  <a:lnTo>
                    <a:pt x="852" y="125"/>
                  </a:lnTo>
                  <a:close/>
                </a:path>
              </a:pathLst>
            </a:custGeom>
            <a:solidFill>
              <a:srgbClr val="B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H="1">
              <a:off x="2386" y="1135"/>
              <a:ext cx="35" cy="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501" y="1127"/>
              <a:ext cx="1196" cy="1042"/>
            </a:xfrm>
            <a:custGeom>
              <a:avLst/>
              <a:gdLst>
                <a:gd name="T0" fmla="*/ 660 w 1196"/>
                <a:gd name="T1" fmla="*/ 1040 h 1042"/>
                <a:gd name="T2" fmla="*/ 777 w 1196"/>
                <a:gd name="T3" fmla="*/ 1017 h 1042"/>
                <a:gd name="T4" fmla="*/ 885 w 1196"/>
                <a:gd name="T5" fmla="*/ 978 h 1042"/>
                <a:gd name="T6" fmla="*/ 978 w 1196"/>
                <a:gd name="T7" fmla="*/ 921 h 1042"/>
                <a:gd name="T8" fmla="*/ 1060 w 1196"/>
                <a:gd name="T9" fmla="*/ 852 h 1042"/>
                <a:gd name="T10" fmla="*/ 1123 w 1196"/>
                <a:gd name="T11" fmla="*/ 768 h 1042"/>
                <a:gd name="T12" fmla="*/ 1170 w 1196"/>
                <a:gd name="T13" fmla="*/ 675 h 1042"/>
                <a:gd name="T14" fmla="*/ 1194 w 1196"/>
                <a:gd name="T15" fmla="*/ 573 h 1042"/>
                <a:gd name="T16" fmla="*/ 1194 w 1196"/>
                <a:gd name="T17" fmla="*/ 467 h 1042"/>
                <a:gd name="T18" fmla="*/ 1170 w 1196"/>
                <a:gd name="T19" fmla="*/ 365 h 1042"/>
                <a:gd name="T20" fmla="*/ 1123 w 1196"/>
                <a:gd name="T21" fmla="*/ 273 h 1042"/>
                <a:gd name="T22" fmla="*/ 1060 w 1196"/>
                <a:gd name="T23" fmla="*/ 189 h 1042"/>
                <a:gd name="T24" fmla="*/ 978 w 1196"/>
                <a:gd name="T25" fmla="*/ 118 h 1042"/>
                <a:gd name="T26" fmla="*/ 885 w 1196"/>
                <a:gd name="T27" fmla="*/ 63 h 1042"/>
                <a:gd name="T28" fmla="*/ 777 w 1196"/>
                <a:gd name="T29" fmla="*/ 24 h 1042"/>
                <a:gd name="T30" fmla="*/ 660 w 1196"/>
                <a:gd name="T31" fmla="*/ 2 h 1042"/>
                <a:gd name="T32" fmla="*/ 538 w 1196"/>
                <a:gd name="T33" fmla="*/ 2 h 1042"/>
                <a:gd name="T34" fmla="*/ 421 w 1196"/>
                <a:gd name="T35" fmla="*/ 24 h 1042"/>
                <a:gd name="T36" fmla="*/ 314 w 1196"/>
                <a:gd name="T37" fmla="*/ 63 h 1042"/>
                <a:gd name="T38" fmla="*/ 218 w 1196"/>
                <a:gd name="T39" fmla="*/ 118 h 1042"/>
                <a:gd name="T40" fmla="*/ 138 w 1196"/>
                <a:gd name="T41" fmla="*/ 189 h 1042"/>
                <a:gd name="T42" fmla="*/ 73 w 1196"/>
                <a:gd name="T43" fmla="*/ 273 h 1042"/>
                <a:gd name="T44" fmla="*/ 28 w 1196"/>
                <a:gd name="T45" fmla="*/ 365 h 1042"/>
                <a:gd name="T46" fmla="*/ 2 w 1196"/>
                <a:gd name="T47" fmla="*/ 467 h 1042"/>
                <a:gd name="T48" fmla="*/ 2 w 1196"/>
                <a:gd name="T49" fmla="*/ 573 h 1042"/>
                <a:gd name="T50" fmla="*/ 28 w 1196"/>
                <a:gd name="T51" fmla="*/ 675 h 1042"/>
                <a:gd name="T52" fmla="*/ 73 w 1196"/>
                <a:gd name="T53" fmla="*/ 768 h 1042"/>
                <a:gd name="T54" fmla="*/ 138 w 1196"/>
                <a:gd name="T55" fmla="*/ 852 h 1042"/>
                <a:gd name="T56" fmla="*/ 218 w 1196"/>
                <a:gd name="T57" fmla="*/ 921 h 1042"/>
                <a:gd name="T58" fmla="*/ 314 w 1196"/>
                <a:gd name="T59" fmla="*/ 978 h 1042"/>
                <a:gd name="T60" fmla="*/ 421 w 1196"/>
                <a:gd name="T61" fmla="*/ 1017 h 1042"/>
                <a:gd name="T62" fmla="*/ 538 w 1196"/>
                <a:gd name="T63" fmla="*/ 104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96" h="1042">
                  <a:moveTo>
                    <a:pt x="599" y="1042"/>
                  </a:moveTo>
                  <a:lnTo>
                    <a:pt x="660" y="1040"/>
                  </a:lnTo>
                  <a:lnTo>
                    <a:pt x="719" y="1031"/>
                  </a:lnTo>
                  <a:lnTo>
                    <a:pt x="777" y="1017"/>
                  </a:lnTo>
                  <a:lnTo>
                    <a:pt x="831" y="1001"/>
                  </a:lnTo>
                  <a:lnTo>
                    <a:pt x="885" y="978"/>
                  </a:lnTo>
                  <a:lnTo>
                    <a:pt x="934" y="952"/>
                  </a:lnTo>
                  <a:lnTo>
                    <a:pt x="978" y="921"/>
                  </a:lnTo>
                  <a:lnTo>
                    <a:pt x="1020" y="889"/>
                  </a:lnTo>
                  <a:lnTo>
                    <a:pt x="1060" y="852"/>
                  </a:lnTo>
                  <a:lnTo>
                    <a:pt x="1093" y="811"/>
                  </a:lnTo>
                  <a:lnTo>
                    <a:pt x="1123" y="768"/>
                  </a:lnTo>
                  <a:lnTo>
                    <a:pt x="1149" y="722"/>
                  </a:lnTo>
                  <a:lnTo>
                    <a:pt x="1170" y="675"/>
                  </a:lnTo>
                  <a:lnTo>
                    <a:pt x="1184" y="624"/>
                  </a:lnTo>
                  <a:lnTo>
                    <a:pt x="1194" y="573"/>
                  </a:lnTo>
                  <a:lnTo>
                    <a:pt x="1196" y="520"/>
                  </a:lnTo>
                  <a:lnTo>
                    <a:pt x="1194" y="467"/>
                  </a:lnTo>
                  <a:lnTo>
                    <a:pt x="1184" y="416"/>
                  </a:lnTo>
                  <a:lnTo>
                    <a:pt x="1170" y="365"/>
                  </a:lnTo>
                  <a:lnTo>
                    <a:pt x="1149" y="318"/>
                  </a:lnTo>
                  <a:lnTo>
                    <a:pt x="1123" y="273"/>
                  </a:lnTo>
                  <a:lnTo>
                    <a:pt x="1093" y="230"/>
                  </a:lnTo>
                  <a:lnTo>
                    <a:pt x="1060" y="189"/>
                  </a:lnTo>
                  <a:lnTo>
                    <a:pt x="1020" y="153"/>
                  </a:lnTo>
                  <a:lnTo>
                    <a:pt x="978" y="118"/>
                  </a:lnTo>
                  <a:lnTo>
                    <a:pt x="934" y="90"/>
                  </a:lnTo>
                  <a:lnTo>
                    <a:pt x="885" y="63"/>
                  </a:lnTo>
                  <a:lnTo>
                    <a:pt x="831" y="41"/>
                  </a:lnTo>
                  <a:lnTo>
                    <a:pt x="777" y="24"/>
                  </a:lnTo>
                  <a:lnTo>
                    <a:pt x="719" y="10"/>
                  </a:lnTo>
                  <a:lnTo>
                    <a:pt x="660" y="2"/>
                  </a:lnTo>
                  <a:lnTo>
                    <a:pt x="599" y="0"/>
                  </a:lnTo>
                  <a:lnTo>
                    <a:pt x="538" y="2"/>
                  </a:lnTo>
                  <a:lnTo>
                    <a:pt x="480" y="10"/>
                  </a:lnTo>
                  <a:lnTo>
                    <a:pt x="421" y="24"/>
                  </a:lnTo>
                  <a:lnTo>
                    <a:pt x="367" y="41"/>
                  </a:lnTo>
                  <a:lnTo>
                    <a:pt x="314" y="63"/>
                  </a:lnTo>
                  <a:lnTo>
                    <a:pt x="264" y="90"/>
                  </a:lnTo>
                  <a:lnTo>
                    <a:pt x="218" y="118"/>
                  </a:lnTo>
                  <a:lnTo>
                    <a:pt x="176" y="153"/>
                  </a:lnTo>
                  <a:lnTo>
                    <a:pt x="138" y="189"/>
                  </a:lnTo>
                  <a:lnTo>
                    <a:pt x="103" y="230"/>
                  </a:lnTo>
                  <a:lnTo>
                    <a:pt x="73" y="273"/>
                  </a:lnTo>
                  <a:lnTo>
                    <a:pt x="47" y="318"/>
                  </a:lnTo>
                  <a:lnTo>
                    <a:pt x="28" y="365"/>
                  </a:lnTo>
                  <a:lnTo>
                    <a:pt x="12" y="416"/>
                  </a:lnTo>
                  <a:lnTo>
                    <a:pt x="2" y="467"/>
                  </a:lnTo>
                  <a:lnTo>
                    <a:pt x="0" y="520"/>
                  </a:lnTo>
                  <a:lnTo>
                    <a:pt x="2" y="573"/>
                  </a:lnTo>
                  <a:lnTo>
                    <a:pt x="12" y="624"/>
                  </a:lnTo>
                  <a:lnTo>
                    <a:pt x="28" y="675"/>
                  </a:lnTo>
                  <a:lnTo>
                    <a:pt x="47" y="722"/>
                  </a:lnTo>
                  <a:lnTo>
                    <a:pt x="73" y="768"/>
                  </a:lnTo>
                  <a:lnTo>
                    <a:pt x="103" y="811"/>
                  </a:lnTo>
                  <a:lnTo>
                    <a:pt x="138" y="852"/>
                  </a:lnTo>
                  <a:lnTo>
                    <a:pt x="176" y="889"/>
                  </a:lnTo>
                  <a:lnTo>
                    <a:pt x="218" y="921"/>
                  </a:lnTo>
                  <a:lnTo>
                    <a:pt x="264" y="952"/>
                  </a:lnTo>
                  <a:lnTo>
                    <a:pt x="314" y="978"/>
                  </a:lnTo>
                  <a:lnTo>
                    <a:pt x="367" y="1001"/>
                  </a:lnTo>
                  <a:lnTo>
                    <a:pt x="421" y="1017"/>
                  </a:lnTo>
                  <a:lnTo>
                    <a:pt x="480" y="1031"/>
                  </a:lnTo>
                  <a:lnTo>
                    <a:pt x="538" y="1040"/>
                  </a:lnTo>
                  <a:lnTo>
                    <a:pt x="599" y="1042"/>
                  </a:lnTo>
                  <a:close/>
                </a:path>
              </a:pathLst>
            </a:custGeom>
            <a:solidFill>
              <a:srgbClr val="56B2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2100" y="1647"/>
              <a:ext cx="609" cy="532"/>
            </a:xfrm>
            <a:custGeom>
              <a:avLst/>
              <a:gdLst>
                <a:gd name="T0" fmla="*/ 585 w 609"/>
                <a:gd name="T1" fmla="*/ 0 h 532"/>
                <a:gd name="T2" fmla="*/ 585 w 609"/>
                <a:gd name="T3" fmla="*/ 0 h 532"/>
                <a:gd name="T4" fmla="*/ 585 w 609"/>
                <a:gd name="T5" fmla="*/ 53 h 532"/>
                <a:gd name="T6" fmla="*/ 576 w 609"/>
                <a:gd name="T7" fmla="*/ 104 h 532"/>
                <a:gd name="T8" fmla="*/ 562 w 609"/>
                <a:gd name="T9" fmla="*/ 153 h 532"/>
                <a:gd name="T10" fmla="*/ 541 w 609"/>
                <a:gd name="T11" fmla="*/ 199 h 532"/>
                <a:gd name="T12" fmla="*/ 515 w 609"/>
                <a:gd name="T13" fmla="*/ 244 h 532"/>
                <a:gd name="T14" fmla="*/ 485 w 609"/>
                <a:gd name="T15" fmla="*/ 287 h 532"/>
                <a:gd name="T16" fmla="*/ 454 w 609"/>
                <a:gd name="T17" fmla="*/ 326 h 532"/>
                <a:gd name="T18" fmla="*/ 414 w 609"/>
                <a:gd name="T19" fmla="*/ 363 h 532"/>
                <a:gd name="T20" fmla="*/ 372 w 609"/>
                <a:gd name="T21" fmla="*/ 395 h 532"/>
                <a:gd name="T22" fmla="*/ 330 w 609"/>
                <a:gd name="T23" fmla="*/ 424 h 532"/>
                <a:gd name="T24" fmla="*/ 281 w 609"/>
                <a:gd name="T25" fmla="*/ 450 h 532"/>
                <a:gd name="T26" fmla="*/ 229 w 609"/>
                <a:gd name="T27" fmla="*/ 473 h 532"/>
                <a:gd name="T28" fmla="*/ 176 w 609"/>
                <a:gd name="T29" fmla="*/ 489 h 532"/>
                <a:gd name="T30" fmla="*/ 117 w 609"/>
                <a:gd name="T31" fmla="*/ 503 h 532"/>
                <a:gd name="T32" fmla="*/ 61 w 609"/>
                <a:gd name="T33" fmla="*/ 511 h 532"/>
                <a:gd name="T34" fmla="*/ 0 w 609"/>
                <a:gd name="T35" fmla="*/ 511 h 532"/>
                <a:gd name="T36" fmla="*/ 0 w 609"/>
                <a:gd name="T37" fmla="*/ 532 h 532"/>
                <a:gd name="T38" fmla="*/ 61 w 609"/>
                <a:gd name="T39" fmla="*/ 528 h 532"/>
                <a:gd name="T40" fmla="*/ 122 w 609"/>
                <a:gd name="T41" fmla="*/ 520 h 532"/>
                <a:gd name="T42" fmla="*/ 180 w 609"/>
                <a:gd name="T43" fmla="*/ 505 h 532"/>
                <a:gd name="T44" fmla="*/ 234 w 609"/>
                <a:gd name="T45" fmla="*/ 489 h 532"/>
                <a:gd name="T46" fmla="*/ 290 w 609"/>
                <a:gd name="T47" fmla="*/ 467 h 532"/>
                <a:gd name="T48" fmla="*/ 339 w 609"/>
                <a:gd name="T49" fmla="*/ 440 h 532"/>
                <a:gd name="T50" fmla="*/ 386 w 609"/>
                <a:gd name="T51" fmla="*/ 407 h 532"/>
                <a:gd name="T52" fmla="*/ 428 w 609"/>
                <a:gd name="T53" fmla="*/ 375 h 532"/>
                <a:gd name="T54" fmla="*/ 468 w 609"/>
                <a:gd name="T55" fmla="*/ 338 h 532"/>
                <a:gd name="T56" fmla="*/ 503 w 609"/>
                <a:gd name="T57" fmla="*/ 295 h 532"/>
                <a:gd name="T58" fmla="*/ 534 w 609"/>
                <a:gd name="T59" fmla="*/ 252 h 532"/>
                <a:gd name="T60" fmla="*/ 559 w 609"/>
                <a:gd name="T61" fmla="*/ 204 h 532"/>
                <a:gd name="T62" fmla="*/ 581 w 609"/>
                <a:gd name="T63" fmla="*/ 157 h 532"/>
                <a:gd name="T64" fmla="*/ 595 w 609"/>
                <a:gd name="T65" fmla="*/ 104 h 532"/>
                <a:gd name="T66" fmla="*/ 604 w 609"/>
                <a:gd name="T67" fmla="*/ 53 h 532"/>
                <a:gd name="T68" fmla="*/ 609 w 609"/>
                <a:gd name="T69" fmla="*/ 0 h 532"/>
                <a:gd name="T70" fmla="*/ 609 w 609"/>
                <a:gd name="T71" fmla="*/ 0 h 532"/>
                <a:gd name="T72" fmla="*/ 585 w 609"/>
                <a:gd name="T73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9" h="532">
                  <a:moveTo>
                    <a:pt x="585" y="0"/>
                  </a:moveTo>
                  <a:lnTo>
                    <a:pt x="585" y="0"/>
                  </a:lnTo>
                  <a:lnTo>
                    <a:pt x="585" y="53"/>
                  </a:lnTo>
                  <a:lnTo>
                    <a:pt x="576" y="104"/>
                  </a:lnTo>
                  <a:lnTo>
                    <a:pt x="562" y="153"/>
                  </a:lnTo>
                  <a:lnTo>
                    <a:pt x="541" y="199"/>
                  </a:lnTo>
                  <a:lnTo>
                    <a:pt x="515" y="244"/>
                  </a:lnTo>
                  <a:lnTo>
                    <a:pt x="485" y="287"/>
                  </a:lnTo>
                  <a:lnTo>
                    <a:pt x="454" y="326"/>
                  </a:lnTo>
                  <a:lnTo>
                    <a:pt x="414" y="363"/>
                  </a:lnTo>
                  <a:lnTo>
                    <a:pt x="372" y="395"/>
                  </a:lnTo>
                  <a:lnTo>
                    <a:pt x="330" y="424"/>
                  </a:lnTo>
                  <a:lnTo>
                    <a:pt x="281" y="450"/>
                  </a:lnTo>
                  <a:lnTo>
                    <a:pt x="229" y="473"/>
                  </a:lnTo>
                  <a:lnTo>
                    <a:pt x="176" y="489"/>
                  </a:lnTo>
                  <a:lnTo>
                    <a:pt x="117" y="503"/>
                  </a:lnTo>
                  <a:lnTo>
                    <a:pt x="61" y="511"/>
                  </a:lnTo>
                  <a:lnTo>
                    <a:pt x="0" y="511"/>
                  </a:lnTo>
                  <a:lnTo>
                    <a:pt x="0" y="532"/>
                  </a:lnTo>
                  <a:lnTo>
                    <a:pt x="61" y="528"/>
                  </a:lnTo>
                  <a:lnTo>
                    <a:pt x="122" y="520"/>
                  </a:lnTo>
                  <a:lnTo>
                    <a:pt x="180" y="505"/>
                  </a:lnTo>
                  <a:lnTo>
                    <a:pt x="234" y="489"/>
                  </a:lnTo>
                  <a:lnTo>
                    <a:pt x="290" y="467"/>
                  </a:lnTo>
                  <a:lnTo>
                    <a:pt x="339" y="440"/>
                  </a:lnTo>
                  <a:lnTo>
                    <a:pt x="386" y="407"/>
                  </a:lnTo>
                  <a:lnTo>
                    <a:pt x="428" y="375"/>
                  </a:lnTo>
                  <a:lnTo>
                    <a:pt x="468" y="338"/>
                  </a:lnTo>
                  <a:lnTo>
                    <a:pt x="503" y="295"/>
                  </a:lnTo>
                  <a:lnTo>
                    <a:pt x="534" y="252"/>
                  </a:lnTo>
                  <a:lnTo>
                    <a:pt x="559" y="204"/>
                  </a:lnTo>
                  <a:lnTo>
                    <a:pt x="581" y="157"/>
                  </a:lnTo>
                  <a:lnTo>
                    <a:pt x="595" y="104"/>
                  </a:lnTo>
                  <a:lnTo>
                    <a:pt x="604" y="53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585" y="0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2100" y="1117"/>
              <a:ext cx="609" cy="530"/>
            </a:xfrm>
            <a:custGeom>
              <a:avLst/>
              <a:gdLst>
                <a:gd name="T0" fmla="*/ 0 w 609"/>
                <a:gd name="T1" fmla="*/ 20 h 530"/>
                <a:gd name="T2" fmla="*/ 0 w 609"/>
                <a:gd name="T3" fmla="*/ 20 h 530"/>
                <a:gd name="T4" fmla="*/ 61 w 609"/>
                <a:gd name="T5" fmla="*/ 20 h 530"/>
                <a:gd name="T6" fmla="*/ 117 w 609"/>
                <a:gd name="T7" fmla="*/ 28 h 530"/>
                <a:gd name="T8" fmla="*/ 176 w 609"/>
                <a:gd name="T9" fmla="*/ 43 h 530"/>
                <a:gd name="T10" fmla="*/ 229 w 609"/>
                <a:gd name="T11" fmla="*/ 59 h 530"/>
                <a:gd name="T12" fmla="*/ 281 w 609"/>
                <a:gd name="T13" fmla="*/ 81 h 530"/>
                <a:gd name="T14" fmla="*/ 330 w 609"/>
                <a:gd name="T15" fmla="*/ 108 h 530"/>
                <a:gd name="T16" fmla="*/ 372 w 609"/>
                <a:gd name="T17" fmla="*/ 134 h 530"/>
                <a:gd name="T18" fmla="*/ 414 w 609"/>
                <a:gd name="T19" fmla="*/ 169 h 530"/>
                <a:gd name="T20" fmla="*/ 454 w 609"/>
                <a:gd name="T21" fmla="*/ 206 h 530"/>
                <a:gd name="T22" fmla="*/ 485 w 609"/>
                <a:gd name="T23" fmla="*/ 244 h 530"/>
                <a:gd name="T24" fmla="*/ 515 w 609"/>
                <a:gd name="T25" fmla="*/ 287 h 530"/>
                <a:gd name="T26" fmla="*/ 541 w 609"/>
                <a:gd name="T27" fmla="*/ 332 h 530"/>
                <a:gd name="T28" fmla="*/ 562 w 609"/>
                <a:gd name="T29" fmla="*/ 377 h 530"/>
                <a:gd name="T30" fmla="*/ 576 w 609"/>
                <a:gd name="T31" fmla="*/ 426 h 530"/>
                <a:gd name="T32" fmla="*/ 585 w 609"/>
                <a:gd name="T33" fmla="*/ 477 h 530"/>
                <a:gd name="T34" fmla="*/ 585 w 609"/>
                <a:gd name="T35" fmla="*/ 530 h 530"/>
                <a:gd name="T36" fmla="*/ 609 w 609"/>
                <a:gd name="T37" fmla="*/ 530 h 530"/>
                <a:gd name="T38" fmla="*/ 604 w 609"/>
                <a:gd name="T39" fmla="*/ 477 h 530"/>
                <a:gd name="T40" fmla="*/ 595 w 609"/>
                <a:gd name="T41" fmla="*/ 426 h 530"/>
                <a:gd name="T42" fmla="*/ 581 w 609"/>
                <a:gd name="T43" fmla="*/ 373 h 530"/>
                <a:gd name="T44" fmla="*/ 559 w 609"/>
                <a:gd name="T45" fmla="*/ 324 h 530"/>
                <a:gd name="T46" fmla="*/ 534 w 609"/>
                <a:gd name="T47" fmla="*/ 279 h 530"/>
                <a:gd name="T48" fmla="*/ 503 w 609"/>
                <a:gd name="T49" fmla="*/ 236 h 530"/>
                <a:gd name="T50" fmla="*/ 468 w 609"/>
                <a:gd name="T51" fmla="*/ 193 h 530"/>
                <a:gd name="T52" fmla="*/ 428 w 609"/>
                <a:gd name="T53" fmla="*/ 157 h 530"/>
                <a:gd name="T54" fmla="*/ 386 w 609"/>
                <a:gd name="T55" fmla="*/ 122 h 530"/>
                <a:gd name="T56" fmla="*/ 339 w 609"/>
                <a:gd name="T57" fmla="*/ 91 h 530"/>
                <a:gd name="T58" fmla="*/ 290 w 609"/>
                <a:gd name="T59" fmla="*/ 65 h 530"/>
                <a:gd name="T60" fmla="*/ 234 w 609"/>
                <a:gd name="T61" fmla="*/ 43 h 530"/>
                <a:gd name="T62" fmla="*/ 180 w 609"/>
                <a:gd name="T63" fmla="*/ 26 h 530"/>
                <a:gd name="T64" fmla="*/ 122 w 609"/>
                <a:gd name="T65" fmla="*/ 12 h 530"/>
                <a:gd name="T66" fmla="*/ 61 w 609"/>
                <a:gd name="T67" fmla="*/ 4 h 530"/>
                <a:gd name="T68" fmla="*/ 0 w 609"/>
                <a:gd name="T69" fmla="*/ 0 h 530"/>
                <a:gd name="T70" fmla="*/ 0 w 609"/>
                <a:gd name="T71" fmla="*/ 0 h 530"/>
                <a:gd name="T72" fmla="*/ 0 w 609"/>
                <a:gd name="T73" fmla="*/ 2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9" h="530">
                  <a:moveTo>
                    <a:pt x="0" y="20"/>
                  </a:moveTo>
                  <a:lnTo>
                    <a:pt x="0" y="20"/>
                  </a:lnTo>
                  <a:lnTo>
                    <a:pt x="61" y="20"/>
                  </a:lnTo>
                  <a:lnTo>
                    <a:pt x="117" y="28"/>
                  </a:lnTo>
                  <a:lnTo>
                    <a:pt x="176" y="43"/>
                  </a:lnTo>
                  <a:lnTo>
                    <a:pt x="229" y="59"/>
                  </a:lnTo>
                  <a:lnTo>
                    <a:pt x="281" y="81"/>
                  </a:lnTo>
                  <a:lnTo>
                    <a:pt x="330" y="108"/>
                  </a:lnTo>
                  <a:lnTo>
                    <a:pt x="372" y="134"/>
                  </a:lnTo>
                  <a:lnTo>
                    <a:pt x="414" y="169"/>
                  </a:lnTo>
                  <a:lnTo>
                    <a:pt x="454" y="206"/>
                  </a:lnTo>
                  <a:lnTo>
                    <a:pt x="485" y="244"/>
                  </a:lnTo>
                  <a:lnTo>
                    <a:pt x="515" y="287"/>
                  </a:lnTo>
                  <a:lnTo>
                    <a:pt x="541" y="332"/>
                  </a:lnTo>
                  <a:lnTo>
                    <a:pt x="562" y="377"/>
                  </a:lnTo>
                  <a:lnTo>
                    <a:pt x="576" y="426"/>
                  </a:lnTo>
                  <a:lnTo>
                    <a:pt x="585" y="477"/>
                  </a:lnTo>
                  <a:lnTo>
                    <a:pt x="585" y="530"/>
                  </a:lnTo>
                  <a:lnTo>
                    <a:pt x="609" y="530"/>
                  </a:lnTo>
                  <a:lnTo>
                    <a:pt x="604" y="477"/>
                  </a:lnTo>
                  <a:lnTo>
                    <a:pt x="595" y="426"/>
                  </a:lnTo>
                  <a:lnTo>
                    <a:pt x="581" y="373"/>
                  </a:lnTo>
                  <a:lnTo>
                    <a:pt x="559" y="324"/>
                  </a:lnTo>
                  <a:lnTo>
                    <a:pt x="534" y="279"/>
                  </a:lnTo>
                  <a:lnTo>
                    <a:pt x="503" y="236"/>
                  </a:lnTo>
                  <a:lnTo>
                    <a:pt x="468" y="193"/>
                  </a:lnTo>
                  <a:lnTo>
                    <a:pt x="428" y="157"/>
                  </a:lnTo>
                  <a:lnTo>
                    <a:pt x="386" y="122"/>
                  </a:lnTo>
                  <a:lnTo>
                    <a:pt x="339" y="91"/>
                  </a:lnTo>
                  <a:lnTo>
                    <a:pt x="290" y="65"/>
                  </a:lnTo>
                  <a:lnTo>
                    <a:pt x="234" y="43"/>
                  </a:lnTo>
                  <a:lnTo>
                    <a:pt x="180" y="26"/>
                  </a:lnTo>
                  <a:lnTo>
                    <a:pt x="122" y="12"/>
                  </a:lnTo>
                  <a:lnTo>
                    <a:pt x="61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489" y="1117"/>
              <a:ext cx="611" cy="530"/>
            </a:xfrm>
            <a:custGeom>
              <a:avLst/>
              <a:gdLst>
                <a:gd name="T0" fmla="*/ 24 w 611"/>
                <a:gd name="T1" fmla="*/ 530 h 530"/>
                <a:gd name="T2" fmla="*/ 24 w 611"/>
                <a:gd name="T3" fmla="*/ 530 h 530"/>
                <a:gd name="T4" fmla="*/ 24 w 611"/>
                <a:gd name="T5" fmla="*/ 477 h 530"/>
                <a:gd name="T6" fmla="*/ 33 w 611"/>
                <a:gd name="T7" fmla="*/ 428 h 530"/>
                <a:gd name="T8" fmla="*/ 49 w 611"/>
                <a:gd name="T9" fmla="*/ 377 h 530"/>
                <a:gd name="T10" fmla="*/ 68 w 611"/>
                <a:gd name="T11" fmla="*/ 330 h 530"/>
                <a:gd name="T12" fmla="*/ 94 w 611"/>
                <a:gd name="T13" fmla="*/ 287 h 530"/>
                <a:gd name="T14" fmla="*/ 124 w 611"/>
                <a:gd name="T15" fmla="*/ 244 h 530"/>
                <a:gd name="T16" fmla="*/ 157 w 611"/>
                <a:gd name="T17" fmla="*/ 206 h 530"/>
                <a:gd name="T18" fmla="*/ 195 w 611"/>
                <a:gd name="T19" fmla="*/ 169 h 530"/>
                <a:gd name="T20" fmla="*/ 237 w 611"/>
                <a:gd name="T21" fmla="*/ 134 h 530"/>
                <a:gd name="T22" fmla="*/ 281 w 611"/>
                <a:gd name="T23" fmla="*/ 108 h 530"/>
                <a:gd name="T24" fmla="*/ 330 w 611"/>
                <a:gd name="T25" fmla="*/ 81 h 530"/>
                <a:gd name="T26" fmla="*/ 382 w 611"/>
                <a:gd name="T27" fmla="*/ 59 h 530"/>
                <a:gd name="T28" fmla="*/ 436 w 611"/>
                <a:gd name="T29" fmla="*/ 43 h 530"/>
                <a:gd name="T30" fmla="*/ 494 w 611"/>
                <a:gd name="T31" fmla="*/ 28 h 530"/>
                <a:gd name="T32" fmla="*/ 550 w 611"/>
                <a:gd name="T33" fmla="*/ 20 h 530"/>
                <a:gd name="T34" fmla="*/ 611 w 611"/>
                <a:gd name="T35" fmla="*/ 20 h 530"/>
                <a:gd name="T36" fmla="*/ 611 w 611"/>
                <a:gd name="T37" fmla="*/ 0 h 530"/>
                <a:gd name="T38" fmla="*/ 550 w 611"/>
                <a:gd name="T39" fmla="*/ 4 h 530"/>
                <a:gd name="T40" fmla="*/ 489 w 611"/>
                <a:gd name="T41" fmla="*/ 12 h 530"/>
                <a:gd name="T42" fmla="*/ 431 w 611"/>
                <a:gd name="T43" fmla="*/ 26 h 530"/>
                <a:gd name="T44" fmla="*/ 377 w 611"/>
                <a:gd name="T45" fmla="*/ 43 h 530"/>
                <a:gd name="T46" fmla="*/ 321 w 611"/>
                <a:gd name="T47" fmla="*/ 65 h 530"/>
                <a:gd name="T48" fmla="*/ 272 w 611"/>
                <a:gd name="T49" fmla="*/ 91 h 530"/>
                <a:gd name="T50" fmla="*/ 223 w 611"/>
                <a:gd name="T51" fmla="*/ 122 h 530"/>
                <a:gd name="T52" fmla="*/ 181 w 611"/>
                <a:gd name="T53" fmla="*/ 157 h 530"/>
                <a:gd name="T54" fmla="*/ 143 w 611"/>
                <a:gd name="T55" fmla="*/ 193 h 530"/>
                <a:gd name="T56" fmla="*/ 106 w 611"/>
                <a:gd name="T57" fmla="*/ 236 h 530"/>
                <a:gd name="T58" fmla="*/ 75 w 611"/>
                <a:gd name="T59" fmla="*/ 279 h 530"/>
                <a:gd name="T60" fmla="*/ 49 w 611"/>
                <a:gd name="T61" fmla="*/ 326 h 530"/>
                <a:gd name="T62" fmla="*/ 31 w 611"/>
                <a:gd name="T63" fmla="*/ 373 h 530"/>
                <a:gd name="T64" fmla="*/ 14 w 611"/>
                <a:gd name="T65" fmla="*/ 424 h 530"/>
                <a:gd name="T66" fmla="*/ 5 w 611"/>
                <a:gd name="T67" fmla="*/ 477 h 530"/>
                <a:gd name="T68" fmla="*/ 0 w 611"/>
                <a:gd name="T69" fmla="*/ 530 h 530"/>
                <a:gd name="T70" fmla="*/ 0 w 611"/>
                <a:gd name="T71" fmla="*/ 530 h 530"/>
                <a:gd name="T72" fmla="*/ 24 w 611"/>
                <a:gd name="T73" fmla="*/ 53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1" h="530">
                  <a:moveTo>
                    <a:pt x="24" y="530"/>
                  </a:moveTo>
                  <a:lnTo>
                    <a:pt x="24" y="530"/>
                  </a:lnTo>
                  <a:lnTo>
                    <a:pt x="24" y="477"/>
                  </a:lnTo>
                  <a:lnTo>
                    <a:pt x="33" y="428"/>
                  </a:lnTo>
                  <a:lnTo>
                    <a:pt x="49" y="377"/>
                  </a:lnTo>
                  <a:lnTo>
                    <a:pt x="68" y="330"/>
                  </a:lnTo>
                  <a:lnTo>
                    <a:pt x="94" y="287"/>
                  </a:lnTo>
                  <a:lnTo>
                    <a:pt x="124" y="244"/>
                  </a:lnTo>
                  <a:lnTo>
                    <a:pt x="157" y="206"/>
                  </a:lnTo>
                  <a:lnTo>
                    <a:pt x="195" y="169"/>
                  </a:lnTo>
                  <a:lnTo>
                    <a:pt x="237" y="134"/>
                  </a:lnTo>
                  <a:lnTo>
                    <a:pt x="281" y="108"/>
                  </a:lnTo>
                  <a:lnTo>
                    <a:pt x="330" y="81"/>
                  </a:lnTo>
                  <a:lnTo>
                    <a:pt x="382" y="59"/>
                  </a:lnTo>
                  <a:lnTo>
                    <a:pt x="436" y="43"/>
                  </a:lnTo>
                  <a:lnTo>
                    <a:pt x="494" y="28"/>
                  </a:lnTo>
                  <a:lnTo>
                    <a:pt x="550" y="20"/>
                  </a:lnTo>
                  <a:lnTo>
                    <a:pt x="611" y="20"/>
                  </a:lnTo>
                  <a:lnTo>
                    <a:pt x="611" y="0"/>
                  </a:lnTo>
                  <a:lnTo>
                    <a:pt x="550" y="4"/>
                  </a:lnTo>
                  <a:lnTo>
                    <a:pt x="489" y="12"/>
                  </a:lnTo>
                  <a:lnTo>
                    <a:pt x="431" y="26"/>
                  </a:lnTo>
                  <a:lnTo>
                    <a:pt x="377" y="43"/>
                  </a:lnTo>
                  <a:lnTo>
                    <a:pt x="321" y="65"/>
                  </a:lnTo>
                  <a:lnTo>
                    <a:pt x="272" y="91"/>
                  </a:lnTo>
                  <a:lnTo>
                    <a:pt x="223" y="122"/>
                  </a:lnTo>
                  <a:lnTo>
                    <a:pt x="181" y="157"/>
                  </a:lnTo>
                  <a:lnTo>
                    <a:pt x="143" y="193"/>
                  </a:lnTo>
                  <a:lnTo>
                    <a:pt x="106" y="236"/>
                  </a:lnTo>
                  <a:lnTo>
                    <a:pt x="75" y="279"/>
                  </a:lnTo>
                  <a:lnTo>
                    <a:pt x="49" y="326"/>
                  </a:lnTo>
                  <a:lnTo>
                    <a:pt x="31" y="373"/>
                  </a:lnTo>
                  <a:lnTo>
                    <a:pt x="14" y="424"/>
                  </a:lnTo>
                  <a:lnTo>
                    <a:pt x="5" y="477"/>
                  </a:lnTo>
                  <a:lnTo>
                    <a:pt x="0" y="530"/>
                  </a:lnTo>
                  <a:lnTo>
                    <a:pt x="0" y="530"/>
                  </a:lnTo>
                  <a:lnTo>
                    <a:pt x="24" y="530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489" y="1647"/>
              <a:ext cx="611" cy="532"/>
            </a:xfrm>
            <a:custGeom>
              <a:avLst/>
              <a:gdLst>
                <a:gd name="T0" fmla="*/ 611 w 611"/>
                <a:gd name="T1" fmla="*/ 511 h 532"/>
                <a:gd name="T2" fmla="*/ 611 w 611"/>
                <a:gd name="T3" fmla="*/ 511 h 532"/>
                <a:gd name="T4" fmla="*/ 550 w 611"/>
                <a:gd name="T5" fmla="*/ 511 h 532"/>
                <a:gd name="T6" fmla="*/ 494 w 611"/>
                <a:gd name="T7" fmla="*/ 503 h 532"/>
                <a:gd name="T8" fmla="*/ 436 w 611"/>
                <a:gd name="T9" fmla="*/ 489 h 532"/>
                <a:gd name="T10" fmla="*/ 382 w 611"/>
                <a:gd name="T11" fmla="*/ 473 h 532"/>
                <a:gd name="T12" fmla="*/ 330 w 611"/>
                <a:gd name="T13" fmla="*/ 450 h 532"/>
                <a:gd name="T14" fmla="*/ 281 w 611"/>
                <a:gd name="T15" fmla="*/ 424 h 532"/>
                <a:gd name="T16" fmla="*/ 237 w 611"/>
                <a:gd name="T17" fmla="*/ 395 h 532"/>
                <a:gd name="T18" fmla="*/ 195 w 611"/>
                <a:gd name="T19" fmla="*/ 363 h 532"/>
                <a:gd name="T20" fmla="*/ 157 w 611"/>
                <a:gd name="T21" fmla="*/ 326 h 532"/>
                <a:gd name="T22" fmla="*/ 124 w 611"/>
                <a:gd name="T23" fmla="*/ 287 h 532"/>
                <a:gd name="T24" fmla="*/ 94 w 611"/>
                <a:gd name="T25" fmla="*/ 244 h 532"/>
                <a:gd name="T26" fmla="*/ 68 w 611"/>
                <a:gd name="T27" fmla="*/ 199 h 532"/>
                <a:gd name="T28" fmla="*/ 49 w 611"/>
                <a:gd name="T29" fmla="*/ 153 h 532"/>
                <a:gd name="T30" fmla="*/ 33 w 611"/>
                <a:gd name="T31" fmla="*/ 102 h 532"/>
                <a:gd name="T32" fmla="*/ 24 w 611"/>
                <a:gd name="T33" fmla="*/ 53 h 532"/>
                <a:gd name="T34" fmla="*/ 24 w 611"/>
                <a:gd name="T35" fmla="*/ 0 h 532"/>
                <a:gd name="T36" fmla="*/ 0 w 611"/>
                <a:gd name="T37" fmla="*/ 0 h 532"/>
                <a:gd name="T38" fmla="*/ 5 w 611"/>
                <a:gd name="T39" fmla="*/ 53 h 532"/>
                <a:gd name="T40" fmla="*/ 14 w 611"/>
                <a:gd name="T41" fmla="*/ 106 h 532"/>
                <a:gd name="T42" fmla="*/ 31 w 611"/>
                <a:gd name="T43" fmla="*/ 157 h 532"/>
                <a:gd name="T44" fmla="*/ 49 w 611"/>
                <a:gd name="T45" fmla="*/ 204 h 532"/>
                <a:gd name="T46" fmla="*/ 75 w 611"/>
                <a:gd name="T47" fmla="*/ 252 h 532"/>
                <a:gd name="T48" fmla="*/ 106 w 611"/>
                <a:gd name="T49" fmla="*/ 295 h 532"/>
                <a:gd name="T50" fmla="*/ 143 w 611"/>
                <a:gd name="T51" fmla="*/ 338 h 532"/>
                <a:gd name="T52" fmla="*/ 181 w 611"/>
                <a:gd name="T53" fmla="*/ 375 h 532"/>
                <a:gd name="T54" fmla="*/ 223 w 611"/>
                <a:gd name="T55" fmla="*/ 407 h 532"/>
                <a:gd name="T56" fmla="*/ 272 w 611"/>
                <a:gd name="T57" fmla="*/ 440 h 532"/>
                <a:gd name="T58" fmla="*/ 321 w 611"/>
                <a:gd name="T59" fmla="*/ 467 h 532"/>
                <a:gd name="T60" fmla="*/ 377 w 611"/>
                <a:gd name="T61" fmla="*/ 489 h 532"/>
                <a:gd name="T62" fmla="*/ 431 w 611"/>
                <a:gd name="T63" fmla="*/ 505 h 532"/>
                <a:gd name="T64" fmla="*/ 489 w 611"/>
                <a:gd name="T65" fmla="*/ 520 h 532"/>
                <a:gd name="T66" fmla="*/ 550 w 611"/>
                <a:gd name="T67" fmla="*/ 528 h 532"/>
                <a:gd name="T68" fmla="*/ 611 w 611"/>
                <a:gd name="T69" fmla="*/ 532 h 532"/>
                <a:gd name="T70" fmla="*/ 611 w 611"/>
                <a:gd name="T71" fmla="*/ 532 h 532"/>
                <a:gd name="T72" fmla="*/ 611 w 611"/>
                <a:gd name="T73" fmla="*/ 511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11" h="532">
                  <a:moveTo>
                    <a:pt x="611" y="511"/>
                  </a:moveTo>
                  <a:lnTo>
                    <a:pt x="611" y="511"/>
                  </a:lnTo>
                  <a:lnTo>
                    <a:pt x="550" y="511"/>
                  </a:lnTo>
                  <a:lnTo>
                    <a:pt x="494" y="503"/>
                  </a:lnTo>
                  <a:lnTo>
                    <a:pt x="436" y="489"/>
                  </a:lnTo>
                  <a:lnTo>
                    <a:pt x="382" y="473"/>
                  </a:lnTo>
                  <a:lnTo>
                    <a:pt x="330" y="450"/>
                  </a:lnTo>
                  <a:lnTo>
                    <a:pt x="281" y="424"/>
                  </a:lnTo>
                  <a:lnTo>
                    <a:pt x="237" y="395"/>
                  </a:lnTo>
                  <a:lnTo>
                    <a:pt x="195" y="363"/>
                  </a:lnTo>
                  <a:lnTo>
                    <a:pt x="157" y="326"/>
                  </a:lnTo>
                  <a:lnTo>
                    <a:pt x="124" y="287"/>
                  </a:lnTo>
                  <a:lnTo>
                    <a:pt x="94" y="244"/>
                  </a:lnTo>
                  <a:lnTo>
                    <a:pt x="68" y="199"/>
                  </a:lnTo>
                  <a:lnTo>
                    <a:pt x="49" y="153"/>
                  </a:lnTo>
                  <a:lnTo>
                    <a:pt x="33" y="102"/>
                  </a:lnTo>
                  <a:lnTo>
                    <a:pt x="24" y="53"/>
                  </a:lnTo>
                  <a:lnTo>
                    <a:pt x="24" y="0"/>
                  </a:lnTo>
                  <a:lnTo>
                    <a:pt x="0" y="0"/>
                  </a:lnTo>
                  <a:lnTo>
                    <a:pt x="5" y="53"/>
                  </a:lnTo>
                  <a:lnTo>
                    <a:pt x="14" y="106"/>
                  </a:lnTo>
                  <a:lnTo>
                    <a:pt x="31" y="157"/>
                  </a:lnTo>
                  <a:lnTo>
                    <a:pt x="49" y="204"/>
                  </a:lnTo>
                  <a:lnTo>
                    <a:pt x="75" y="252"/>
                  </a:lnTo>
                  <a:lnTo>
                    <a:pt x="106" y="295"/>
                  </a:lnTo>
                  <a:lnTo>
                    <a:pt x="143" y="338"/>
                  </a:lnTo>
                  <a:lnTo>
                    <a:pt x="181" y="375"/>
                  </a:lnTo>
                  <a:lnTo>
                    <a:pt x="223" y="407"/>
                  </a:lnTo>
                  <a:lnTo>
                    <a:pt x="272" y="440"/>
                  </a:lnTo>
                  <a:lnTo>
                    <a:pt x="321" y="467"/>
                  </a:lnTo>
                  <a:lnTo>
                    <a:pt x="377" y="489"/>
                  </a:lnTo>
                  <a:lnTo>
                    <a:pt x="431" y="505"/>
                  </a:lnTo>
                  <a:lnTo>
                    <a:pt x="489" y="520"/>
                  </a:lnTo>
                  <a:lnTo>
                    <a:pt x="550" y="528"/>
                  </a:lnTo>
                  <a:lnTo>
                    <a:pt x="611" y="532"/>
                  </a:lnTo>
                  <a:lnTo>
                    <a:pt x="611" y="532"/>
                  </a:lnTo>
                  <a:lnTo>
                    <a:pt x="611" y="511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1667" y="1080"/>
              <a:ext cx="1138" cy="1451"/>
            </a:xfrm>
            <a:custGeom>
              <a:avLst/>
              <a:gdLst>
                <a:gd name="T0" fmla="*/ 499 w 1138"/>
                <a:gd name="T1" fmla="*/ 1193 h 1451"/>
                <a:gd name="T2" fmla="*/ 478 w 1138"/>
                <a:gd name="T3" fmla="*/ 1282 h 1451"/>
                <a:gd name="T4" fmla="*/ 531 w 1138"/>
                <a:gd name="T5" fmla="*/ 1315 h 1451"/>
                <a:gd name="T6" fmla="*/ 641 w 1138"/>
                <a:gd name="T7" fmla="*/ 1388 h 1451"/>
                <a:gd name="T8" fmla="*/ 777 w 1138"/>
                <a:gd name="T9" fmla="*/ 1427 h 1451"/>
                <a:gd name="T10" fmla="*/ 794 w 1138"/>
                <a:gd name="T11" fmla="*/ 1449 h 1451"/>
                <a:gd name="T12" fmla="*/ 70 w 1138"/>
                <a:gd name="T13" fmla="*/ 1449 h 1451"/>
                <a:gd name="T14" fmla="*/ 87 w 1138"/>
                <a:gd name="T15" fmla="*/ 1427 h 1451"/>
                <a:gd name="T16" fmla="*/ 225 w 1138"/>
                <a:gd name="T17" fmla="*/ 1388 h 1451"/>
                <a:gd name="T18" fmla="*/ 335 w 1138"/>
                <a:gd name="T19" fmla="*/ 1315 h 1451"/>
                <a:gd name="T20" fmla="*/ 389 w 1138"/>
                <a:gd name="T21" fmla="*/ 1282 h 1451"/>
                <a:gd name="T22" fmla="*/ 368 w 1138"/>
                <a:gd name="T23" fmla="*/ 1193 h 1451"/>
                <a:gd name="T24" fmla="*/ 363 w 1138"/>
                <a:gd name="T25" fmla="*/ 1178 h 1451"/>
                <a:gd name="T26" fmla="*/ 281 w 1138"/>
                <a:gd name="T27" fmla="*/ 1168 h 1451"/>
                <a:gd name="T28" fmla="*/ 206 w 1138"/>
                <a:gd name="T29" fmla="*/ 1150 h 1451"/>
                <a:gd name="T30" fmla="*/ 134 w 1138"/>
                <a:gd name="T31" fmla="*/ 1125 h 1451"/>
                <a:gd name="T32" fmla="*/ 66 w 1138"/>
                <a:gd name="T33" fmla="*/ 1093 h 1451"/>
                <a:gd name="T34" fmla="*/ 0 w 1138"/>
                <a:gd name="T35" fmla="*/ 1054 h 1451"/>
                <a:gd name="T36" fmla="*/ 68 w 1138"/>
                <a:gd name="T37" fmla="*/ 1056 h 1451"/>
                <a:gd name="T38" fmla="*/ 138 w 1138"/>
                <a:gd name="T39" fmla="*/ 1091 h 1451"/>
                <a:gd name="T40" fmla="*/ 213 w 1138"/>
                <a:gd name="T41" fmla="*/ 1119 h 1451"/>
                <a:gd name="T42" fmla="*/ 293 w 1138"/>
                <a:gd name="T43" fmla="*/ 1140 h 1451"/>
                <a:gd name="T44" fmla="*/ 377 w 1138"/>
                <a:gd name="T45" fmla="*/ 1150 h 1451"/>
                <a:gd name="T46" fmla="*/ 501 w 1138"/>
                <a:gd name="T47" fmla="*/ 1150 h 1451"/>
                <a:gd name="T48" fmla="*/ 693 w 1138"/>
                <a:gd name="T49" fmla="*/ 1105 h 1451"/>
                <a:gd name="T50" fmla="*/ 859 w 1138"/>
                <a:gd name="T51" fmla="*/ 1017 h 1451"/>
                <a:gd name="T52" fmla="*/ 988 w 1138"/>
                <a:gd name="T53" fmla="*/ 893 h 1451"/>
                <a:gd name="T54" fmla="*/ 1072 w 1138"/>
                <a:gd name="T55" fmla="*/ 740 h 1451"/>
                <a:gd name="T56" fmla="*/ 1102 w 1138"/>
                <a:gd name="T57" fmla="*/ 567 h 1451"/>
                <a:gd name="T58" fmla="*/ 1086 w 1138"/>
                <a:gd name="T59" fmla="*/ 436 h 1451"/>
                <a:gd name="T60" fmla="*/ 1037 w 1138"/>
                <a:gd name="T61" fmla="*/ 314 h 1451"/>
                <a:gd name="T62" fmla="*/ 960 w 1138"/>
                <a:gd name="T63" fmla="*/ 208 h 1451"/>
                <a:gd name="T64" fmla="*/ 859 w 1138"/>
                <a:gd name="T65" fmla="*/ 118 h 1451"/>
                <a:gd name="T66" fmla="*/ 737 w 1138"/>
                <a:gd name="T67" fmla="*/ 49 h 1451"/>
                <a:gd name="T68" fmla="*/ 754 w 1138"/>
                <a:gd name="T69" fmla="*/ 18 h 1451"/>
                <a:gd name="T70" fmla="*/ 880 w 1138"/>
                <a:gd name="T71" fmla="*/ 92 h 1451"/>
                <a:gd name="T72" fmla="*/ 988 w 1138"/>
                <a:gd name="T73" fmla="*/ 188 h 1451"/>
                <a:gd name="T74" fmla="*/ 1067 w 1138"/>
                <a:gd name="T75" fmla="*/ 302 h 1451"/>
                <a:gd name="T76" fmla="*/ 1119 w 1138"/>
                <a:gd name="T77" fmla="*/ 428 h 1451"/>
                <a:gd name="T78" fmla="*/ 1138 w 1138"/>
                <a:gd name="T79" fmla="*/ 567 h 1451"/>
                <a:gd name="T80" fmla="*/ 1109 w 1138"/>
                <a:gd name="T81" fmla="*/ 744 h 1451"/>
                <a:gd name="T82" fmla="*/ 1025 w 1138"/>
                <a:gd name="T83" fmla="*/ 901 h 1451"/>
                <a:gd name="T84" fmla="*/ 899 w 1138"/>
                <a:gd name="T85" fmla="*/ 1031 h 1451"/>
                <a:gd name="T86" fmla="*/ 737 w 1138"/>
                <a:gd name="T87" fmla="*/ 1123 h 1451"/>
                <a:gd name="T88" fmla="*/ 545 w 1138"/>
                <a:gd name="T89" fmla="*/ 1174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38" h="1451">
                  <a:moveTo>
                    <a:pt x="478" y="1180"/>
                  </a:moveTo>
                  <a:lnTo>
                    <a:pt x="478" y="1193"/>
                  </a:lnTo>
                  <a:lnTo>
                    <a:pt x="499" y="1193"/>
                  </a:lnTo>
                  <a:lnTo>
                    <a:pt x="499" y="1268"/>
                  </a:lnTo>
                  <a:lnTo>
                    <a:pt x="478" y="1268"/>
                  </a:lnTo>
                  <a:lnTo>
                    <a:pt x="478" y="1282"/>
                  </a:lnTo>
                  <a:lnTo>
                    <a:pt x="499" y="1282"/>
                  </a:lnTo>
                  <a:lnTo>
                    <a:pt x="510" y="1294"/>
                  </a:lnTo>
                  <a:lnTo>
                    <a:pt x="531" y="1315"/>
                  </a:lnTo>
                  <a:lnTo>
                    <a:pt x="562" y="1339"/>
                  </a:lnTo>
                  <a:lnTo>
                    <a:pt x="599" y="1364"/>
                  </a:lnTo>
                  <a:lnTo>
                    <a:pt x="641" y="1388"/>
                  </a:lnTo>
                  <a:lnTo>
                    <a:pt x="686" y="1409"/>
                  </a:lnTo>
                  <a:lnTo>
                    <a:pt x="730" y="1423"/>
                  </a:lnTo>
                  <a:lnTo>
                    <a:pt x="777" y="1427"/>
                  </a:lnTo>
                  <a:lnTo>
                    <a:pt x="784" y="1435"/>
                  </a:lnTo>
                  <a:lnTo>
                    <a:pt x="791" y="1441"/>
                  </a:lnTo>
                  <a:lnTo>
                    <a:pt x="794" y="1449"/>
                  </a:lnTo>
                  <a:lnTo>
                    <a:pt x="796" y="1451"/>
                  </a:lnTo>
                  <a:lnTo>
                    <a:pt x="68" y="1451"/>
                  </a:lnTo>
                  <a:lnTo>
                    <a:pt x="70" y="1449"/>
                  </a:lnTo>
                  <a:lnTo>
                    <a:pt x="75" y="1441"/>
                  </a:lnTo>
                  <a:lnTo>
                    <a:pt x="80" y="1435"/>
                  </a:lnTo>
                  <a:lnTo>
                    <a:pt x="87" y="1427"/>
                  </a:lnTo>
                  <a:lnTo>
                    <a:pt x="134" y="1423"/>
                  </a:lnTo>
                  <a:lnTo>
                    <a:pt x="178" y="1409"/>
                  </a:lnTo>
                  <a:lnTo>
                    <a:pt x="225" y="1388"/>
                  </a:lnTo>
                  <a:lnTo>
                    <a:pt x="267" y="1364"/>
                  </a:lnTo>
                  <a:lnTo>
                    <a:pt x="304" y="1339"/>
                  </a:lnTo>
                  <a:lnTo>
                    <a:pt x="335" y="1315"/>
                  </a:lnTo>
                  <a:lnTo>
                    <a:pt x="356" y="1294"/>
                  </a:lnTo>
                  <a:lnTo>
                    <a:pt x="368" y="1282"/>
                  </a:lnTo>
                  <a:lnTo>
                    <a:pt x="389" y="1282"/>
                  </a:lnTo>
                  <a:lnTo>
                    <a:pt x="389" y="1268"/>
                  </a:lnTo>
                  <a:lnTo>
                    <a:pt x="368" y="1268"/>
                  </a:lnTo>
                  <a:lnTo>
                    <a:pt x="368" y="1193"/>
                  </a:lnTo>
                  <a:lnTo>
                    <a:pt x="391" y="1193"/>
                  </a:lnTo>
                  <a:lnTo>
                    <a:pt x="391" y="1180"/>
                  </a:lnTo>
                  <a:lnTo>
                    <a:pt x="363" y="1178"/>
                  </a:lnTo>
                  <a:lnTo>
                    <a:pt x="335" y="1176"/>
                  </a:lnTo>
                  <a:lnTo>
                    <a:pt x="309" y="1172"/>
                  </a:lnTo>
                  <a:lnTo>
                    <a:pt x="281" y="1168"/>
                  </a:lnTo>
                  <a:lnTo>
                    <a:pt x="255" y="1164"/>
                  </a:lnTo>
                  <a:lnTo>
                    <a:pt x="230" y="1158"/>
                  </a:lnTo>
                  <a:lnTo>
                    <a:pt x="206" y="1150"/>
                  </a:lnTo>
                  <a:lnTo>
                    <a:pt x="180" y="1144"/>
                  </a:lnTo>
                  <a:lnTo>
                    <a:pt x="157" y="1135"/>
                  </a:lnTo>
                  <a:lnTo>
                    <a:pt x="134" y="1125"/>
                  </a:lnTo>
                  <a:lnTo>
                    <a:pt x="110" y="1115"/>
                  </a:lnTo>
                  <a:lnTo>
                    <a:pt x="87" y="1105"/>
                  </a:lnTo>
                  <a:lnTo>
                    <a:pt x="66" y="1093"/>
                  </a:lnTo>
                  <a:lnTo>
                    <a:pt x="42" y="1080"/>
                  </a:lnTo>
                  <a:lnTo>
                    <a:pt x="21" y="1068"/>
                  </a:lnTo>
                  <a:lnTo>
                    <a:pt x="0" y="1054"/>
                  </a:lnTo>
                  <a:lnTo>
                    <a:pt x="24" y="1029"/>
                  </a:lnTo>
                  <a:lnTo>
                    <a:pt x="45" y="1044"/>
                  </a:lnTo>
                  <a:lnTo>
                    <a:pt x="68" y="1056"/>
                  </a:lnTo>
                  <a:lnTo>
                    <a:pt x="89" y="1068"/>
                  </a:lnTo>
                  <a:lnTo>
                    <a:pt x="113" y="1080"/>
                  </a:lnTo>
                  <a:lnTo>
                    <a:pt x="138" y="1091"/>
                  </a:lnTo>
                  <a:lnTo>
                    <a:pt x="162" y="1101"/>
                  </a:lnTo>
                  <a:lnTo>
                    <a:pt x="187" y="1111"/>
                  </a:lnTo>
                  <a:lnTo>
                    <a:pt x="213" y="1119"/>
                  </a:lnTo>
                  <a:lnTo>
                    <a:pt x="239" y="1127"/>
                  </a:lnTo>
                  <a:lnTo>
                    <a:pt x="265" y="1133"/>
                  </a:lnTo>
                  <a:lnTo>
                    <a:pt x="293" y="1140"/>
                  </a:lnTo>
                  <a:lnTo>
                    <a:pt x="321" y="1144"/>
                  </a:lnTo>
                  <a:lnTo>
                    <a:pt x="347" y="1148"/>
                  </a:lnTo>
                  <a:lnTo>
                    <a:pt x="377" y="1150"/>
                  </a:lnTo>
                  <a:lnTo>
                    <a:pt x="405" y="1152"/>
                  </a:lnTo>
                  <a:lnTo>
                    <a:pt x="433" y="1152"/>
                  </a:lnTo>
                  <a:lnTo>
                    <a:pt x="501" y="1150"/>
                  </a:lnTo>
                  <a:lnTo>
                    <a:pt x="569" y="1140"/>
                  </a:lnTo>
                  <a:lnTo>
                    <a:pt x="632" y="1125"/>
                  </a:lnTo>
                  <a:lnTo>
                    <a:pt x="693" y="1105"/>
                  </a:lnTo>
                  <a:lnTo>
                    <a:pt x="751" y="1080"/>
                  </a:lnTo>
                  <a:lnTo>
                    <a:pt x="808" y="1052"/>
                  </a:lnTo>
                  <a:lnTo>
                    <a:pt x="859" y="1017"/>
                  </a:lnTo>
                  <a:lnTo>
                    <a:pt x="906" y="981"/>
                  </a:lnTo>
                  <a:lnTo>
                    <a:pt x="950" y="938"/>
                  </a:lnTo>
                  <a:lnTo>
                    <a:pt x="988" y="893"/>
                  </a:lnTo>
                  <a:lnTo>
                    <a:pt x="1021" y="846"/>
                  </a:lnTo>
                  <a:lnTo>
                    <a:pt x="1051" y="793"/>
                  </a:lnTo>
                  <a:lnTo>
                    <a:pt x="1072" y="740"/>
                  </a:lnTo>
                  <a:lnTo>
                    <a:pt x="1088" y="685"/>
                  </a:lnTo>
                  <a:lnTo>
                    <a:pt x="1100" y="626"/>
                  </a:lnTo>
                  <a:lnTo>
                    <a:pt x="1102" y="567"/>
                  </a:lnTo>
                  <a:lnTo>
                    <a:pt x="1100" y="522"/>
                  </a:lnTo>
                  <a:lnTo>
                    <a:pt x="1095" y="479"/>
                  </a:lnTo>
                  <a:lnTo>
                    <a:pt x="1086" y="436"/>
                  </a:lnTo>
                  <a:lnTo>
                    <a:pt x="1072" y="393"/>
                  </a:lnTo>
                  <a:lnTo>
                    <a:pt x="1056" y="353"/>
                  </a:lnTo>
                  <a:lnTo>
                    <a:pt x="1037" y="314"/>
                  </a:lnTo>
                  <a:lnTo>
                    <a:pt x="1014" y="277"/>
                  </a:lnTo>
                  <a:lnTo>
                    <a:pt x="988" y="241"/>
                  </a:lnTo>
                  <a:lnTo>
                    <a:pt x="960" y="208"/>
                  </a:lnTo>
                  <a:lnTo>
                    <a:pt x="929" y="175"/>
                  </a:lnTo>
                  <a:lnTo>
                    <a:pt x="894" y="145"/>
                  </a:lnTo>
                  <a:lnTo>
                    <a:pt x="859" y="118"/>
                  </a:lnTo>
                  <a:lnTo>
                    <a:pt x="819" y="92"/>
                  </a:lnTo>
                  <a:lnTo>
                    <a:pt x="780" y="69"/>
                  </a:lnTo>
                  <a:lnTo>
                    <a:pt x="737" y="49"/>
                  </a:lnTo>
                  <a:lnTo>
                    <a:pt x="693" y="31"/>
                  </a:lnTo>
                  <a:lnTo>
                    <a:pt x="707" y="0"/>
                  </a:lnTo>
                  <a:lnTo>
                    <a:pt x="754" y="18"/>
                  </a:lnTo>
                  <a:lnTo>
                    <a:pt x="798" y="41"/>
                  </a:lnTo>
                  <a:lnTo>
                    <a:pt x="840" y="65"/>
                  </a:lnTo>
                  <a:lnTo>
                    <a:pt x="880" y="92"/>
                  </a:lnTo>
                  <a:lnTo>
                    <a:pt x="920" y="122"/>
                  </a:lnTo>
                  <a:lnTo>
                    <a:pt x="955" y="153"/>
                  </a:lnTo>
                  <a:lnTo>
                    <a:pt x="988" y="188"/>
                  </a:lnTo>
                  <a:lnTo>
                    <a:pt x="1018" y="224"/>
                  </a:lnTo>
                  <a:lnTo>
                    <a:pt x="1044" y="261"/>
                  </a:lnTo>
                  <a:lnTo>
                    <a:pt x="1067" y="302"/>
                  </a:lnTo>
                  <a:lnTo>
                    <a:pt x="1088" y="342"/>
                  </a:lnTo>
                  <a:lnTo>
                    <a:pt x="1105" y="385"/>
                  </a:lnTo>
                  <a:lnTo>
                    <a:pt x="1119" y="428"/>
                  </a:lnTo>
                  <a:lnTo>
                    <a:pt x="1131" y="473"/>
                  </a:lnTo>
                  <a:lnTo>
                    <a:pt x="1135" y="520"/>
                  </a:lnTo>
                  <a:lnTo>
                    <a:pt x="1138" y="567"/>
                  </a:lnTo>
                  <a:lnTo>
                    <a:pt x="1135" y="628"/>
                  </a:lnTo>
                  <a:lnTo>
                    <a:pt x="1124" y="687"/>
                  </a:lnTo>
                  <a:lnTo>
                    <a:pt x="1109" y="744"/>
                  </a:lnTo>
                  <a:lnTo>
                    <a:pt x="1086" y="799"/>
                  </a:lnTo>
                  <a:lnTo>
                    <a:pt x="1058" y="852"/>
                  </a:lnTo>
                  <a:lnTo>
                    <a:pt x="1025" y="901"/>
                  </a:lnTo>
                  <a:lnTo>
                    <a:pt x="988" y="948"/>
                  </a:lnTo>
                  <a:lnTo>
                    <a:pt x="946" y="991"/>
                  </a:lnTo>
                  <a:lnTo>
                    <a:pt x="899" y="1031"/>
                  </a:lnTo>
                  <a:lnTo>
                    <a:pt x="850" y="1066"/>
                  </a:lnTo>
                  <a:lnTo>
                    <a:pt x="794" y="1097"/>
                  </a:lnTo>
                  <a:lnTo>
                    <a:pt x="737" y="1123"/>
                  </a:lnTo>
                  <a:lnTo>
                    <a:pt x="677" y="1146"/>
                  </a:lnTo>
                  <a:lnTo>
                    <a:pt x="611" y="1162"/>
                  </a:lnTo>
                  <a:lnTo>
                    <a:pt x="545" y="1174"/>
                  </a:lnTo>
                  <a:lnTo>
                    <a:pt x="478" y="1180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625" y="1959"/>
              <a:ext cx="405" cy="205"/>
            </a:xfrm>
            <a:custGeom>
              <a:avLst/>
              <a:gdLst>
                <a:gd name="T0" fmla="*/ 405 w 405"/>
                <a:gd name="T1" fmla="*/ 205 h 205"/>
                <a:gd name="T2" fmla="*/ 400 w 405"/>
                <a:gd name="T3" fmla="*/ 197 h 205"/>
                <a:gd name="T4" fmla="*/ 389 w 405"/>
                <a:gd name="T5" fmla="*/ 181 h 205"/>
                <a:gd name="T6" fmla="*/ 367 w 405"/>
                <a:gd name="T7" fmla="*/ 167 h 205"/>
                <a:gd name="T8" fmla="*/ 344 w 405"/>
                <a:gd name="T9" fmla="*/ 165 h 205"/>
                <a:gd name="T10" fmla="*/ 321 w 405"/>
                <a:gd name="T11" fmla="*/ 167 h 205"/>
                <a:gd name="T12" fmla="*/ 302 w 405"/>
                <a:gd name="T13" fmla="*/ 157 h 205"/>
                <a:gd name="T14" fmla="*/ 295 w 405"/>
                <a:gd name="T15" fmla="*/ 138 h 205"/>
                <a:gd name="T16" fmla="*/ 302 w 405"/>
                <a:gd name="T17" fmla="*/ 116 h 205"/>
                <a:gd name="T18" fmla="*/ 307 w 405"/>
                <a:gd name="T19" fmla="*/ 106 h 205"/>
                <a:gd name="T20" fmla="*/ 302 w 405"/>
                <a:gd name="T21" fmla="*/ 99 h 205"/>
                <a:gd name="T22" fmla="*/ 290 w 405"/>
                <a:gd name="T23" fmla="*/ 93 h 205"/>
                <a:gd name="T24" fmla="*/ 274 w 405"/>
                <a:gd name="T25" fmla="*/ 89 h 205"/>
                <a:gd name="T26" fmla="*/ 255 w 405"/>
                <a:gd name="T27" fmla="*/ 85 h 205"/>
                <a:gd name="T28" fmla="*/ 234 w 405"/>
                <a:gd name="T29" fmla="*/ 77 h 205"/>
                <a:gd name="T30" fmla="*/ 211 w 405"/>
                <a:gd name="T31" fmla="*/ 69 h 205"/>
                <a:gd name="T32" fmla="*/ 190 w 405"/>
                <a:gd name="T33" fmla="*/ 55 h 205"/>
                <a:gd name="T34" fmla="*/ 169 w 405"/>
                <a:gd name="T35" fmla="*/ 40 h 205"/>
                <a:gd name="T36" fmla="*/ 145 w 405"/>
                <a:gd name="T37" fmla="*/ 26 h 205"/>
                <a:gd name="T38" fmla="*/ 119 w 405"/>
                <a:gd name="T39" fmla="*/ 16 h 205"/>
                <a:gd name="T40" fmla="*/ 94 w 405"/>
                <a:gd name="T41" fmla="*/ 8 h 205"/>
                <a:gd name="T42" fmla="*/ 68 w 405"/>
                <a:gd name="T43" fmla="*/ 2 h 205"/>
                <a:gd name="T44" fmla="*/ 42 w 405"/>
                <a:gd name="T45" fmla="*/ 0 h 205"/>
                <a:gd name="T46" fmla="*/ 21 w 405"/>
                <a:gd name="T47" fmla="*/ 2 h 205"/>
                <a:gd name="T48" fmla="*/ 0 w 405"/>
                <a:gd name="T49" fmla="*/ 6 h 205"/>
                <a:gd name="T50" fmla="*/ 19 w 405"/>
                <a:gd name="T51" fmla="*/ 26 h 205"/>
                <a:gd name="T52" fmla="*/ 38 w 405"/>
                <a:gd name="T53" fmla="*/ 44 h 205"/>
                <a:gd name="T54" fmla="*/ 59 w 405"/>
                <a:gd name="T55" fmla="*/ 63 h 205"/>
                <a:gd name="T56" fmla="*/ 80 w 405"/>
                <a:gd name="T57" fmla="*/ 81 h 205"/>
                <a:gd name="T58" fmla="*/ 103 w 405"/>
                <a:gd name="T59" fmla="*/ 97 h 205"/>
                <a:gd name="T60" fmla="*/ 126 w 405"/>
                <a:gd name="T61" fmla="*/ 114 h 205"/>
                <a:gd name="T62" fmla="*/ 152 w 405"/>
                <a:gd name="T63" fmla="*/ 128 h 205"/>
                <a:gd name="T64" fmla="*/ 178 w 405"/>
                <a:gd name="T65" fmla="*/ 140 h 205"/>
                <a:gd name="T66" fmla="*/ 204 w 405"/>
                <a:gd name="T67" fmla="*/ 152 h 205"/>
                <a:gd name="T68" fmla="*/ 229 w 405"/>
                <a:gd name="T69" fmla="*/ 165 h 205"/>
                <a:gd name="T70" fmla="*/ 258 w 405"/>
                <a:gd name="T71" fmla="*/ 175 h 205"/>
                <a:gd name="T72" fmla="*/ 286 w 405"/>
                <a:gd name="T73" fmla="*/ 183 h 205"/>
                <a:gd name="T74" fmla="*/ 316 w 405"/>
                <a:gd name="T75" fmla="*/ 191 h 205"/>
                <a:gd name="T76" fmla="*/ 344 w 405"/>
                <a:gd name="T77" fmla="*/ 197 h 205"/>
                <a:gd name="T78" fmla="*/ 375 w 405"/>
                <a:gd name="T79" fmla="*/ 201 h 205"/>
                <a:gd name="T80" fmla="*/ 405 w 405"/>
                <a:gd name="T8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5" h="205">
                  <a:moveTo>
                    <a:pt x="405" y="205"/>
                  </a:moveTo>
                  <a:lnTo>
                    <a:pt x="400" y="197"/>
                  </a:lnTo>
                  <a:lnTo>
                    <a:pt x="389" y="181"/>
                  </a:lnTo>
                  <a:lnTo>
                    <a:pt x="367" y="167"/>
                  </a:lnTo>
                  <a:lnTo>
                    <a:pt x="344" y="165"/>
                  </a:lnTo>
                  <a:lnTo>
                    <a:pt x="321" y="167"/>
                  </a:lnTo>
                  <a:lnTo>
                    <a:pt x="302" y="157"/>
                  </a:lnTo>
                  <a:lnTo>
                    <a:pt x="295" y="138"/>
                  </a:lnTo>
                  <a:lnTo>
                    <a:pt x="302" y="116"/>
                  </a:lnTo>
                  <a:lnTo>
                    <a:pt x="307" y="106"/>
                  </a:lnTo>
                  <a:lnTo>
                    <a:pt x="302" y="99"/>
                  </a:lnTo>
                  <a:lnTo>
                    <a:pt x="290" y="93"/>
                  </a:lnTo>
                  <a:lnTo>
                    <a:pt x="274" y="89"/>
                  </a:lnTo>
                  <a:lnTo>
                    <a:pt x="255" y="85"/>
                  </a:lnTo>
                  <a:lnTo>
                    <a:pt x="234" y="77"/>
                  </a:lnTo>
                  <a:lnTo>
                    <a:pt x="211" y="69"/>
                  </a:lnTo>
                  <a:lnTo>
                    <a:pt x="190" y="55"/>
                  </a:lnTo>
                  <a:lnTo>
                    <a:pt x="169" y="40"/>
                  </a:lnTo>
                  <a:lnTo>
                    <a:pt x="145" y="26"/>
                  </a:lnTo>
                  <a:lnTo>
                    <a:pt x="119" y="16"/>
                  </a:lnTo>
                  <a:lnTo>
                    <a:pt x="94" y="8"/>
                  </a:lnTo>
                  <a:lnTo>
                    <a:pt x="68" y="2"/>
                  </a:lnTo>
                  <a:lnTo>
                    <a:pt x="42" y="0"/>
                  </a:lnTo>
                  <a:lnTo>
                    <a:pt x="21" y="2"/>
                  </a:lnTo>
                  <a:lnTo>
                    <a:pt x="0" y="6"/>
                  </a:lnTo>
                  <a:lnTo>
                    <a:pt x="19" y="26"/>
                  </a:lnTo>
                  <a:lnTo>
                    <a:pt x="38" y="44"/>
                  </a:lnTo>
                  <a:lnTo>
                    <a:pt x="59" y="63"/>
                  </a:lnTo>
                  <a:lnTo>
                    <a:pt x="80" y="81"/>
                  </a:lnTo>
                  <a:lnTo>
                    <a:pt x="103" y="97"/>
                  </a:lnTo>
                  <a:lnTo>
                    <a:pt x="126" y="114"/>
                  </a:lnTo>
                  <a:lnTo>
                    <a:pt x="152" y="128"/>
                  </a:lnTo>
                  <a:lnTo>
                    <a:pt x="178" y="140"/>
                  </a:lnTo>
                  <a:lnTo>
                    <a:pt x="204" y="152"/>
                  </a:lnTo>
                  <a:lnTo>
                    <a:pt x="229" y="165"/>
                  </a:lnTo>
                  <a:lnTo>
                    <a:pt x="258" y="175"/>
                  </a:lnTo>
                  <a:lnTo>
                    <a:pt x="286" y="183"/>
                  </a:lnTo>
                  <a:lnTo>
                    <a:pt x="316" y="191"/>
                  </a:lnTo>
                  <a:lnTo>
                    <a:pt x="344" y="197"/>
                  </a:lnTo>
                  <a:lnTo>
                    <a:pt x="375" y="201"/>
                  </a:lnTo>
                  <a:lnTo>
                    <a:pt x="405" y="205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1684" y="1225"/>
              <a:ext cx="971" cy="677"/>
            </a:xfrm>
            <a:custGeom>
              <a:avLst/>
              <a:gdLst>
                <a:gd name="T0" fmla="*/ 889 w 971"/>
                <a:gd name="T1" fmla="*/ 153 h 677"/>
                <a:gd name="T2" fmla="*/ 842 w 971"/>
                <a:gd name="T3" fmla="*/ 167 h 677"/>
                <a:gd name="T4" fmla="*/ 779 w 971"/>
                <a:gd name="T5" fmla="*/ 130 h 677"/>
                <a:gd name="T6" fmla="*/ 758 w 971"/>
                <a:gd name="T7" fmla="*/ 71 h 677"/>
                <a:gd name="T8" fmla="*/ 718 w 971"/>
                <a:gd name="T9" fmla="*/ 63 h 677"/>
                <a:gd name="T10" fmla="*/ 709 w 971"/>
                <a:gd name="T11" fmla="*/ 96 h 677"/>
                <a:gd name="T12" fmla="*/ 645 w 971"/>
                <a:gd name="T13" fmla="*/ 108 h 677"/>
                <a:gd name="T14" fmla="*/ 582 w 971"/>
                <a:gd name="T15" fmla="*/ 63 h 677"/>
                <a:gd name="T16" fmla="*/ 547 w 971"/>
                <a:gd name="T17" fmla="*/ 18 h 677"/>
                <a:gd name="T18" fmla="*/ 458 w 971"/>
                <a:gd name="T19" fmla="*/ 6 h 677"/>
                <a:gd name="T20" fmla="*/ 390 w 971"/>
                <a:gd name="T21" fmla="*/ 0 h 677"/>
                <a:gd name="T22" fmla="*/ 367 w 971"/>
                <a:gd name="T23" fmla="*/ 14 h 677"/>
                <a:gd name="T24" fmla="*/ 327 w 971"/>
                <a:gd name="T25" fmla="*/ 38 h 677"/>
                <a:gd name="T26" fmla="*/ 339 w 971"/>
                <a:gd name="T27" fmla="*/ 77 h 677"/>
                <a:gd name="T28" fmla="*/ 418 w 971"/>
                <a:gd name="T29" fmla="*/ 91 h 677"/>
                <a:gd name="T30" fmla="*/ 386 w 971"/>
                <a:gd name="T31" fmla="*/ 114 h 677"/>
                <a:gd name="T32" fmla="*/ 287 w 971"/>
                <a:gd name="T33" fmla="*/ 104 h 677"/>
                <a:gd name="T34" fmla="*/ 210 w 971"/>
                <a:gd name="T35" fmla="*/ 89 h 677"/>
                <a:gd name="T36" fmla="*/ 131 w 971"/>
                <a:gd name="T37" fmla="*/ 118 h 677"/>
                <a:gd name="T38" fmla="*/ 105 w 971"/>
                <a:gd name="T39" fmla="*/ 147 h 677"/>
                <a:gd name="T40" fmla="*/ 60 w 971"/>
                <a:gd name="T41" fmla="*/ 165 h 677"/>
                <a:gd name="T42" fmla="*/ 28 w 971"/>
                <a:gd name="T43" fmla="*/ 228 h 677"/>
                <a:gd name="T44" fmla="*/ 103 w 971"/>
                <a:gd name="T45" fmla="*/ 238 h 677"/>
                <a:gd name="T46" fmla="*/ 128 w 971"/>
                <a:gd name="T47" fmla="*/ 187 h 677"/>
                <a:gd name="T48" fmla="*/ 168 w 971"/>
                <a:gd name="T49" fmla="*/ 187 h 677"/>
                <a:gd name="T50" fmla="*/ 145 w 971"/>
                <a:gd name="T51" fmla="*/ 230 h 677"/>
                <a:gd name="T52" fmla="*/ 187 w 971"/>
                <a:gd name="T53" fmla="*/ 250 h 677"/>
                <a:gd name="T54" fmla="*/ 217 w 971"/>
                <a:gd name="T55" fmla="*/ 179 h 677"/>
                <a:gd name="T56" fmla="*/ 259 w 971"/>
                <a:gd name="T57" fmla="*/ 214 h 677"/>
                <a:gd name="T58" fmla="*/ 257 w 971"/>
                <a:gd name="T59" fmla="*/ 277 h 677"/>
                <a:gd name="T60" fmla="*/ 206 w 971"/>
                <a:gd name="T61" fmla="*/ 301 h 677"/>
                <a:gd name="T62" fmla="*/ 140 w 971"/>
                <a:gd name="T63" fmla="*/ 277 h 677"/>
                <a:gd name="T64" fmla="*/ 77 w 971"/>
                <a:gd name="T65" fmla="*/ 269 h 677"/>
                <a:gd name="T66" fmla="*/ 4 w 971"/>
                <a:gd name="T67" fmla="*/ 344 h 677"/>
                <a:gd name="T68" fmla="*/ 32 w 971"/>
                <a:gd name="T69" fmla="*/ 436 h 677"/>
                <a:gd name="T70" fmla="*/ 96 w 971"/>
                <a:gd name="T71" fmla="*/ 483 h 677"/>
                <a:gd name="T72" fmla="*/ 100 w 971"/>
                <a:gd name="T73" fmla="*/ 632 h 677"/>
                <a:gd name="T74" fmla="*/ 149 w 971"/>
                <a:gd name="T75" fmla="*/ 670 h 677"/>
                <a:gd name="T76" fmla="*/ 213 w 971"/>
                <a:gd name="T77" fmla="*/ 624 h 677"/>
                <a:gd name="T78" fmla="*/ 255 w 971"/>
                <a:gd name="T79" fmla="*/ 522 h 677"/>
                <a:gd name="T80" fmla="*/ 323 w 971"/>
                <a:gd name="T81" fmla="*/ 477 h 677"/>
                <a:gd name="T82" fmla="*/ 358 w 971"/>
                <a:gd name="T83" fmla="*/ 446 h 677"/>
                <a:gd name="T84" fmla="*/ 316 w 971"/>
                <a:gd name="T85" fmla="*/ 346 h 677"/>
                <a:gd name="T86" fmla="*/ 395 w 971"/>
                <a:gd name="T87" fmla="*/ 399 h 677"/>
                <a:gd name="T88" fmla="*/ 451 w 971"/>
                <a:gd name="T89" fmla="*/ 414 h 677"/>
                <a:gd name="T90" fmla="*/ 496 w 971"/>
                <a:gd name="T91" fmla="*/ 405 h 677"/>
                <a:gd name="T92" fmla="*/ 536 w 971"/>
                <a:gd name="T93" fmla="*/ 456 h 677"/>
                <a:gd name="T94" fmla="*/ 580 w 971"/>
                <a:gd name="T95" fmla="*/ 465 h 677"/>
                <a:gd name="T96" fmla="*/ 622 w 971"/>
                <a:gd name="T97" fmla="*/ 456 h 677"/>
                <a:gd name="T98" fmla="*/ 676 w 971"/>
                <a:gd name="T99" fmla="*/ 507 h 677"/>
                <a:gd name="T100" fmla="*/ 734 w 971"/>
                <a:gd name="T101" fmla="*/ 540 h 677"/>
                <a:gd name="T102" fmla="*/ 889 w 971"/>
                <a:gd name="T103" fmla="*/ 483 h 677"/>
                <a:gd name="T104" fmla="*/ 929 w 971"/>
                <a:gd name="T105" fmla="*/ 391 h 677"/>
                <a:gd name="T106" fmla="*/ 971 w 971"/>
                <a:gd name="T107" fmla="*/ 291 h 677"/>
                <a:gd name="T108" fmla="*/ 954 w 971"/>
                <a:gd name="T109" fmla="*/ 197 h 677"/>
                <a:gd name="T110" fmla="*/ 922 w 971"/>
                <a:gd name="T111" fmla="*/ 151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71" h="677">
                  <a:moveTo>
                    <a:pt x="922" y="151"/>
                  </a:moveTo>
                  <a:lnTo>
                    <a:pt x="917" y="151"/>
                  </a:lnTo>
                  <a:lnTo>
                    <a:pt x="903" y="151"/>
                  </a:lnTo>
                  <a:lnTo>
                    <a:pt x="889" y="153"/>
                  </a:lnTo>
                  <a:lnTo>
                    <a:pt x="880" y="163"/>
                  </a:lnTo>
                  <a:lnTo>
                    <a:pt x="873" y="167"/>
                  </a:lnTo>
                  <a:lnTo>
                    <a:pt x="858" y="169"/>
                  </a:lnTo>
                  <a:lnTo>
                    <a:pt x="842" y="167"/>
                  </a:lnTo>
                  <a:lnTo>
                    <a:pt x="823" y="163"/>
                  </a:lnTo>
                  <a:lnTo>
                    <a:pt x="805" y="155"/>
                  </a:lnTo>
                  <a:lnTo>
                    <a:pt x="788" y="144"/>
                  </a:lnTo>
                  <a:lnTo>
                    <a:pt x="779" y="130"/>
                  </a:lnTo>
                  <a:lnTo>
                    <a:pt x="777" y="114"/>
                  </a:lnTo>
                  <a:lnTo>
                    <a:pt x="777" y="98"/>
                  </a:lnTo>
                  <a:lnTo>
                    <a:pt x="770" y="81"/>
                  </a:lnTo>
                  <a:lnTo>
                    <a:pt x="758" y="71"/>
                  </a:lnTo>
                  <a:lnTo>
                    <a:pt x="746" y="63"/>
                  </a:lnTo>
                  <a:lnTo>
                    <a:pt x="734" y="59"/>
                  </a:lnTo>
                  <a:lnTo>
                    <a:pt x="725" y="59"/>
                  </a:lnTo>
                  <a:lnTo>
                    <a:pt x="718" y="63"/>
                  </a:lnTo>
                  <a:lnTo>
                    <a:pt x="720" y="71"/>
                  </a:lnTo>
                  <a:lnTo>
                    <a:pt x="723" y="81"/>
                  </a:lnTo>
                  <a:lnTo>
                    <a:pt x="718" y="89"/>
                  </a:lnTo>
                  <a:lnTo>
                    <a:pt x="709" y="96"/>
                  </a:lnTo>
                  <a:lnTo>
                    <a:pt x="697" y="102"/>
                  </a:lnTo>
                  <a:lnTo>
                    <a:pt x="681" y="104"/>
                  </a:lnTo>
                  <a:lnTo>
                    <a:pt x="664" y="106"/>
                  </a:lnTo>
                  <a:lnTo>
                    <a:pt x="645" y="108"/>
                  </a:lnTo>
                  <a:lnTo>
                    <a:pt x="629" y="108"/>
                  </a:lnTo>
                  <a:lnTo>
                    <a:pt x="603" y="102"/>
                  </a:lnTo>
                  <a:lnTo>
                    <a:pt x="589" y="85"/>
                  </a:lnTo>
                  <a:lnTo>
                    <a:pt x="582" y="63"/>
                  </a:lnTo>
                  <a:lnTo>
                    <a:pt x="580" y="41"/>
                  </a:lnTo>
                  <a:lnTo>
                    <a:pt x="575" y="30"/>
                  </a:lnTo>
                  <a:lnTo>
                    <a:pt x="564" y="22"/>
                  </a:lnTo>
                  <a:lnTo>
                    <a:pt x="547" y="18"/>
                  </a:lnTo>
                  <a:lnTo>
                    <a:pt x="526" y="12"/>
                  </a:lnTo>
                  <a:lnTo>
                    <a:pt x="505" y="10"/>
                  </a:lnTo>
                  <a:lnTo>
                    <a:pt x="479" y="8"/>
                  </a:lnTo>
                  <a:lnTo>
                    <a:pt x="458" y="6"/>
                  </a:lnTo>
                  <a:lnTo>
                    <a:pt x="437" y="4"/>
                  </a:lnTo>
                  <a:lnTo>
                    <a:pt x="418" y="2"/>
                  </a:lnTo>
                  <a:lnTo>
                    <a:pt x="404" y="0"/>
                  </a:lnTo>
                  <a:lnTo>
                    <a:pt x="390" y="0"/>
                  </a:lnTo>
                  <a:lnTo>
                    <a:pt x="381" y="2"/>
                  </a:lnTo>
                  <a:lnTo>
                    <a:pt x="372" y="4"/>
                  </a:lnTo>
                  <a:lnTo>
                    <a:pt x="367" y="8"/>
                  </a:lnTo>
                  <a:lnTo>
                    <a:pt x="367" y="14"/>
                  </a:lnTo>
                  <a:lnTo>
                    <a:pt x="367" y="22"/>
                  </a:lnTo>
                  <a:lnTo>
                    <a:pt x="360" y="24"/>
                  </a:lnTo>
                  <a:lnTo>
                    <a:pt x="346" y="28"/>
                  </a:lnTo>
                  <a:lnTo>
                    <a:pt x="327" y="38"/>
                  </a:lnTo>
                  <a:lnTo>
                    <a:pt x="313" y="53"/>
                  </a:lnTo>
                  <a:lnTo>
                    <a:pt x="313" y="61"/>
                  </a:lnTo>
                  <a:lnTo>
                    <a:pt x="323" y="69"/>
                  </a:lnTo>
                  <a:lnTo>
                    <a:pt x="339" y="77"/>
                  </a:lnTo>
                  <a:lnTo>
                    <a:pt x="358" y="83"/>
                  </a:lnTo>
                  <a:lnTo>
                    <a:pt x="381" y="87"/>
                  </a:lnTo>
                  <a:lnTo>
                    <a:pt x="402" y="89"/>
                  </a:lnTo>
                  <a:lnTo>
                    <a:pt x="418" y="91"/>
                  </a:lnTo>
                  <a:lnTo>
                    <a:pt x="430" y="89"/>
                  </a:lnTo>
                  <a:lnTo>
                    <a:pt x="423" y="102"/>
                  </a:lnTo>
                  <a:lnTo>
                    <a:pt x="407" y="110"/>
                  </a:lnTo>
                  <a:lnTo>
                    <a:pt x="386" y="114"/>
                  </a:lnTo>
                  <a:lnTo>
                    <a:pt x="362" y="116"/>
                  </a:lnTo>
                  <a:lnTo>
                    <a:pt x="334" y="114"/>
                  </a:lnTo>
                  <a:lnTo>
                    <a:pt x="311" y="110"/>
                  </a:lnTo>
                  <a:lnTo>
                    <a:pt x="287" y="104"/>
                  </a:lnTo>
                  <a:lnTo>
                    <a:pt x="271" y="96"/>
                  </a:lnTo>
                  <a:lnTo>
                    <a:pt x="255" y="89"/>
                  </a:lnTo>
                  <a:lnTo>
                    <a:pt x="234" y="87"/>
                  </a:lnTo>
                  <a:lnTo>
                    <a:pt x="210" y="89"/>
                  </a:lnTo>
                  <a:lnTo>
                    <a:pt x="187" y="96"/>
                  </a:lnTo>
                  <a:lnTo>
                    <a:pt x="163" y="102"/>
                  </a:lnTo>
                  <a:lnTo>
                    <a:pt x="145" y="110"/>
                  </a:lnTo>
                  <a:lnTo>
                    <a:pt x="131" y="118"/>
                  </a:lnTo>
                  <a:lnTo>
                    <a:pt x="124" y="126"/>
                  </a:lnTo>
                  <a:lnTo>
                    <a:pt x="121" y="132"/>
                  </a:lnTo>
                  <a:lnTo>
                    <a:pt x="114" y="140"/>
                  </a:lnTo>
                  <a:lnTo>
                    <a:pt x="105" y="147"/>
                  </a:lnTo>
                  <a:lnTo>
                    <a:pt x="96" y="153"/>
                  </a:lnTo>
                  <a:lnTo>
                    <a:pt x="84" y="157"/>
                  </a:lnTo>
                  <a:lnTo>
                    <a:pt x="72" y="161"/>
                  </a:lnTo>
                  <a:lnTo>
                    <a:pt x="60" y="165"/>
                  </a:lnTo>
                  <a:lnTo>
                    <a:pt x="49" y="167"/>
                  </a:lnTo>
                  <a:lnTo>
                    <a:pt x="30" y="179"/>
                  </a:lnTo>
                  <a:lnTo>
                    <a:pt x="21" y="202"/>
                  </a:lnTo>
                  <a:lnTo>
                    <a:pt x="28" y="228"/>
                  </a:lnTo>
                  <a:lnTo>
                    <a:pt x="56" y="246"/>
                  </a:lnTo>
                  <a:lnTo>
                    <a:pt x="74" y="250"/>
                  </a:lnTo>
                  <a:lnTo>
                    <a:pt x="91" y="246"/>
                  </a:lnTo>
                  <a:lnTo>
                    <a:pt x="103" y="238"/>
                  </a:lnTo>
                  <a:lnTo>
                    <a:pt x="112" y="226"/>
                  </a:lnTo>
                  <a:lnTo>
                    <a:pt x="119" y="214"/>
                  </a:lnTo>
                  <a:lnTo>
                    <a:pt x="124" y="200"/>
                  </a:lnTo>
                  <a:lnTo>
                    <a:pt x="128" y="187"/>
                  </a:lnTo>
                  <a:lnTo>
                    <a:pt x="131" y="179"/>
                  </a:lnTo>
                  <a:lnTo>
                    <a:pt x="140" y="175"/>
                  </a:lnTo>
                  <a:lnTo>
                    <a:pt x="154" y="179"/>
                  </a:lnTo>
                  <a:lnTo>
                    <a:pt x="168" y="187"/>
                  </a:lnTo>
                  <a:lnTo>
                    <a:pt x="173" y="191"/>
                  </a:lnTo>
                  <a:lnTo>
                    <a:pt x="168" y="197"/>
                  </a:lnTo>
                  <a:lnTo>
                    <a:pt x="154" y="212"/>
                  </a:lnTo>
                  <a:lnTo>
                    <a:pt x="145" y="230"/>
                  </a:lnTo>
                  <a:lnTo>
                    <a:pt x="142" y="250"/>
                  </a:lnTo>
                  <a:lnTo>
                    <a:pt x="154" y="261"/>
                  </a:lnTo>
                  <a:lnTo>
                    <a:pt x="170" y="261"/>
                  </a:lnTo>
                  <a:lnTo>
                    <a:pt x="187" y="250"/>
                  </a:lnTo>
                  <a:lnTo>
                    <a:pt x="194" y="234"/>
                  </a:lnTo>
                  <a:lnTo>
                    <a:pt x="199" y="214"/>
                  </a:lnTo>
                  <a:lnTo>
                    <a:pt x="208" y="193"/>
                  </a:lnTo>
                  <a:lnTo>
                    <a:pt x="217" y="179"/>
                  </a:lnTo>
                  <a:lnTo>
                    <a:pt x="222" y="173"/>
                  </a:lnTo>
                  <a:lnTo>
                    <a:pt x="227" y="179"/>
                  </a:lnTo>
                  <a:lnTo>
                    <a:pt x="243" y="195"/>
                  </a:lnTo>
                  <a:lnTo>
                    <a:pt x="259" y="214"/>
                  </a:lnTo>
                  <a:lnTo>
                    <a:pt x="278" y="228"/>
                  </a:lnTo>
                  <a:lnTo>
                    <a:pt x="283" y="240"/>
                  </a:lnTo>
                  <a:lnTo>
                    <a:pt x="273" y="257"/>
                  </a:lnTo>
                  <a:lnTo>
                    <a:pt x="257" y="277"/>
                  </a:lnTo>
                  <a:lnTo>
                    <a:pt x="243" y="295"/>
                  </a:lnTo>
                  <a:lnTo>
                    <a:pt x="234" y="301"/>
                  </a:lnTo>
                  <a:lnTo>
                    <a:pt x="222" y="303"/>
                  </a:lnTo>
                  <a:lnTo>
                    <a:pt x="206" y="301"/>
                  </a:lnTo>
                  <a:lnTo>
                    <a:pt x="187" y="295"/>
                  </a:lnTo>
                  <a:lnTo>
                    <a:pt x="168" y="289"/>
                  </a:lnTo>
                  <a:lnTo>
                    <a:pt x="152" y="283"/>
                  </a:lnTo>
                  <a:lnTo>
                    <a:pt x="140" y="277"/>
                  </a:lnTo>
                  <a:lnTo>
                    <a:pt x="131" y="273"/>
                  </a:lnTo>
                  <a:lnTo>
                    <a:pt x="117" y="265"/>
                  </a:lnTo>
                  <a:lnTo>
                    <a:pt x="100" y="263"/>
                  </a:lnTo>
                  <a:lnTo>
                    <a:pt x="77" y="269"/>
                  </a:lnTo>
                  <a:lnTo>
                    <a:pt x="56" y="281"/>
                  </a:lnTo>
                  <a:lnTo>
                    <a:pt x="35" y="297"/>
                  </a:lnTo>
                  <a:lnTo>
                    <a:pt x="16" y="320"/>
                  </a:lnTo>
                  <a:lnTo>
                    <a:pt x="4" y="344"/>
                  </a:lnTo>
                  <a:lnTo>
                    <a:pt x="0" y="373"/>
                  </a:lnTo>
                  <a:lnTo>
                    <a:pt x="4" y="399"/>
                  </a:lnTo>
                  <a:lnTo>
                    <a:pt x="16" y="420"/>
                  </a:lnTo>
                  <a:lnTo>
                    <a:pt x="32" y="436"/>
                  </a:lnTo>
                  <a:lnTo>
                    <a:pt x="51" y="450"/>
                  </a:lnTo>
                  <a:lnTo>
                    <a:pt x="70" y="462"/>
                  </a:lnTo>
                  <a:lnTo>
                    <a:pt x="86" y="473"/>
                  </a:lnTo>
                  <a:lnTo>
                    <a:pt x="96" y="483"/>
                  </a:lnTo>
                  <a:lnTo>
                    <a:pt x="98" y="493"/>
                  </a:lnTo>
                  <a:lnTo>
                    <a:pt x="93" y="530"/>
                  </a:lnTo>
                  <a:lnTo>
                    <a:pt x="96" y="581"/>
                  </a:lnTo>
                  <a:lnTo>
                    <a:pt x="100" y="632"/>
                  </a:lnTo>
                  <a:lnTo>
                    <a:pt x="112" y="668"/>
                  </a:lnTo>
                  <a:lnTo>
                    <a:pt x="121" y="677"/>
                  </a:lnTo>
                  <a:lnTo>
                    <a:pt x="133" y="677"/>
                  </a:lnTo>
                  <a:lnTo>
                    <a:pt x="149" y="670"/>
                  </a:lnTo>
                  <a:lnTo>
                    <a:pt x="166" y="662"/>
                  </a:lnTo>
                  <a:lnTo>
                    <a:pt x="182" y="650"/>
                  </a:lnTo>
                  <a:lnTo>
                    <a:pt x="199" y="636"/>
                  </a:lnTo>
                  <a:lnTo>
                    <a:pt x="213" y="624"/>
                  </a:lnTo>
                  <a:lnTo>
                    <a:pt x="222" y="613"/>
                  </a:lnTo>
                  <a:lnTo>
                    <a:pt x="234" y="587"/>
                  </a:lnTo>
                  <a:lnTo>
                    <a:pt x="243" y="554"/>
                  </a:lnTo>
                  <a:lnTo>
                    <a:pt x="255" y="522"/>
                  </a:lnTo>
                  <a:lnTo>
                    <a:pt x="278" y="499"/>
                  </a:lnTo>
                  <a:lnTo>
                    <a:pt x="294" y="491"/>
                  </a:lnTo>
                  <a:lnTo>
                    <a:pt x="308" y="485"/>
                  </a:lnTo>
                  <a:lnTo>
                    <a:pt x="323" y="477"/>
                  </a:lnTo>
                  <a:lnTo>
                    <a:pt x="334" y="469"/>
                  </a:lnTo>
                  <a:lnTo>
                    <a:pt x="346" y="460"/>
                  </a:lnTo>
                  <a:lnTo>
                    <a:pt x="353" y="452"/>
                  </a:lnTo>
                  <a:lnTo>
                    <a:pt x="358" y="446"/>
                  </a:lnTo>
                  <a:lnTo>
                    <a:pt x="360" y="438"/>
                  </a:lnTo>
                  <a:lnTo>
                    <a:pt x="351" y="414"/>
                  </a:lnTo>
                  <a:lnTo>
                    <a:pt x="334" y="379"/>
                  </a:lnTo>
                  <a:lnTo>
                    <a:pt x="316" y="346"/>
                  </a:lnTo>
                  <a:lnTo>
                    <a:pt x="306" y="332"/>
                  </a:lnTo>
                  <a:lnTo>
                    <a:pt x="381" y="395"/>
                  </a:lnTo>
                  <a:lnTo>
                    <a:pt x="386" y="397"/>
                  </a:lnTo>
                  <a:lnTo>
                    <a:pt x="395" y="399"/>
                  </a:lnTo>
                  <a:lnTo>
                    <a:pt x="407" y="403"/>
                  </a:lnTo>
                  <a:lnTo>
                    <a:pt x="423" y="407"/>
                  </a:lnTo>
                  <a:lnTo>
                    <a:pt x="440" y="412"/>
                  </a:lnTo>
                  <a:lnTo>
                    <a:pt x="451" y="414"/>
                  </a:lnTo>
                  <a:lnTo>
                    <a:pt x="461" y="412"/>
                  </a:lnTo>
                  <a:lnTo>
                    <a:pt x="465" y="407"/>
                  </a:lnTo>
                  <a:lnTo>
                    <a:pt x="475" y="401"/>
                  </a:lnTo>
                  <a:lnTo>
                    <a:pt x="496" y="405"/>
                  </a:lnTo>
                  <a:lnTo>
                    <a:pt x="517" y="418"/>
                  </a:lnTo>
                  <a:lnTo>
                    <a:pt x="526" y="438"/>
                  </a:lnTo>
                  <a:lnTo>
                    <a:pt x="528" y="448"/>
                  </a:lnTo>
                  <a:lnTo>
                    <a:pt x="536" y="456"/>
                  </a:lnTo>
                  <a:lnTo>
                    <a:pt x="545" y="462"/>
                  </a:lnTo>
                  <a:lnTo>
                    <a:pt x="557" y="465"/>
                  </a:lnTo>
                  <a:lnTo>
                    <a:pt x="568" y="467"/>
                  </a:lnTo>
                  <a:lnTo>
                    <a:pt x="580" y="465"/>
                  </a:lnTo>
                  <a:lnTo>
                    <a:pt x="592" y="462"/>
                  </a:lnTo>
                  <a:lnTo>
                    <a:pt x="601" y="456"/>
                  </a:lnTo>
                  <a:lnTo>
                    <a:pt x="610" y="452"/>
                  </a:lnTo>
                  <a:lnTo>
                    <a:pt x="622" y="456"/>
                  </a:lnTo>
                  <a:lnTo>
                    <a:pt x="636" y="465"/>
                  </a:lnTo>
                  <a:lnTo>
                    <a:pt x="650" y="477"/>
                  </a:lnTo>
                  <a:lnTo>
                    <a:pt x="662" y="493"/>
                  </a:lnTo>
                  <a:lnTo>
                    <a:pt x="676" y="507"/>
                  </a:lnTo>
                  <a:lnTo>
                    <a:pt x="685" y="524"/>
                  </a:lnTo>
                  <a:lnTo>
                    <a:pt x="692" y="536"/>
                  </a:lnTo>
                  <a:lnTo>
                    <a:pt x="706" y="542"/>
                  </a:lnTo>
                  <a:lnTo>
                    <a:pt x="734" y="540"/>
                  </a:lnTo>
                  <a:lnTo>
                    <a:pt x="770" y="532"/>
                  </a:lnTo>
                  <a:lnTo>
                    <a:pt x="812" y="518"/>
                  </a:lnTo>
                  <a:lnTo>
                    <a:pt x="851" y="501"/>
                  </a:lnTo>
                  <a:lnTo>
                    <a:pt x="889" y="483"/>
                  </a:lnTo>
                  <a:lnTo>
                    <a:pt x="915" y="462"/>
                  </a:lnTo>
                  <a:lnTo>
                    <a:pt x="929" y="444"/>
                  </a:lnTo>
                  <a:lnTo>
                    <a:pt x="931" y="418"/>
                  </a:lnTo>
                  <a:lnTo>
                    <a:pt x="929" y="391"/>
                  </a:lnTo>
                  <a:lnTo>
                    <a:pt x="933" y="369"/>
                  </a:lnTo>
                  <a:lnTo>
                    <a:pt x="950" y="361"/>
                  </a:lnTo>
                  <a:lnTo>
                    <a:pt x="966" y="338"/>
                  </a:lnTo>
                  <a:lnTo>
                    <a:pt x="971" y="291"/>
                  </a:lnTo>
                  <a:lnTo>
                    <a:pt x="966" y="244"/>
                  </a:lnTo>
                  <a:lnTo>
                    <a:pt x="964" y="222"/>
                  </a:lnTo>
                  <a:lnTo>
                    <a:pt x="961" y="212"/>
                  </a:lnTo>
                  <a:lnTo>
                    <a:pt x="954" y="197"/>
                  </a:lnTo>
                  <a:lnTo>
                    <a:pt x="947" y="185"/>
                  </a:lnTo>
                  <a:lnTo>
                    <a:pt x="940" y="171"/>
                  </a:lnTo>
                  <a:lnTo>
                    <a:pt x="931" y="159"/>
                  </a:lnTo>
                  <a:lnTo>
                    <a:pt x="922" y="151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2266" y="1149"/>
              <a:ext cx="251" cy="127"/>
            </a:xfrm>
            <a:custGeom>
              <a:avLst/>
              <a:gdLst>
                <a:gd name="T0" fmla="*/ 5 w 251"/>
                <a:gd name="T1" fmla="*/ 2 h 127"/>
                <a:gd name="T2" fmla="*/ 3 w 251"/>
                <a:gd name="T3" fmla="*/ 11 h 127"/>
                <a:gd name="T4" fmla="*/ 0 w 251"/>
                <a:gd name="T5" fmla="*/ 29 h 127"/>
                <a:gd name="T6" fmla="*/ 7 w 251"/>
                <a:gd name="T7" fmla="*/ 47 h 127"/>
                <a:gd name="T8" fmla="*/ 33 w 251"/>
                <a:gd name="T9" fmla="*/ 55 h 127"/>
                <a:gd name="T10" fmla="*/ 49 w 251"/>
                <a:gd name="T11" fmla="*/ 55 h 127"/>
                <a:gd name="T12" fmla="*/ 63 w 251"/>
                <a:gd name="T13" fmla="*/ 55 h 127"/>
                <a:gd name="T14" fmla="*/ 73 w 251"/>
                <a:gd name="T15" fmla="*/ 53 h 127"/>
                <a:gd name="T16" fmla="*/ 82 w 251"/>
                <a:gd name="T17" fmla="*/ 53 h 127"/>
                <a:gd name="T18" fmla="*/ 89 w 251"/>
                <a:gd name="T19" fmla="*/ 53 h 127"/>
                <a:gd name="T20" fmla="*/ 96 w 251"/>
                <a:gd name="T21" fmla="*/ 55 h 127"/>
                <a:gd name="T22" fmla="*/ 103 w 251"/>
                <a:gd name="T23" fmla="*/ 57 h 127"/>
                <a:gd name="T24" fmla="*/ 110 w 251"/>
                <a:gd name="T25" fmla="*/ 61 h 127"/>
                <a:gd name="T26" fmla="*/ 120 w 251"/>
                <a:gd name="T27" fmla="*/ 66 h 127"/>
                <a:gd name="T28" fmla="*/ 129 w 251"/>
                <a:gd name="T29" fmla="*/ 72 h 127"/>
                <a:gd name="T30" fmla="*/ 141 w 251"/>
                <a:gd name="T31" fmla="*/ 78 h 127"/>
                <a:gd name="T32" fmla="*/ 152 w 251"/>
                <a:gd name="T33" fmla="*/ 84 h 127"/>
                <a:gd name="T34" fmla="*/ 164 w 251"/>
                <a:gd name="T35" fmla="*/ 90 h 127"/>
                <a:gd name="T36" fmla="*/ 176 w 251"/>
                <a:gd name="T37" fmla="*/ 94 h 127"/>
                <a:gd name="T38" fmla="*/ 185 w 251"/>
                <a:gd name="T39" fmla="*/ 96 h 127"/>
                <a:gd name="T40" fmla="*/ 195 w 251"/>
                <a:gd name="T41" fmla="*/ 98 h 127"/>
                <a:gd name="T42" fmla="*/ 209 w 251"/>
                <a:gd name="T43" fmla="*/ 100 h 127"/>
                <a:gd name="T44" fmla="*/ 223 w 251"/>
                <a:gd name="T45" fmla="*/ 106 h 127"/>
                <a:gd name="T46" fmla="*/ 230 w 251"/>
                <a:gd name="T47" fmla="*/ 114 h 127"/>
                <a:gd name="T48" fmla="*/ 234 w 251"/>
                <a:gd name="T49" fmla="*/ 117 h 127"/>
                <a:gd name="T50" fmla="*/ 251 w 251"/>
                <a:gd name="T51" fmla="*/ 127 h 127"/>
                <a:gd name="T52" fmla="*/ 225 w 251"/>
                <a:gd name="T53" fmla="*/ 106 h 127"/>
                <a:gd name="T54" fmla="*/ 197 w 251"/>
                <a:gd name="T55" fmla="*/ 86 h 127"/>
                <a:gd name="T56" fmla="*/ 169 w 251"/>
                <a:gd name="T57" fmla="*/ 70 h 127"/>
                <a:gd name="T58" fmla="*/ 138 w 251"/>
                <a:gd name="T59" fmla="*/ 51 h 127"/>
                <a:gd name="T60" fmla="*/ 108 w 251"/>
                <a:gd name="T61" fmla="*/ 37 h 127"/>
                <a:gd name="T62" fmla="*/ 75 w 251"/>
                <a:gd name="T63" fmla="*/ 23 h 127"/>
                <a:gd name="T64" fmla="*/ 42 w 251"/>
                <a:gd name="T65" fmla="*/ 11 h 127"/>
                <a:gd name="T66" fmla="*/ 10 w 251"/>
                <a:gd name="T67" fmla="*/ 0 h 127"/>
                <a:gd name="T68" fmla="*/ 5 w 251"/>
                <a:gd name="T69" fmla="*/ 2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1" h="127">
                  <a:moveTo>
                    <a:pt x="5" y="2"/>
                  </a:moveTo>
                  <a:lnTo>
                    <a:pt x="3" y="11"/>
                  </a:lnTo>
                  <a:lnTo>
                    <a:pt x="0" y="29"/>
                  </a:lnTo>
                  <a:lnTo>
                    <a:pt x="7" y="47"/>
                  </a:lnTo>
                  <a:lnTo>
                    <a:pt x="33" y="55"/>
                  </a:lnTo>
                  <a:lnTo>
                    <a:pt x="49" y="55"/>
                  </a:lnTo>
                  <a:lnTo>
                    <a:pt x="63" y="55"/>
                  </a:lnTo>
                  <a:lnTo>
                    <a:pt x="73" y="53"/>
                  </a:lnTo>
                  <a:lnTo>
                    <a:pt x="82" y="53"/>
                  </a:lnTo>
                  <a:lnTo>
                    <a:pt x="89" y="53"/>
                  </a:lnTo>
                  <a:lnTo>
                    <a:pt x="96" y="55"/>
                  </a:lnTo>
                  <a:lnTo>
                    <a:pt x="103" y="57"/>
                  </a:lnTo>
                  <a:lnTo>
                    <a:pt x="110" y="61"/>
                  </a:lnTo>
                  <a:lnTo>
                    <a:pt x="120" y="66"/>
                  </a:lnTo>
                  <a:lnTo>
                    <a:pt x="129" y="72"/>
                  </a:lnTo>
                  <a:lnTo>
                    <a:pt x="141" y="78"/>
                  </a:lnTo>
                  <a:lnTo>
                    <a:pt x="152" y="84"/>
                  </a:lnTo>
                  <a:lnTo>
                    <a:pt x="164" y="90"/>
                  </a:lnTo>
                  <a:lnTo>
                    <a:pt x="176" y="94"/>
                  </a:lnTo>
                  <a:lnTo>
                    <a:pt x="185" y="96"/>
                  </a:lnTo>
                  <a:lnTo>
                    <a:pt x="195" y="98"/>
                  </a:lnTo>
                  <a:lnTo>
                    <a:pt x="209" y="100"/>
                  </a:lnTo>
                  <a:lnTo>
                    <a:pt x="223" y="106"/>
                  </a:lnTo>
                  <a:lnTo>
                    <a:pt x="230" y="114"/>
                  </a:lnTo>
                  <a:lnTo>
                    <a:pt x="234" y="117"/>
                  </a:lnTo>
                  <a:lnTo>
                    <a:pt x="251" y="127"/>
                  </a:lnTo>
                  <a:lnTo>
                    <a:pt x="225" y="106"/>
                  </a:lnTo>
                  <a:lnTo>
                    <a:pt x="197" y="86"/>
                  </a:lnTo>
                  <a:lnTo>
                    <a:pt x="169" y="70"/>
                  </a:lnTo>
                  <a:lnTo>
                    <a:pt x="138" y="51"/>
                  </a:lnTo>
                  <a:lnTo>
                    <a:pt x="108" y="37"/>
                  </a:lnTo>
                  <a:lnTo>
                    <a:pt x="75" y="23"/>
                  </a:lnTo>
                  <a:lnTo>
                    <a:pt x="42" y="11"/>
                  </a:lnTo>
                  <a:lnTo>
                    <a:pt x="10" y="0"/>
                  </a:lnTo>
                  <a:lnTo>
                    <a:pt x="5" y="2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758" y="1239"/>
              <a:ext cx="141" cy="86"/>
            </a:xfrm>
            <a:custGeom>
              <a:avLst/>
              <a:gdLst>
                <a:gd name="T0" fmla="*/ 127 w 141"/>
                <a:gd name="T1" fmla="*/ 8 h 86"/>
                <a:gd name="T2" fmla="*/ 110 w 141"/>
                <a:gd name="T3" fmla="*/ 2 h 86"/>
                <a:gd name="T4" fmla="*/ 96 w 141"/>
                <a:gd name="T5" fmla="*/ 0 h 86"/>
                <a:gd name="T6" fmla="*/ 82 w 141"/>
                <a:gd name="T7" fmla="*/ 0 h 86"/>
                <a:gd name="T8" fmla="*/ 68 w 141"/>
                <a:gd name="T9" fmla="*/ 4 h 86"/>
                <a:gd name="T10" fmla="*/ 59 w 141"/>
                <a:gd name="T11" fmla="*/ 8 h 86"/>
                <a:gd name="T12" fmla="*/ 52 w 141"/>
                <a:gd name="T13" fmla="*/ 16 h 86"/>
                <a:gd name="T14" fmla="*/ 47 w 141"/>
                <a:gd name="T15" fmla="*/ 24 h 86"/>
                <a:gd name="T16" fmla="*/ 45 w 141"/>
                <a:gd name="T17" fmla="*/ 33 h 86"/>
                <a:gd name="T18" fmla="*/ 36 w 141"/>
                <a:gd name="T19" fmla="*/ 49 h 86"/>
                <a:gd name="T20" fmla="*/ 17 w 141"/>
                <a:gd name="T21" fmla="*/ 59 h 86"/>
                <a:gd name="T22" fmla="*/ 0 w 141"/>
                <a:gd name="T23" fmla="*/ 69 h 86"/>
                <a:gd name="T24" fmla="*/ 3 w 141"/>
                <a:gd name="T25" fmla="*/ 82 h 86"/>
                <a:gd name="T26" fmla="*/ 17 w 141"/>
                <a:gd name="T27" fmla="*/ 86 h 86"/>
                <a:gd name="T28" fmla="*/ 40 w 141"/>
                <a:gd name="T29" fmla="*/ 82 h 86"/>
                <a:gd name="T30" fmla="*/ 68 w 141"/>
                <a:gd name="T31" fmla="*/ 75 h 86"/>
                <a:gd name="T32" fmla="*/ 96 w 141"/>
                <a:gd name="T33" fmla="*/ 63 h 86"/>
                <a:gd name="T34" fmla="*/ 120 w 141"/>
                <a:gd name="T35" fmla="*/ 49 h 86"/>
                <a:gd name="T36" fmla="*/ 136 w 141"/>
                <a:gd name="T37" fmla="*/ 35 h 86"/>
                <a:gd name="T38" fmla="*/ 141 w 141"/>
                <a:gd name="T39" fmla="*/ 20 h 86"/>
                <a:gd name="T40" fmla="*/ 127 w 141"/>
                <a:gd name="T41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1" h="86">
                  <a:moveTo>
                    <a:pt x="127" y="8"/>
                  </a:moveTo>
                  <a:lnTo>
                    <a:pt x="110" y="2"/>
                  </a:lnTo>
                  <a:lnTo>
                    <a:pt x="96" y="0"/>
                  </a:lnTo>
                  <a:lnTo>
                    <a:pt x="82" y="0"/>
                  </a:lnTo>
                  <a:lnTo>
                    <a:pt x="68" y="4"/>
                  </a:lnTo>
                  <a:lnTo>
                    <a:pt x="59" y="8"/>
                  </a:lnTo>
                  <a:lnTo>
                    <a:pt x="52" y="16"/>
                  </a:lnTo>
                  <a:lnTo>
                    <a:pt x="47" y="24"/>
                  </a:lnTo>
                  <a:lnTo>
                    <a:pt x="45" y="33"/>
                  </a:lnTo>
                  <a:lnTo>
                    <a:pt x="36" y="49"/>
                  </a:lnTo>
                  <a:lnTo>
                    <a:pt x="17" y="59"/>
                  </a:lnTo>
                  <a:lnTo>
                    <a:pt x="0" y="69"/>
                  </a:lnTo>
                  <a:lnTo>
                    <a:pt x="3" y="82"/>
                  </a:lnTo>
                  <a:lnTo>
                    <a:pt x="17" y="86"/>
                  </a:lnTo>
                  <a:lnTo>
                    <a:pt x="40" y="82"/>
                  </a:lnTo>
                  <a:lnTo>
                    <a:pt x="68" y="75"/>
                  </a:lnTo>
                  <a:lnTo>
                    <a:pt x="96" y="63"/>
                  </a:lnTo>
                  <a:lnTo>
                    <a:pt x="120" y="49"/>
                  </a:lnTo>
                  <a:lnTo>
                    <a:pt x="136" y="35"/>
                  </a:lnTo>
                  <a:lnTo>
                    <a:pt x="141" y="20"/>
                  </a:lnTo>
                  <a:lnTo>
                    <a:pt x="127" y="8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2486" y="1736"/>
              <a:ext cx="106" cy="96"/>
            </a:xfrm>
            <a:custGeom>
              <a:avLst/>
              <a:gdLst>
                <a:gd name="T0" fmla="*/ 99 w 106"/>
                <a:gd name="T1" fmla="*/ 0 h 96"/>
                <a:gd name="T2" fmla="*/ 87 w 106"/>
                <a:gd name="T3" fmla="*/ 7 h 96"/>
                <a:gd name="T4" fmla="*/ 75 w 106"/>
                <a:gd name="T5" fmla="*/ 15 h 96"/>
                <a:gd name="T6" fmla="*/ 63 w 106"/>
                <a:gd name="T7" fmla="*/ 23 h 96"/>
                <a:gd name="T8" fmla="*/ 54 w 106"/>
                <a:gd name="T9" fmla="*/ 31 h 96"/>
                <a:gd name="T10" fmla="*/ 42 w 106"/>
                <a:gd name="T11" fmla="*/ 39 h 96"/>
                <a:gd name="T12" fmla="*/ 33 w 106"/>
                <a:gd name="T13" fmla="*/ 45 h 96"/>
                <a:gd name="T14" fmla="*/ 24 w 106"/>
                <a:gd name="T15" fmla="*/ 47 h 96"/>
                <a:gd name="T16" fmla="*/ 14 w 106"/>
                <a:gd name="T17" fmla="*/ 47 h 96"/>
                <a:gd name="T18" fmla="*/ 3 w 106"/>
                <a:gd name="T19" fmla="*/ 53 h 96"/>
                <a:gd name="T20" fmla="*/ 0 w 106"/>
                <a:gd name="T21" fmla="*/ 72 h 96"/>
                <a:gd name="T22" fmla="*/ 12 w 106"/>
                <a:gd name="T23" fmla="*/ 90 h 96"/>
                <a:gd name="T24" fmla="*/ 35 w 106"/>
                <a:gd name="T25" fmla="*/ 96 h 96"/>
                <a:gd name="T26" fmla="*/ 52 w 106"/>
                <a:gd name="T27" fmla="*/ 90 h 96"/>
                <a:gd name="T28" fmla="*/ 68 w 106"/>
                <a:gd name="T29" fmla="*/ 78 h 96"/>
                <a:gd name="T30" fmla="*/ 82 w 106"/>
                <a:gd name="T31" fmla="*/ 60 h 96"/>
                <a:gd name="T32" fmla="*/ 94 w 106"/>
                <a:gd name="T33" fmla="*/ 41 h 96"/>
                <a:gd name="T34" fmla="*/ 101 w 106"/>
                <a:gd name="T35" fmla="*/ 23 h 96"/>
                <a:gd name="T36" fmla="*/ 106 w 106"/>
                <a:gd name="T37" fmla="*/ 9 h 96"/>
                <a:gd name="T38" fmla="*/ 106 w 106"/>
                <a:gd name="T39" fmla="*/ 0 h 96"/>
                <a:gd name="T40" fmla="*/ 99 w 106"/>
                <a:gd name="T4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6" h="96">
                  <a:moveTo>
                    <a:pt x="99" y="0"/>
                  </a:moveTo>
                  <a:lnTo>
                    <a:pt x="87" y="7"/>
                  </a:lnTo>
                  <a:lnTo>
                    <a:pt x="75" y="15"/>
                  </a:lnTo>
                  <a:lnTo>
                    <a:pt x="63" y="23"/>
                  </a:lnTo>
                  <a:lnTo>
                    <a:pt x="54" y="31"/>
                  </a:lnTo>
                  <a:lnTo>
                    <a:pt x="42" y="39"/>
                  </a:lnTo>
                  <a:lnTo>
                    <a:pt x="33" y="45"/>
                  </a:lnTo>
                  <a:lnTo>
                    <a:pt x="24" y="47"/>
                  </a:lnTo>
                  <a:lnTo>
                    <a:pt x="14" y="47"/>
                  </a:lnTo>
                  <a:lnTo>
                    <a:pt x="3" y="53"/>
                  </a:lnTo>
                  <a:lnTo>
                    <a:pt x="0" y="72"/>
                  </a:lnTo>
                  <a:lnTo>
                    <a:pt x="12" y="90"/>
                  </a:lnTo>
                  <a:lnTo>
                    <a:pt x="35" y="96"/>
                  </a:lnTo>
                  <a:lnTo>
                    <a:pt x="52" y="90"/>
                  </a:lnTo>
                  <a:lnTo>
                    <a:pt x="68" y="78"/>
                  </a:lnTo>
                  <a:lnTo>
                    <a:pt x="82" y="60"/>
                  </a:lnTo>
                  <a:lnTo>
                    <a:pt x="94" y="41"/>
                  </a:lnTo>
                  <a:lnTo>
                    <a:pt x="101" y="23"/>
                  </a:lnTo>
                  <a:lnTo>
                    <a:pt x="106" y="9"/>
                  </a:lnTo>
                  <a:lnTo>
                    <a:pt x="106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2395" y="1814"/>
              <a:ext cx="77" cy="57"/>
            </a:xfrm>
            <a:custGeom>
              <a:avLst/>
              <a:gdLst>
                <a:gd name="T0" fmla="*/ 44 w 77"/>
                <a:gd name="T1" fmla="*/ 0 h 57"/>
                <a:gd name="T2" fmla="*/ 21 w 77"/>
                <a:gd name="T3" fmla="*/ 8 h 57"/>
                <a:gd name="T4" fmla="*/ 5 w 77"/>
                <a:gd name="T5" fmla="*/ 20 h 57"/>
                <a:gd name="T6" fmla="*/ 0 w 77"/>
                <a:gd name="T7" fmla="*/ 35 h 57"/>
                <a:gd name="T8" fmla="*/ 16 w 77"/>
                <a:gd name="T9" fmla="*/ 49 h 57"/>
                <a:gd name="T10" fmla="*/ 42 w 77"/>
                <a:gd name="T11" fmla="*/ 57 h 57"/>
                <a:gd name="T12" fmla="*/ 63 w 77"/>
                <a:gd name="T13" fmla="*/ 57 h 57"/>
                <a:gd name="T14" fmla="*/ 75 w 77"/>
                <a:gd name="T15" fmla="*/ 49 h 57"/>
                <a:gd name="T16" fmla="*/ 77 w 77"/>
                <a:gd name="T17" fmla="*/ 37 h 57"/>
                <a:gd name="T18" fmla="*/ 70 w 77"/>
                <a:gd name="T19" fmla="*/ 22 h 57"/>
                <a:gd name="T20" fmla="*/ 59 w 77"/>
                <a:gd name="T21" fmla="*/ 12 h 57"/>
                <a:gd name="T22" fmla="*/ 49 w 77"/>
                <a:gd name="T23" fmla="*/ 4 h 57"/>
                <a:gd name="T24" fmla="*/ 44 w 77"/>
                <a:gd name="T2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57">
                  <a:moveTo>
                    <a:pt x="44" y="0"/>
                  </a:moveTo>
                  <a:lnTo>
                    <a:pt x="21" y="8"/>
                  </a:lnTo>
                  <a:lnTo>
                    <a:pt x="5" y="20"/>
                  </a:lnTo>
                  <a:lnTo>
                    <a:pt x="0" y="35"/>
                  </a:lnTo>
                  <a:lnTo>
                    <a:pt x="16" y="49"/>
                  </a:lnTo>
                  <a:lnTo>
                    <a:pt x="42" y="57"/>
                  </a:lnTo>
                  <a:lnTo>
                    <a:pt x="63" y="57"/>
                  </a:lnTo>
                  <a:lnTo>
                    <a:pt x="75" y="49"/>
                  </a:lnTo>
                  <a:lnTo>
                    <a:pt x="77" y="37"/>
                  </a:lnTo>
                  <a:lnTo>
                    <a:pt x="70" y="22"/>
                  </a:lnTo>
                  <a:lnTo>
                    <a:pt x="59" y="12"/>
                  </a:lnTo>
                  <a:lnTo>
                    <a:pt x="49" y="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620" y="1651"/>
              <a:ext cx="35" cy="49"/>
            </a:xfrm>
            <a:custGeom>
              <a:avLst/>
              <a:gdLst>
                <a:gd name="T0" fmla="*/ 28 w 35"/>
                <a:gd name="T1" fmla="*/ 0 h 49"/>
                <a:gd name="T2" fmla="*/ 14 w 35"/>
                <a:gd name="T3" fmla="*/ 10 h 49"/>
                <a:gd name="T4" fmla="*/ 4 w 35"/>
                <a:gd name="T5" fmla="*/ 22 h 49"/>
                <a:gd name="T6" fmla="*/ 0 w 35"/>
                <a:gd name="T7" fmla="*/ 34 h 49"/>
                <a:gd name="T8" fmla="*/ 7 w 35"/>
                <a:gd name="T9" fmla="*/ 49 h 49"/>
                <a:gd name="T10" fmla="*/ 18 w 35"/>
                <a:gd name="T11" fmla="*/ 47 h 49"/>
                <a:gd name="T12" fmla="*/ 30 w 35"/>
                <a:gd name="T13" fmla="*/ 26 h 49"/>
                <a:gd name="T14" fmla="*/ 35 w 35"/>
                <a:gd name="T15" fmla="*/ 4 h 49"/>
                <a:gd name="T16" fmla="*/ 28 w 35"/>
                <a:gd name="T1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9">
                  <a:moveTo>
                    <a:pt x="28" y="0"/>
                  </a:moveTo>
                  <a:lnTo>
                    <a:pt x="14" y="10"/>
                  </a:lnTo>
                  <a:lnTo>
                    <a:pt x="4" y="22"/>
                  </a:lnTo>
                  <a:lnTo>
                    <a:pt x="0" y="34"/>
                  </a:lnTo>
                  <a:lnTo>
                    <a:pt x="7" y="49"/>
                  </a:lnTo>
                  <a:lnTo>
                    <a:pt x="18" y="47"/>
                  </a:lnTo>
                  <a:lnTo>
                    <a:pt x="30" y="26"/>
                  </a:lnTo>
                  <a:lnTo>
                    <a:pt x="35" y="4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2262" y="1789"/>
              <a:ext cx="42" cy="80"/>
            </a:xfrm>
            <a:custGeom>
              <a:avLst/>
              <a:gdLst>
                <a:gd name="T0" fmla="*/ 16 w 42"/>
                <a:gd name="T1" fmla="*/ 0 h 80"/>
                <a:gd name="T2" fmla="*/ 2 w 42"/>
                <a:gd name="T3" fmla="*/ 25 h 80"/>
                <a:gd name="T4" fmla="*/ 0 w 42"/>
                <a:gd name="T5" fmla="*/ 53 h 80"/>
                <a:gd name="T6" fmla="*/ 9 w 42"/>
                <a:gd name="T7" fmla="*/ 76 h 80"/>
                <a:gd name="T8" fmla="*/ 23 w 42"/>
                <a:gd name="T9" fmla="*/ 80 h 80"/>
                <a:gd name="T10" fmla="*/ 35 w 42"/>
                <a:gd name="T11" fmla="*/ 60 h 80"/>
                <a:gd name="T12" fmla="*/ 42 w 42"/>
                <a:gd name="T13" fmla="*/ 27 h 80"/>
                <a:gd name="T14" fmla="*/ 35 w 42"/>
                <a:gd name="T15" fmla="*/ 2 h 80"/>
                <a:gd name="T16" fmla="*/ 16 w 42"/>
                <a:gd name="T1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80">
                  <a:moveTo>
                    <a:pt x="16" y="0"/>
                  </a:moveTo>
                  <a:lnTo>
                    <a:pt x="2" y="25"/>
                  </a:lnTo>
                  <a:lnTo>
                    <a:pt x="0" y="53"/>
                  </a:lnTo>
                  <a:lnTo>
                    <a:pt x="9" y="76"/>
                  </a:lnTo>
                  <a:lnTo>
                    <a:pt x="23" y="80"/>
                  </a:lnTo>
                  <a:lnTo>
                    <a:pt x="35" y="60"/>
                  </a:lnTo>
                  <a:lnTo>
                    <a:pt x="42" y="27"/>
                  </a:lnTo>
                  <a:lnTo>
                    <a:pt x="35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2318" y="1940"/>
              <a:ext cx="37" cy="41"/>
            </a:xfrm>
            <a:custGeom>
              <a:avLst/>
              <a:gdLst>
                <a:gd name="T0" fmla="*/ 26 w 37"/>
                <a:gd name="T1" fmla="*/ 41 h 41"/>
                <a:gd name="T2" fmla="*/ 37 w 37"/>
                <a:gd name="T3" fmla="*/ 29 h 41"/>
                <a:gd name="T4" fmla="*/ 37 w 37"/>
                <a:gd name="T5" fmla="*/ 12 h 41"/>
                <a:gd name="T6" fmla="*/ 26 w 37"/>
                <a:gd name="T7" fmla="*/ 0 h 41"/>
                <a:gd name="T8" fmla="*/ 9 w 37"/>
                <a:gd name="T9" fmla="*/ 0 h 41"/>
                <a:gd name="T10" fmla="*/ 0 w 37"/>
                <a:gd name="T11" fmla="*/ 12 h 41"/>
                <a:gd name="T12" fmla="*/ 0 w 37"/>
                <a:gd name="T13" fmla="*/ 27 h 41"/>
                <a:gd name="T14" fmla="*/ 11 w 37"/>
                <a:gd name="T15" fmla="*/ 39 h 41"/>
                <a:gd name="T16" fmla="*/ 26 w 37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" h="41">
                  <a:moveTo>
                    <a:pt x="26" y="41"/>
                  </a:moveTo>
                  <a:lnTo>
                    <a:pt x="37" y="29"/>
                  </a:lnTo>
                  <a:lnTo>
                    <a:pt x="37" y="12"/>
                  </a:lnTo>
                  <a:lnTo>
                    <a:pt x="26" y="0"/>
                  </a:lnTo>
                  <a:lnTo>
                    <a:pt x="9" y="0"/>
                  </a:lnTo>
                  <a:lnTo>
                    <a:pt x="0" y="12"/>
                  </a:lnTo>
                  <a:lnTo>
                    <a:pt x="0" y="27"/>
                  </a:lnTo>
                  <a:lnTo>
                    <a:pt x="11" y="39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2259" y="1957"/>
              <a:ext cx="33" cy="32"/>
            </a:xfrm>
            <a:custGeom>
              <a:avLst/>
              <a:gdLst>
                <a:gd name="T0" fmla="*/ 24 w 33"/>
                <a:gd name="T1" fmla="*/ 32 h 32"/>
                <a:gd name="T2" fmla="*/ 33 w 33"/>
                <a:gd name="T3" fmla="*/ 24 h 32"/>
                <a:gd name="T4" fmla="*/ 33 w 33"/>
                <a:gd name="T5" fmla="*/ 12 h 32"/>
                <a:gd name="T6" fmla="*/ 24 w 33"/>
                <a:gd name="T7" fmla="*/ 2 h 32"/>
                <a:gd name="T8" fmla="*/ 10 w 33"/>
                <a:gd name="T9" fmla="*/ 0 h 32"/>
                <a:gd name="T10" fmla="*/ 0 w 33"/>
                <a:gd name="T11" fmla="*/ 8 h 32"/>
                <a:gd name="T12" fmla="*/ 3 w 33"/>
                <a:gd name="T13" fmla="*/ 20 h 32"/>
                <a:gd name="T14" fmla="*/ 12 w 33"/>
                <a:gd name="T15" fmla="*/ 28 h 32"/>
                <a:gd name="T16" fmla="*/ 24 w 33"/>
                <a:gd name="T1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32">
                  <a:moveTo>
                    <a:pt x="24" y="32"/>
                  </a:moveTo>
                  <a:lnTo>
                    <a:pt x="33" y="24"/>
                  </a:lnTo>
                  <a:lnTo>
                    <a:pt x="33" y="12"/>
                  </a:lnTo>
                  <a:lnTo>
                    <a:pt x="24" y="2"/>
                  </a:lnTo>
                  <a:lnTo>
                    <a:pt x="10" y="0"/>
                  </a:lnTo>
                  <a:lnTo>
                    <a:pt x="0" y="8"/>
                  </a:lnTo>
                  <a:lnTo>
                    <a:pt x="3" y="20"/>
                  </a:lnTo>
                  <a:lnTo>
                    <a:pt x="12" y="28"/>
                  </a:lnTo>
                  <a:lnTo>
                    <a:pt x="24" y="32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301" y="1899"/>
              <a:ext cx="33" cy="21"/>
            </a:xfrm>
            <a:custGeom>
              <a:avLst/>
              <a:gdLst>
                <a:gd name="T0" fmla="*/ 17 w 33"/>
                <a:gd name="T1" fmla="*/ 21 h 21"/>
                <a:gd name="T2" fmla="*/ 31 w 33"/>
                <a:gd name="T3" fmla="*/ 15 h 21"/>
                <a:gd name="T4" fmla="*/ 33 w 33"/>
                <a:gd name="T5" fmla="*/ 7 h 21"/>
                <a:gd name="T6" fmla="*/ 31 w 33"/>
                <a:gd name="T7" fmla="*/ 0 h 21"/>
                <a:gd name="T8" fmla="*/ 19 w 33"/>
                <a:gd name="T9" fmla="*/ 0 h 21"/>
                <a:gd name="T10" fmla="*/ 5 w 33"/>
                <a:gd name="T11" fmla="*/ 5 h 21"/>
                <a:gd name="T12" fmla="*/ 0 w 33"/>
                <a:gd name="T13" fmla="*/ 13 h 21"/>
                <a:gd name="T14" fmla="*/ 3 w 33"/>
                <a:gd name="T15" fmla="*/ 19 h 21"/>
                <a:gd name="T16" fmla="*/ 17 w 33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21">
                  <a:moveTo>
                    <a:pt x="17" y="21"/>
                  </a:moveTo>
                  <a:lnTo>
                    <a:pt x="31" y="15"/>
                  </a:lnTo>
                  <a:lnTo>
                    <a:pt x="33" y="7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5" y="5"/>
                  </a:lnTo>
                  <a:lnTo>
                    <a:pt x="0" y="13"/>
                  </a:lnTo>
                  <a:lnTo>
                    <a:pt x="3" y="19"/>
                  </a:lnTo>
                  <a:lnTo>
                    <a:pt x="17" y="21"/>
                  </a:lnTo>
                  <a:close/>
                </a:path>
              </a:pathLst>
            </a:custGeom>
            <a:solidFill>
              <a:srgbClr val="007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249" y="81"/>
              <a:ext cx="3714" cy="2799"/>
            </a:xfrm>
            <a:custGeom>
              <a:avLst/>
              <a:gdLst>
                <a:gd name="T0" fmla="*/ 3714 w 3714"/>
                <a:gd name="T1" fmla="*/ 0 h 2799"/>
                <a:gd name="T2" fmla="*/ 0 w 3714"/>
                <a:gd name="T3" fmla="*/ 0 h 2799"/>
                <a:gd name="T4" fmla="*/ 1863 w 3714"/>
                <a:gd name="T5" fmla="*/ 2799 h 2799"/>
                <a:gd name="T6" fmla="*/ 3714 w 3714"/>
                <a:gd name="T7" fmla="*/ 0 h 2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14" h="2799">
                  <a:moveTo>
                    <a:pt x="3714" y="0"/>
                  </a:moveTo>
                  <a:lnTo>
                    <a:pt x="0" y="0"/>
                  </a:lnTo>
                  <a:lnTo>
                    <a:pt x="1863" y="2799"/>
                  </a:lnTo>
                  <a:lnTo>
                    <a:pt x="3714" y="0"/>
                  </a:lnTo>
                  <a:close/>
                </a:path>
              </a:pathLst>
            </a:custGeom>
            <a:solidFill>
              <a:srgbClr val="FFDB38">
                <a:alpha val="2392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9177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образовательное учреждение </a:t>
            </a:r>
            <a:r>
              <a:rPr lang="ru-RU" sz="2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Лесогорская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</a:t>
            </a: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6953" y="1817234"/>
            <a:ext cx="6400800" cy="195905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Управленческий 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проект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0959" y="3800321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ШКОЛА                         СЕМЬЯ</a:t>
            </a:r>
            <a:endParaRPr lang="ru-RU" sz="4800" b="1" dirty="0"/>
          </a:p>
        </p:txBody>
      </p:sp>
      <p:sp>
        <p:nvSpPr>
          <p:cNvPr id="31" name="Двойная стрелка влево/вправо 30"/>
          <p:cNvSpPr/>
          <p:nvPr/>
        </p:nvSpPr>
        <p:spPr>
          <a:xfrm>
            <a:off x="3882392" y="3982243"/>
            <a:ext cx="1216152" cy="48463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Месяц 27"/>
          <p:cNvSpPr/>
          <p:nvPr/>
        </p:nvSpPr>
        <p:spPr>
          <a:xfrm rot="15856466">
            <a:off x="3867449" y="3239564"/>
            <a:ext cx="1025270" cy="2386407"/>
          </a:xfrm>
          <a:prstGeom prst="moon">
            <a:avLst>
              <a:gd name="adj" fmla="val 35324"/>
            </a:avLst>
          </a:prstGeom>
          <a:solidFill>
            <a:srgbClr val="FF0000"/>
          </a:solidFill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141691" y="6034786"/>
            <a:ext cx="2160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      2014 год</a:t>
            </a:r>
            <a:endParaRPr lang="ru-RU" sz="28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683568" y="5061884"/>
            <a:ext cx="78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овышение удовлетворенности родителей жизнедеятельностью школы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0"/>
            <a:ext cx="6114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Управленческие действия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436093"/>
              </p:ext>
            </p:extLst>
          </p:nvPr>
        </p:nvGraphicFramePr>
        <p:xfrm>
          <a:off x="107504" y="836712"/>
          <a:ext cx="8856984" cy="6519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4464496"/>
                <a:gridCol w="2448272"/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Задача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№ 4</a:t>
                      </a:r>
                      <a:endParaRPr lang="ru-RU" sz="2400" i="1" u="sng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4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Мероприятия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 деятельность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Продукт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Повысить уровень квалификации классных руководителей и педагогов по проблеме эффективного сотрудничества с родителями</a:t>
                      </a:r>
                      <a:endParaRPr lang="ru-RU" sz="20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Участие и проведение проблемных семинаров, круглых столов, метод. и педагогических</a:t>
                      </a:r>
                      <a:r>
                        <a:rPr lang="ru-RU" sz="200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советов по формам взаимодействия с родителями (привлечение  сотрудников НИРО и </a:t>
                      </a:r>
                      <a:r>
                        <a:rPr lang="ru-RU" sz="200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т.п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Организация обучение педагогов на курсах (через </a:t>
                      </a:r>
                      <a:r>
                        <a:rPr lang="ru-RU" sz="200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тьютора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или дистанционно, сетевое взаимодействие) по проблеме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Разработка ресурсно-методической базы по проблеме, обобщение успешного педагогического</a:t>
                      </a:r>
                      <a:r>
                        <a:rPr lang="ru-RU" sz="200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опыта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Критерии       стимулирования педагогов и </a:t>
                      </a:r>
                      <a:r>
                        <a:rPr lang="ru-RU" sz="200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классных руководителей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122" name="Picture 2" descr="D:\Света\ДискС\ДИСК УЧИТЕЛЮ Начальных классов_2007_2008\РИСУНКИ\Animated\j017830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6632"/>
            <a:ext cx="666750" cy="6667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17189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0"/>
            <a:ext cx="6114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Управленческие действия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474059"/>
              </p:ext>
            </p:extLst>
          </p:nvPr>
        </p:nvGraphicFramePr>
        <p:xfrm>
          <a:off x="107504" y="836712"/>
          <a:ext cx="8856984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4176464"/>
                <a:gridCol w="2448272"/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Задача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№ 5</a:t>
                      </a:r>
                      <a:endParaRPr lang="ru-RU" sz="2400" i="1" u="sng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Мероприятия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 деятельность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Продукт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Повысить мотивацию педагогов к взаимовыгодному сотрудничеству  с родителями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Разработка и применение критериев стимулирования педагогов и классных руководителей, направленных  на повышение мотивации педагогов к эффективному сотрудничеству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План работы классного</a:t>
                      </a:r>
                      <a:r>
                        <a:rPr lang="ru-RU" sz="200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руководителя  с родителями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146" name="Picture 2" descr="D:\Света\ДискС\ДИСК УЧИТЕЛЮ Начальных классов_2007_2008\РИСУНКИ\Animated\j01783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82563"/>
            <a:ext cx="666750" cy="6667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31964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Показатель и критерии эффективности проекта</a:t>
            </a:r>
            <a:endParaRPr lang="ru-RU" b="1" i="1" dirty="0"/>
          </a:p>
        </p:txBody>
      </p:sp>
      <p:pic>
        <p:nvPicPr>
          <p:cNvPr id="1026" name="Picture 2" descr="D:\Света\ДискС\ДИСК УЧИТЕЛЮ Начальных классов_2007_2008\РИСУНКИ\Animated\j025448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12776"/>
            <a:ext cx="2421199" cy="451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ru-RU" sz="3000" i="1" dirty="0" smtClean="0"/>
              <a:t> Мониторинг </a:t>
            </a:r>
            <a:r>
              <a:rPr lang="ru-RU" sz="3000" i="1" dirty="0"/>
              <a:t>реализации </a:t>
            </a:r>
            <a:r>
              <a:rPr lang="ru-RU" sz="3000" i="1" dirty="0" smtClean="0"/>
              <a:t>программы</a:t>
            </a:r>
          </a:p>
          <a:p>
            <a:pPr marL="0" indent="0">
              <a:buNone/>
            </a:pPr>
            <a:r>
              <a:rPr lang="ru-RU" sz="3000" i="1" dirty="0" smtClean="0"/>
              <a:t> </a:t>
            </a:r>
            <a:r>
              <a:rPr lang="ru-RU" sz="3000" i="1" dirty="0"/>
              <a:t>по взаимодействию с родителями</a:t>
            </a:r>
          </a:p>
          <a:p>
            <a:r>
              <a:rPr lang="ru-RU" sz="3000" i="1" dirty="0" smtClean="0"/>
              <a:t>Высокий </a:t>
            </a:r>
            <a:r>
              <a:rPr lang="ru-RU" sz="3000" i="1" dirty="0"/>
              <a:t>уровень удовлетворенности </a:t>
            </a:r>
            <a:endParaRPr lang="ru-RU" sz="3000" i="1" dirty="0" smtClean="0"/>
          </a:p>
          <a:p>
            <a:pPr marL="0" indent="0">
              <a:buNone/>
            </a:pPr>
            <a:r>
              <a:rPr lang="ru-RU" sz="3000" i="1" dirty="0" smtClean="0"/>
              <a:t>  родителей </a:t>
            </a:r>
            <a:r>
              <a:rPr lang="ru-RU" sz="3000" i="1" dirty="0"/>
              <a:t>жизнедеятельностью </a:t>
            </a:r>
            <a:r>
              <a:rPr lang="ru-RU" sz="3000" i="1" dirty="0" smtClean="0"/>
              <a:t>школы</a:t>
            </a:r>
          </a:p>
          <a:p>
            <a:pPr marL="0" indent="0">
              <a:buNone/>
            </a:pPr>
            <a:r>
              <a:rPr lang="ru-RU" sz="3000" i="1" dirty="0" smtClean="0"/>
              <a:t>  (</a:t>
            </a:r>
            <a:r>
              <a:rPr lang="ru-RU" sz="3000" i="1" dirty="0"/>
              <a:t>90% и более) (по анализу </a:t>
            </a:r>
            <a:r>
              <a:rPr lang="ru-RU" sz="3000" i="1" dirty="0" smtClean="0"/>
              <a:t>анкет </a:t>
            </a:r>
          </a:p>
          <a:p>
            <a:pPr marL="0" indent="0">
              <a:buNone/>
            </a:pPr>
            <a:r>
              <a:rPr lang="ru-RU" sz="3000" i="1" dirty="0" smtClean="0"/>
              <a:t>  родителей, ежегодно в конце уч. года)</a:t>
            </a:r>
            <a:endParaRPr lang="ru-RU" sz="3000" i="1" dirty="0"/>
          </a:p>
          <a:p>
            <a:r>
              <a:rPr lang="ru-RU" sz="3000" i="1" dirty="0" smtClean="0"/>
              <a:t>Отсутствие </a:t>
            </a:r>
            <a:r>
              <a:rPr lang="ru-RU" sz="3000" i="1" dirty="0"/>
              <a:t>конфликтов </a:t>
            </a:r>
            <a:r>
              <a:rPr lang="ru-RU" sz="3000" i="1" dirty="0" smtClean="0"/>
              <a:t>между администрацией </a:t>
            </a:r>
            <a:r>
              <a:rPr lang="ru-RU" sz="3000" i="1" dirty="0"/>
              <a:t>школы ,педагогами </a:t>
            </a:r>
            <a:endParaRPr lang="ru-RU" sz="3000" i="1" dirty="0" smtClean="0"/>
          </a:p>
          <a:p>
            <a:pPr marL="0" indent="0">
              <a:buNone/>
            </a:pPr>
            <a:r>
              <a:rPr lang="ru-RU" sz="3000" i="1" dirty="0" smtClean="0"/>
              <a:t> и родительской общественностью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8400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Света\ДискС\ДИСК УЧИТЕЛЮ Начальных классов_2007_2008\РИСУНКИ\Anim\37r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-137770"/>
            <a:ext cx="6526897" cy="620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26064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Срок реализации проекта </a:t>
            </a:r>
            <a:r>
              <a:rPr lang="ru-RU" i="1" dirty="0" smtClean="0"/>
              <a:t>– 3 года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902302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 smtClean="0"/>
              <a:t>Ответственные за реализацию проекта </a:t>
            </a:r>
            <a:r>
              <a:rPr lang="ru-RU" sz="4000" i="1" dirty="0" smtClean="0"/>
              <a:t>– заместитель директора по ВР, проектная группа</a:t>
            </a:r>
            <a:endParaRPr lang="ru-RU" sz="1400" i="1" dirty="0" smtClean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4000" b="1" i="1" dirty="0" smtClean="0"/>
              <a:t>Форма предоставления результатов проекта </a:t>
            </a:r>
            <a:r>
              <a:rPr lang="ru-RU" sz="4000" i="1" dirty="0" smtClean="0"/>
              <a:t>–ежегодный отчет на педагогическом совете в конце учебного года 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10899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7"/>
          <p:cNvGrpSpPr>
            <a:grpSpLocks/>
          </p:cNvGrpSpPr>
          <p:nvPr/>
        </p:nvGrpSpPr>
        <p:grpSpPr bwMode="auto">
          <a:xfrm rot="21132001">
            <a:off x="5457529" y="489163"/>
            <a:ext cx="3712217" cy="1738275"/>
            <a:chOff x="112163775" y="105444150"/>
            <a:chExt cx="3242793" cy="804136"/>
          </a:xfrm>
        </p:grpSpPr>
        <p:sp>
          <p:nvSpPr>
            <p:cNvPr id="5" name="AutoShape 28"/>
            <p:cNvSpPr>
              <a:spLocks noChangeArrowheads="1" noChangeShapeType="1"/>
            </p:cNvSpPr>
            <p:nvPr/>
          </p:nvSpPr>
          <p:spPr bwMode="auto">
            <a:xfrm>
              <a:off x="112163775" y="105444150"/>
              <a:ext cx="3242793" cy="804136"/>
            </a:xfrm>
            <a:custGeom>
              <a:avLst/>
              <a:gdLst>
                <a:gd name="G0" fmla="+- 3128 0 0"/>
                <a:gd name="T0" fmla="*/ 10800 w 21600"/>
                <a:gd name="T1" fmla="*/ 0 h 21600"/>
                <a:gd name="T2" fmla="*/ 0 w 21600"/>
                <a:gd name="T3" fmla="*/ 8105 h 21600"/>
                <a:gd name="T4" fmla="*/ 3128 w 21600"/>
                <a:gd name="T5" fmla="*/ 21600 h 21600"/>
                <a:gd name="T6" fmla="*/ 10800 w 21600"/>
                <a:gd name="T7" fmla="*/ 16210 h 21600"/>
                <a:gd name="T8" fmla="*/ 21600 w 21600"/>
                <a:gd name="T9" fmla="*/ 8105 h 21600"/>
                <a:gd name="T10" fmla="*/ 3163 w 21600"/>
                <a:gd name="T11" fmla="*/ 2374 h 21600"/>
                <a:gd name="T12" fmla="*/ 18437 w 21600"/>
                <a:gd name="T13" fmla="*/ 1383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3128" y="21600"/>
                  </a:moveTo>
                  <a:lnTo>
                    <a:pt x="9590" y="16158"/>
                  </a:lnTo>
                  <a:cubicBezTo>
                    <a:pt x="9991" y="16192"/>
                    <a:pt x="10395" y="16210"/>
                    <a:pt x="10800" y="16210"/>
                  </a:cubicBezTo>
                  <a:cubicBezTo>
                    <a:pt x="16764" y="16210"/>
                    <a:pt x="21600" y="12581"/>
                    <a:pt x="21600" y="8105"/>
                  </a:cubicBezTo>
                  <a:cubicBezTo>
                    <a:pt x="21600" y="3628"/>
                    <a:pt x="16764" y="0"/>
                    <a:pt x="10800" y="0"/>
                  </a:cubicBezTo>
                  <a:cubicBezTo>
                    <a:pt x="4835" y="0"/>
                    <a:pt x="0" y="3628"/>
                    <a:pt x="0" y="8105"/>
                  </a:cubicBezTo>
                  <a:cubicBezTo>
                    <a:pt x="-1" y="10568"/>
                    <a:pt x="1493" y="12898"/>
                    <a:pt x="4057" y="14436"/>
                  </a:cubicBezTo>
                  <a:close/>
                </a:path>
              </a:pathLst>
            </a:custGeom>
            <a:solidFill>
              <a:srgbClr val="0099CC">
                <a:alpha val="95000"/>
              </a:srgbClr>
            </a:solidFill>
            <a:ln w="3175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Text Box 29"/>
            <p:cNvSpPr txBox="1">
              <a:spLocks noChangeArrowheads="1" noChangeShapeType="1"/>
            </p:cNvSpPr>
            <p:nvPr/>
          </p:nvSpPr>
          <p:spPr bwMode="auto">
            <a:xfrm>
              <a:off x="112529447" y="105547806"/>
              <a:ext cx="2513490" cy="398969"/>
            </a:xfrm>
            <a:prstGeom prst="rect">
              <a:avLst/>
            </a:prstGeom>
            <a:solidFill>
              <a:srgbClr val="FFFF99">
                <a:alpha val="95000"/>
              </a:srgbClr>
            </a:solidFill>
            <a:ln w="0" algn="in">
              <a:solidFill>
                <a:srgbClr val="00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rgbClr val="006699"/>
                  </a:solidFill>
                  <a:effectLst/>
                  <a:latin typeface="Arial Black" pitchFamily="34" charset="0"/>
                  <a:cs typeface="Arial" pitchFamily="34" charset="0"/>
                </a:rPr>
                <a:t>ЛЕС-МОУ.ru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Анализ внешней и внутренней среды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Новая школа</a:t>
            </a:r>
          </a:p>
          <a:p>
            <a:r>
              <a:rPr lang="ru-RU" i="1" dirty="0" smtClean="0"/>
              <a:t>Современные оборудованные классы, спортивный зал, столовая</a:t>
            </a:r>
          </a:p>
          <a:p>
            <a:r>
              <a:rPr lang="ru-RU" i="1" dirty="0" smtClean="0"/>
              <a:t>Использование  новых технологий обучения</a:t>
            </a:r>
          </a:p>
          <a:p>
            <a:r>
              <a:rPr lang="ru-RU" i="1" dirty="0" smtClean="0"/>
              <a:t>Достаточно высокий уровень знаний (по результатам ГИА и ЕГЭ)</a:t>
            </a:r>
          </a:p>
          <a:p>
            <a:r>
              <a:rPr lang="ru-RU" i="1" dirty="0" smtClean="0"/>
              <a:t>Организована внеурочная деятельность учащихся</a:t>
            </a:r>
          </a:p>
          <a:p>
            <a:r>
              <a:rPr lang="ru-RU" i="1" dirty="0" smtClean="0"/>
              <a:t>Результативность участия учащихся в конкурсах и соревнованиях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2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Анкетирование </a:t>
            </a:r>
            <a:br>
              <a:rPr lang="ru-RU" sz="3600" b="1" i="1" dirty="0" smtClean="0"/>
            </a:br>
            <a:r>
              <a:rPr lang="ru-RU" sz="1800" i="1" dirty="0" smtClean="0"/>
              <a:t>(методика изучения удовлетворенности родителей работой ОУ (А.А. Андреев) проводится в конце учебного года)</a:t>
            </a:r>
            <a:endParaRPr lang="ru-RU" sz="1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800" i="1" dirty="0" smtClean="0"/>
              <a:t>Класс, в котором учится наш ребенок можно назвать дружным.</a:t>
            </a:r>
          </a:p>
          <a:p>
            <a:pPr>
              <a:buAutoNum type="arabicPeriod"/>
            </a:pPr>
            <a:r>
              <a:rPr lang="ru-RU" sz="1800" i="1" dirty="0" smtClean="0"/>
              <a:t>В среде своих одноклассников наш ребенок чувствует себя комфортно.</a:t>
            </a:r>
          </a:p>
          <a:p>
            <a:pPr>
              <a:buAutoNum type="arabicPeriod"/>
            </a:pPr>
            <a:r>
              <a:rPr lang="ru-RU" sz="1800" i="1" dirty="0" smtClean="0"/>
              <a:t>Педагоги проявляют доброжелательное отношение к нашему ребенку.</a:t>
            </a:r>
          </a:p>
          <a:p>
            <a:pPr>
              <a:buAutoNum type="arabicPeriod"/>
            </a:pPr>
            <a:r>
              <a:rPr lang="ru-RU" sz="1800" i="1" dirty="0" smtClean="0"/>
              <a:t>Мы испытываем чувство взаимопонимания в контактах с администрацией и учителями нашего ребенка.</a:t>
            </a:r>
          </a:p>
          <a:p>
            <a:pPr>
              <a:buAutoNum type="arabicPeriod"/>
            </a:pPr>
            <a:r>
              <a:rPr lang="ru-RU" sz="1800" i="1" dirty="0" smtClean="0"/>
              <a:t>В классе, в котором учится наш ребенок, хороший классный руководитель.</a:t>
            </a:r>
          </a:p>
          <a:p>
            <a:pPr>
              <a:buAutoNum type="arabicPeriod"/>
            </a:pPr>
            <a:r>
              <a:rPr lang="ru-RU" sz="1800" i="1" dirty="0" smtClean="0"/>
              <a:t>Педагоги справедливо оценивают достижения в учебе нашего ребенка.</a:t>
            </a:r>
          </a:p>
          <a:p>
            <a:pPr>
              <a:buAutoNum type="arabicPeriod"/>
            </a:pPr>
            <a:r>
              <a:rPr lang="ru-RU" sz="1800" i="1" dirty="0" smtClean="0"/>
              <a:t>Наш ребенок не перегружен учебными занятиями и домашними заданиями.</a:t>
            </a:r>
          </a:p>
          <a:p>
            <a:pPr>
              <a:buAutoNum type="arabicPeriod"/>
            </a:pPr>
            <a:r>
              <a:rPr lang="ru-RU" sz="1800" i="1" dirty="0" smtClean="0"/>
              <a:t>Учителя учитывают индивидуальные особенности нашего ребенка.</a:t>
            </a:r>
          </a:p>
          <a:p>
            <a:pPr>
              <a:buAutoNum type="arabicPeriod"/>
            </a:pPr>
            <a:r>
              <a:rPr lang="ru-RU" sz="1800" i="1" dirty="0" smtClean="0"/>
              <a:t>В школе проводится мероприятия, которые полезны и интересны нашему ребенку.</a:t>
            </a:r>
          </a:p>
          <a:p>
            <a:pPr>
              <a:buAutoNum type="arabicPeriod"/>
            </a:pPr>
            <a:r>
              <a:rPr lang="ru-RU" sz="1800" i="1" dirty="0" smtClean="0"/>
              <a:t>В школе работают кружки, секции где может заниматься наш ребенок.</a:t>
            </a:r>
          </a:p>
          <a:p>
            <a:pPr>
              <a:buAutoNum type="arabicPeriod"/>
            </a:pPr>
            <a:r>
              <a:rPr lang="ru-RU" sz="1800" i="1" dirty="0" smtClean="0"/>
              <a:t>Педагоги дают нашему ребенку глубокие и прочные знания.</a:t>
            </a:r>
          </a:p>
          <a:p>
            <a:pPr>
              <a:buAutoNum type="arabicPeriod"/>
            </a:pPr>
            <a:r>
              <a:rPr lang="ru-RU" sz="1800" i="1" dirty="0" smtClean="0"/>
              <a:t>В школе заботятся о физическом развитии и здоровье нашего ребенка.</a:t>
            </a:r>
          </a:p>
          <a:p>
            <a:pPr>
              <a:buAutoNum type="arabicPeriod"/>
            </a:pPr>
            <a:r>
              <a:rPr lang="ru-RU" sz="1800" i="1" dirty="0" smtClean="0"/>
              <a:t>Администрация и учителя создают условия для проявления и развития способностей нашего ребенка.</a:t>
            </a:r>
          </a:p>
          <a:p>
            <a:pPr>
              <a:buAutoNum type="arabicPeriod"/>
            </a:pPr>
            <a:r>
              <a:rPr lang="ru-RU" sz="1800" i="1" dirty="0" smtClean="0"/>
              <a:t>Школа по – настоящему готовит нашего ребенка к самостоятельной жизни.</a:t>
            </a:r>
          </a:p>
          <a:p>
            <a:pPr>
              <a:buAutoNum type="arabicPeriod"/>
            </a:pPr>
            <a:endParaRPr lang="ru-RU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13258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Света\ДискС\ДИСК УЧИТЕЛЮ Начальных классов_2007_2008\РИСУНКИ\Anim\37r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563" y="0"/>
            <a:ext cx="38576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i="1" u="sng" dirty="0" smtClean="0"/>
              <a:t>Результаты анкетирования</a:t>
            </a:r>
            <a:endParaRPr lang="ru-RU" sz="3600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i="1" u="sng" dirty="0" smtClean="0"/>
              <a:t>Постановка проблемы:</a:t>
            </a:r>
          </a:p>
          <a:p>
            <a:pPr marL="0" indent="0">
              <a:buNone/>
            </a:pPr>
            <a:r>
              <a:rPr lang="ru-RU" sz="3600" i="1" dirty="0" smtClean="0"/>
              <a:t>Низкий уровень удовлетворенности родителей жизнедеятельностью школы (50% родителей имеют низкий и средний уровень удовлетворенности). При этом 85% учащихся имеют высокий уровень удовлетворенности, другие 15% - средний.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58584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Причины низкой удовлетворенности родителей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Несовременные и неинтересные формы проведения  классных родительских собраний</a:t>
            </a:r>
          </a:p>
          <a:p>
            <a:r>
              <a:rPr lang="ru-RU" i="1" dirty="0" smtClean="0"/>
              <a:t>Недостаточная информированность родителей о жизнедеятельности школы и участия в ней (нет системы </a:t>
            </a:r>
            <a:r>
              <a:rPr lang="en-US" i="1" dirty="0" smtClean="0"/>
              <a:t> PR </a:t>
            </a:r>
            <a:r>
              <a:rPr lang="ru-RU" i="1" dirty="0" smtClean="0"/>
              <a:t>школы)</a:t>
            </a:r>
          </a:p>
          <a:p>
            <a:r>
              <a:rPr lang="ru-RU" i="1" dirty="0" smtClean="0"/>
              <a:t>Низкий % родителей, непосредственно участвующих в жизни класса и школы</a:t>
            </a:r>
          </a:p>
          <a:p>
            <a:r>
              <a:rPr lang="ru-RU" i="1" dirty="0" smtClean="0"/>
              <a:t>Низкая профессиональная осведомленность педагогов о формах взаимодействия с семьей</a:t>
            </a:r>
          </a:p>
          <a:p>
            <a:r>
              <a:rPr lang="ru-RU" i="1" dirty="0" smtClean="0"/>
              <a:t>Низкая мотивация педагогов школы в области взаимовыгодного и эффективного сотрудничества с родителями учащихся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318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Цель управленческого проекта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 smtClean="0"/>
              <a:t>                        </a:t>
            </a:r>
          </a:p>
          <a:p>
            <a:pPr marL="0" indent="0">
              <a:buNone/>
            </a:pPr>
            <a:r>
              <a:rPr lang="ru-RU" sz="4000" i="1" dirty="0" smtClean="0"/>
              <a:t>       </a:t>
            </a:r>
          </a:p>
          <a:p>
            <a:pPr marL="0" indent="0">
              <a:buNone/>
            </a:pPr>
            <a:r>
              <a:rPr lang="ru-RU" sz="4000" i="1" dirty="0"/>
              <a:t> </a:t>
            </a:r>
            <a:r>
              <a:rPr lang="ru-RU" sz="4000" i="1" dirty="0" smtClean="0"/>
              <a:t>       Повысить уровень     </a:t>
            </a:r>
          </a:p>
          <a:p>
            <a:pPr marL="0" indent="0">
              <a:buNone/>
            </a:pPr>
            <a:r>
              <a:rPr lang="ru-RU" sz="4000" i="1" dirty="0"/>
              <a:t> </a:t>
            </a:r>
            <a:r>
              <a:rPr lang="ru-RU" sz="4000" i="1" dirty="0" smtClean="0"/>
              <a:t>       удовлетворенности родителей    </a:t>
            </a:r>
          </a:p>
          <a:p>
            <a:pPr marL="0" indent="0">
              <a:buNone/>
            </a:pPr>
            <a:r>
              <a:rPr lang="ru-RU" sz="4000" i="1" dirty="0"/>
              <a:t> </a:t>
            </a:r>
            <a:r>
              <a:rPr lang="ru-RU" sz="4000" i="1" dirty="0" smtClean="0"/>
              <a:t>       жизнедеятельностью школы</a:t>
            </a:r>
            <a:endParaRPr lang="ru-RU" sz="4000" i="1" dirty="0"/>
          </a:p>
        </p:txBody>
      </p:sp>
      <p:sp>
        <p:nvSpPr>
          <p:cNvPr id="4" name="Стрелка вниз 3"/>
          <p:cNvSpPr/>
          <p:nvPr/>
        </p:nvSpPr>
        <p:spPr>
          <a:xfrm rot="10800000">
            <a:off x="871818" y="2461705"/>
            <a:ext cx="1008112" cy="3168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75559" y="2638193"/>
            <a:ext cx="684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90%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52671" y="5182426"/>
            <a:ext cx="846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000" b="1" dirty="0" smtClean="0"/>
              <a:t>50%</a:t>
            </a:r>
            <a:endParaRPr lang="ru-RU" sz="2000" b="1" dirty="0"/>
          </a:p>
        </p:txBody>
      </p:sp>
      <p:sp>
        <p:nvSpPr>
          <p:cNvPr id="7" name="Месяц 6"/>
          <p:cNvSpPr/>
          <p:nvPr/>
        </p:nvSpPr>
        <p:spPr>
          <a:xfrm rot="15856466">
            <a:off x="905271" y="607444"/>
            <a:ext cx="1025270" cy="2386407"/>
          </a:xfrm>
          <a:prstGeom prst="moon">
            <a:avLst>
              <a:gd name="adj" fmla="val 35324"/>
            </a:avLst>
          </a:prstGeom>
          <a:solidFill>
            <a:srgbClr val="FF0000"/>
          </a:solidFill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4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Управленческие действия</a:t>
            </a:r>
            <a:endParaRPr lang="ru-RU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320452"/>
              </p:ext>
            </p:extLst>
          </p:nvPr>
        </p:nvGraphicFramePr>
        <p:xfrm>
          <a:off x="251520" y="908720"/>
          <a:ext cx="8723630" cy="6099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6733"/>
                <a:gridCol w="4097923"/>
                <a:gridCol w="2818974"/>
              </a:tblGrid>
              <a:tr h="104469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Задача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№ 1</a:t>
                      </a:r>
                      <a:endParaRPr lang="ru-RU" sz="2400" i="1" u="sng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Мероприятия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 деятельность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    Продукт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185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Изменение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форм проведения общешкольных и классных родительских собраний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Разработка программы по развитию взаимодействия с родительской общественностью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Создание нормативно-правовой базы по программе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Организация деятельности по осуществлению программы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Определение прав , обязанностей и ответственности участников процесса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Программа взаимодействия школы с родителями «Школа-дом –одна семья»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D:\Света\ДискС\ДИСК УЧИТЕЛЮ Начальных классов_2007_2008\РИСУНКИ\Animated\j017829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6632"/>
            <a:ext cx="666750" cy="6667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3256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0"/>
            <a:ext cx="6114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Управленческие действия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071411"/>
              </p:ext>
            </p:extLst>
          </p:nvPr>
        </p:nvGraphicFramePr>
        <p:xfrm>
          <a:off x="31601" y="742050"/>
          <a:ext cx="8856984" cy="69052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1820"/>
                <a:gridCol w="5124843"/>
                <a:gridCol w="1940321"/>
              </a:tblGrid>
              <a:tr h="8867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Задача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№ 2</a:t>
                      </a:r>
                      <a:endParaRPr lang="ru-RU" sz="2400" i="1" u="sng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Мероприятия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 деятельность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Продукт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Разработать и внедрить систему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школы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i="1" dirty="0" smtClean="0">
                          <a:effectLst/>
                          <a:latin typeface="+mj-lt"/>
                        </a:rPr>
                        <a:t>PR</a:t>
                      </a:r>
                      <a:r>
                        <a:rPr lang="ru-RU" sz="2000" i="1" dirty="0" smtClean="0">
                          <a:effectLst/>
                          <a:latin typeface="+mj-lt"/>
                        </a:rPr>
                        <a:t> школы</a:t>
                      </a:r>
                      <a:endParaRPr lang="ru-RU" sz="2000" i="1" dirty="0" smtClean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20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Разработать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</a:t>
                      </a: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проект, направленный на</a:t>
                      </a:r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создание и поддержание доброжелательных отношений и взаимодействия м/д школой и родителями 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2). Проведение </a:t>
                      </a:r>
                      <a:r>
                        <a:rPr lang="en-US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</a:t>
                      </a: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акций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дни открытых дверей;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круглые столы, конкурсы, соревнования;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выставки и ярмарки семейного творчества;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презентация программ школы;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проведение Дня рождения школы;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благодарность, выраженная через СМИ;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мастер-классы, проводимые родителями;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грамоты, награды школы родителям за сотрудничество;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книга замечаний и предложений;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 активное использование Интернет сайта, и </a:t>
                      </a:r>
                      <a:r>
                        <a:rPr lang="ru-RU" sz="180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соц.сетей</a:t>
                      </a:r>
                      <a:endParaRPr lang="ru-RU" sz="18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Программа </a:t>
                      </a:r>
                      <a:r>
                        <a:rPr lang="en-US" sz="20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PR </a:t>
                      </a:r>
                      <a:r>
                        <a:rPr lang="ru-RU" sz="20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школы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D:\Света\ДискС\ДИСК УЧИТЕЛЮ Начальных классов_2007_2008\РИСУНКИ\Animated\j01782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3596"/>
            <a:ext cx="666750" cy="6667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23072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0"/>
            <a:ext cx="6114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/>
              <a:t>Управленческие действия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763501"/>
              </p:ext>
            </p:extLst>
          </p:nvPr>
        </p:nvGraphicFramePr>
        <p:xfrm>
          <a:off x="107504" y="836712"/>
          <a:ext cx="8856984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4320480"/>
                <a:gridCol w="2448272"/>
              </a:tblGrid>
              <a:tr h="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Задача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u="sng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№ 3</a:t>
                      </a:r>
                      <a:endParaRPr lang="ru-RU" sz="2400" i="1" u="sng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Мероприятия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 деятельность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     Продукт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0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Увеличить % родителей непосредственно участвующих в жизни класса и школы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Активнее привлекать родителей учащихся к организации экскурсий, походов; проведению </a:t>
                      </a:r>
                      <a:r>
                        <a:rPr lang="ru-RU" sz="2000" i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профориентационной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работы, профилактики заболеваний (родители мед. сотрудники), профилактике асоциального поведения (работники полиции и др.), юридических консультаций и т.д. 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i="1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Программа методического обучения педагогов «Современные и актуальные формы работы  с родителями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 descr="D:\Света\ДискС\ДИСК УЧИТЕЛЮ Начальных классов_2007_2008\РИСУНКИ\Animated\j017829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1136"/>
            <a:ext cx="666750" cy="666750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9104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785</Words>
  <Application>Microsoft Office PowerPoint</Application>
  <PresentationFormat>Экран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Муниципальное образовательное учреждение Лесогорская средняя общеобразовательная школа</vt:lpstr>
      <vt:lpstr>Анализ внешней и внутренней среды</vt:lpstr>
      <vt:lpstr>Анкетирование  (методика изучения удовлетворенности родителей работой ОУ (А.А. Андреев) проводится в конце учебного года)</vt:lpstr>
      <vt:lpstr>Результаты анкетирования</vt:lpstr>
      <vt:lpstr>Причины низкой удовлетворенности родителей</vt:lpstr>
      <vt:lpstr>Цель управленческого проекта</vt:lpstr>
      <vt:lpstr>Управленческие 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Показатель и критерии эффективности проекта</vt:lpstr>
      <vt:lpstr> Срок реализации проекта – 3 года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Директор</cp:lastModifiedBy>
  <cp:revision>33</cp:revision>
  <dcterms:created xsi:type="dcterms:W3CDTF">2014-11-24T15:25:17Z</dcterms:created>
  <dcterms:modified xsi:type="dcterms:W3CDTF">2015-01-19T12:50:57Z</dcterms:modified>
</cp:coreProperties>
</file>