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6"/>
  </p:notesMasterIdLst>
  <p:sldIdLst>
    <p:sldId id="256" r:id="rId2"/>
    <p:sldId id="273" r:id="rId3"/>
    <p:sldId id="274" r:id="rId4"/>
    <p:sldId id="257" r:id="rId5"/>
    <p:sldId id="275" r:id="rId6"/>
    <p:sldId id="276" r:id="rId7"/>
    <p:sldId id="277" r:id="rId8"/>
    <p:sldId id="278" r:id="rId9"/>
    <p:sldId id="279" r:id="rId10"/>
    <p:sldId id="280" r:id="rId11"/>
    <p:sldId id="282" r:id="rId12"/>
    <p:sldId id="284" r:id="rId13"/>
    <p:sldId id="285" r:id="rId14"/>
    <p:sldId id="287" r:id="rId15"/>
    <p:sldId id="288" r:id="rId16"/>
    <p:sldId id="289" r:id="rId17"/>
    <p:sldId id="290" r:id="rId18"/>
    <p:sldId id="258" r:id="rId19"/>
    <p:sldId id="259" r:id="rId20"/>
    <p:sldId id="260" r:id="rId21"/>
    <p:sldId id="261" r:id="rId22"/>
    <p:sldId id="262" r:id="rId23"/>
    <p:sldId id="268" r:id="rId24"/>
    <p:sldId id="26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51EF-A162-42BC-991C-A11FA199E332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82EDF-ACF1-4F92-A398-C08185932B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761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780108"/>
          </a:xfrm>
        </p:spPr>
        <p:txBody>
          <a:bodyPr/>
          <a:lstStyle/>
          <a:p>
            <a:r>
              <a:rPr lang="ru-RU" sz="4800" dirty="0" smtClean="0">
                <a:solidFill>
                  <a:schemeClr val="tx1"/>
                </a:solidFill>
              </a:rPr>
              <a:t>Профессиональный</a:t>
            </a:r>
            <a:r>
              <a:rPr lang="ru-RU" dirty="0" smtClean="0">
                <a:solidFill>
                  <a:schemeClr val="tx1"/>
                </a:solidFill>
              </a:rPr>
              <a:t> стандарт педагога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3789040"/>
            <a:ext cx="6904856" cy="2121272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                                                              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67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764704"/>
            <a:ext cx="7408333" cy="5361459"/>
          </a:xfrm>
        </p:spPr>
        <p:txBody>
          <a:bodyPr>
            <a:normAutofit fontScale="77500" lnSpcReduction="20000"/>
          </a:bodyPr>
          <a:lstStyle/>
          <a:p>
            <a:r>
              <a:rPr lang="ru-RU" b="1" u="sng" dirty="0">
                <a:solidFill>
                  <a:schemeClr val="tx1"/>
                </a:solidFill>
              </a:rPr>
              <a:t>Необходимые </a:t>
            </a:r>
            <a:r>
              <a:rPr lang="ru-RU" b="1" u="sng" dirty="0" smtClean="0">
                <a:solidFill>
                  <a:schemeClr val="tx1"/>
                </a:solidFill>
              </a:rPr>
              <a:t>знания: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Преподаваемый </a:t>
            </a:r>
            <a:r>
              <a:rPr lang="ru-RU" dirty="0">
                <a:solidFill>
                  <a:schemeClr val="tx1"/>
                </a:solidFill>
              </a:rPr>
              <a:t>предмет в пределах требований ФГОС и ОП. Основные закономерности возрастного развития, стадии и кризисы развития, социализация личности, индикаторы индивидуальных особенностей траекторий жизни, их возможные девиации, а также основы их психодиагностики. Пути достижения образовательных результатов и способы оценки результатов обучения. Основы методики преподавания, виды и приемы современных педагогических технологий. Рабочая программа и методика обучения по данному предмету. Приоритетные направления развития образовательной системы Российской Федерации, законов и иных нормативных правовых актов, регламентирующих образовательную деятельность в Российской Федерации, нормативных документов по вопросам обучения и воспитания детей и молодежи, федеральных государственных образовательных стандартов дошкольного, начального общего, основного общего, среднего общего образования, законодательства о правах ребенка, трудового законодательства. Нормативные документы по вопросам обучения и воспитания детей и молодежи. Конвенция о правах ребенка. Трудовое </a:t>
            </a:r>
            <a:r>
              <a:rPr lang="ru-RU" dirty="0" smtClean="0">
                <a:solidFill>
                  <a:schemeClr val="tx1"/>
                </a:solidFill>
              </a:rPr>
              <a:t>законодательство.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82360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9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08720"/>
            <a:ext cx="7408333" cy="5217443"/>
          </a:xfrm>
        </p:spPr>
        <p:txBody>
          <a:bodyPr>
            <a:normAutofit fontScale="70000" lnSpcReduction="20000"/>
          </a:bodyPr>
          <a:lstStyle/>
          <a:p>
            <a:r>
              <a:rPr lang="ru-RU" b="1" u="sng" dirty="0">
                <a:solidFill>
                  <a:schemeClr val="tx1"/>
                </a:solidFill>
              </a:rPr>
              <a:t>Трудовые </a:t>
            </a:r>
            <a:r>
              <a:rPr lang="ru-RU" b="1" u="sng" dirty="0" smtClean="0">
                <a:solidFill>
                  <a:schemeClr val="tx1"/>
                </a:solidFill>
              </a:rPr>
              <a:t>действия: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Регулирование </a:t>
            </a:r>
            <a:r>
              <a:rPr lang="ru-RU" dirty="0">
                <a:solidFill>
                  <a:schemeClr val="tx1"/>
                </a:solidFill>
              </a:rPr>
              <a:t>поведения обучающихся для обеспечения безопасной образовательной среды. Реализация современных, в том числе интерактивных, форм и методов воспитательной работы. Проектирование и реализация воспитательных программ. Реализация воспитательных возможностей различных видов деятельности ребенка (учебной, игровой, трудовой, спортивной, художественной и т.д.). Проектирование ситуаций и событий, развивающих эмоционально-ценностную сферу ребенка (культуру переживаний и ценностные ориентации ребенка). Создание, поддержание уклада, атмосферы и традиций жизни образовательной организации. Развитие у обучающихся познавательной активности, самостоятельности, инициативы, творческих способностей, формирование гражданской позиции, способности к труду и жизни в условиях современного мира, формирование у обучающихся культуры здорового и безопасного образа жизни. Формирование толерантности и навыков поведения в изменяющейся поликультурной среде. Использование конструктивных воспитательных усилий родителей (законных представителей) обучающихся, помощь семье в решении вопросов воспитания ребенка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Воспитательная </a:t>
            </a:r>
            <a:r>
              <a:rPr lang="ru-RU" dirty="0"/>
              <a:t>функция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81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dirty="0">
                <a:solidFill>
                  <a:schemeClr val="tx1"/>
                </a:solidFill>
              </a:rPr>
              <a:t>Необходимые </a:t>
            </a:r>
            <a:r>
              <a:rPr lang="ru-RU" b="1" u="sng" dirty="0" smtClean="0">
                <a:solidFill>
                  <a:schemeClr val="tx1"/>
                </a:solidFill>
              </a:rPr>
              <a:t>умения: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Строить воспитательную деятельность с учетом культурных различий детей, половозрастных и индивидуальных особенностей. Общаться с детьми, признавать их достоинство, понимая и принимая их. Создавать в учебных группах разновозрастные детско-взрослые общности обучающихся, их родителей (законных представителей) и педагогических работников. Поддерживать в детском коллективе деловую, дружелюбную атмосферу. Защищать достоинство и интересы обучающихся, помогать детям, оказавшимся в конфликтной ситуации и/или неблагоприятных условиях. Находить ценностный аспект учебного знания и информации обеспечивать его понимание и переживание обучающимися</a:t>
            </a:r>
            <a:r>
              <a:rPr lang="ru-RU" dirty="0" smtClean="0">
                <a:solidFill>
                  <a:schemeClr val="tx1"/>
                </a:solidFill>
              </a:rPr>
              <a:t>. Владеть </a:t>
            </a:r>
            <a:r>
              <a:rPr lang="ru-RU" dirty="0">
                <a:solidFill>
                  <a:schemeClr val="tx1"/>
                </a:solidFill>
              </a:rPr>
              <a:t>методами организации экскурсий, походов и экспедиций и т.п. Сотрудничать с другими педагогическими работниками и другими специалистами в решении воспитательных </a:t>
            </a:r>
            <a:r>
              <a:rPr lang="ru-RU" dirty="0" smtClean="0">
                <a:solidFill>
                  <a:schemeClr val="tx1"/>
                </a:solidFill>
              </a:rPr>
              <a:t>задач.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03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dirty="0">
                <a:solidFill>
                  <a:schemeClr val="tx1"/>
                </a:solidFill>
              </a:rPr>
              <a:t>Необходимые </a:t>
            </a:r>
            <a:r>
              <a:rPr lang="ru-RU" b="1" u="sng" dirty="0" smtClean="0">
                <a:solidFill>
                  <a:schemeClr val="tx1"/>
                </a:solidFill>
              </a:rPr>
              <a:t>знания: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Основы законодательства о правах ребенка, законы в сфере образования и ФГОС. Основы </a:t>
            </a:r>
            <a:r>
              <a:rPr lang="ru-RU" dirty="0" err="1">
                <a:solidFill>
                  <a:schemeClr val="tx1"/>
                </a:solidFill>
              </a:rPr>
              <a:t>психодидактики</a:t>
            </a:r>
            <a:r>
              <a:rPr lang="ru-RU" dirty="0">
                <a:solidFill>
                  <a:schemeClr val="tx1"/>
                </a:solidFill>
              </a:rPr>
              <a:t>, поликультурного образования, закономерностей поведения в социальных сетях. Основные закономерности возрастного развития, стадии и кризисы развития и социализации личности, индикаторы и индивидуальные особенности траекторий жизни и их возможные девиации, приемы их диагностики. Научное представление о результатах образования, путях их достижения и способах оценки. Основы методики воспитательной работы, основные принципы </a:t>
            </a:r>
            <a:r>
              <a:rPr lang="ru-RU" dirty="0" err="1">
                <a:solidFill>
                  <a:schemeClr val="tx1"/>
                </a:solidFill>
              </a:rPr>
              <a:t>деятельностного</a:t>
            </a:r>
            <a:r>
              <a:rPr lang="ru-RU" dirty="0">
                <a:solidFill>
                  <a:schemeClr val="tx1"/>
                </a:solidFill>
              </a:rPr>
              <a:t> подхода, виды и приемы современных педагогических технологий. Нормативные правовые, руководящие и инструктивные документы, регулирующие организацию и проведение мероприятий за пределами территории образовательной организации (экскурсий, походов)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339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dirty="0">
                <a:solidFill>
                  <a:schemeClr val="tx1"/>
                </a:solidFill>
              </a:rPr>
              <a:t>Трудовые </a:t>
            </a:r>
            <a:r>
              <a:rPr lang="ru-RU" b="1" u="sng" dirty="0" smtClean="0">
                <a:solidFill>
                  <a:schemeClr val="tx1"/>
                </a:solidFill>
              </a:rPr>
              <a:t>действия</a:t>
            </a:r>
            <a:r>
              <a:rPr lang="ru-RU" u="sng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Выявление в ходе наблюдения поведенческих и личностных проблем обучающихся, связанных с особенностями их развития. Оценка параметров и проектирование психологически безопасной и комфортной образовательной среды. Применение инструментария и методов диагностики и оценки показателей уровня и динамики развития ребенка. Освоение и применение психолого-педагогических технологий (в том числе инклюзивных), необходимых для адресной работы с различными контингентами учащихся: одаренные дети, социально уязвимые дети, дети, попавшие в трудные жизненные ситуации, дети-мигранты, дети-сироты, дети с особыми образовательными потребностями (</a:t>
            </a:r>
            <a:r>
              <a:rPr lang="ru-RU" dirty="0" err="1">
                <a:solidFill>
                  <a:schemeClr val="tx1"/>
                </a:solidFill>
              </a:rPr>
              <a:t>аутисты</a:t>
            </a:r>
            <a:r>
              <a:rPr lang="ru-RU" dirty="0">
                <a:solidFill>
                  <a:schemeClr val="tx1"/>
                </a:solidFill>
              </a:rPr>
              <a:t>, дети с синдромом дефицита внимания и </a:t>
            </a:r>
            <a:r>
              <a:rPr lang="ru-RU" dirty="0" err="1">
                <a:solidFill>
                  <a:schemeClr val="tx1"/>
                </a:solidFill>
              </a:rPr>
              <a:t>гиперактивностью</a:t>
            </a:r>
            <a:r>
              <a:rPr lang="ru-RU" dirty="0">
                <a:solidFill>
                  <a:schemeClr val="tx1"/>
                </a:solidFill>
              </a:rPr>
              <a:t> и др.), дети с ограниченными возможностями здоровья, дети с девиациями поведения, дети с зависимостью. Взаимодействие с другими специалистами в рамках психолого-медико-педагогического консилиума.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Развивающая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102858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124744"/>
            <a:ext cx="7408333" cy="5001419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Разработка (совместно с другими специалистами) и реализация совместно с родителями (законными представителями) программ индивидуального развития ребенка. Освоение и адекватное применение специальных технологий и методов, позволяющих проводить коррекционно-развивающую работу. Развитие у обучающихся познавательной активности, самостоятельности, инициативы, творческих способностей, формирование гражданской позиции, способности к труду и жизни в условиях современного мира, формирование у обучающихся культуры здорового и безопасного образа жизни. Формирование и реализация программ развития универсальных учебных действий, образцов и ценностей социального поведения, навыков поведения в мире виртуальной реальности и социальных сетях, формирование толерантности и позитивных образцов поликультурного общения. Формирование системы регуляции поведения и деятельности обучающихся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14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08720"/>
            <a:ext cx="7408333" cy="5217443"/>
          </a:xfrm>
        </p:spPr>
        <p:txBody>
          <a:bodyPr>
            <a:normAutofit fontScale="70000" lnSpcReduction="20000"/>
          </a:bodyPr>
          <a:lstStyle/>
          <a:p>
            <a:r>
              <a:rPr lang="ru-RU" b="1" u="sng" dirty="0">
                <a:solidFill>
                  <a:schemeClr val="tx1"/>
                </a:solidFill>
              </a:rPr>
              <a:t>Необходимые умения </a:t>
            </a:r>
            <a:r>
              <a:rPr lang="ru-RU" b="1" u="sng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Владеть </a:t>
            </a:r>
            <a:r>
              <a:rPr lang="ru-RU" dirty="0">
                <a:solidFill>
                  <a:schemeClr val="tx1"/>
                </a:solidFill>
              </a:rPr>
              <a:t>профессиональной установкой на оказание помощи любому ребенку вне зависимости от его реальных учебных возможностей, особенностей в поведении, состояния психического и физического здоровья. Осуществлять (совместно с психологом и другими специалистами) психолого- педагогическое сопровождение основных общеобразовательных программ. Понимать документацию специалистов (психологов, дефектологов, логопедов и т.д.). Составить (совместно с психологом и другими специалистами) психолого-педагогическую характеристику (портрет) личности обучающегося. Разрабатывать и реализовывать индивидуальные образовательные маршруты, индивидуальные программы развития и индивидуально- ориентированные образовательные программы с учетом личностных и возрастных особенностей обучающихся. Владеть стандартизированными методами психодиагностики личностных характеристик и возрастных особенностей обучающихся. Оценивать образовательные результаты: формируемые в преподаваемом предмете предметные и </a:t>
            </a:r>
            <a:r>
              <a:rPr lang="ru-RU" dirty="0" err="1">
                <a:solidFill>
                  <a:schemeClr val="tx1"/>
                </a:solidFill>
              </a:rPr>
              <a:t>межпредметные</a:t>
            </a:r>
            <a:r>
              <a:rPr lang="ru-RU" dirty="0">
                <a:solidFill>
                  <a:schemeClr val="tx1"/>
                </a:solidFill>
              </a:rPr>
              <a:t> компетенции, а также осуществлять (совместно с психологом) мониторинг личностных характеристик.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520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785395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dirty="0">
                <a:solidFill>
                  <a:schemeClr val="tx1"/>
                </a:solidFill>
              </a:rPr>
              <a:t>Необходимые </a:t>
            </a:r>
            <a:r>
              <a:rPr lang="ru-RU" b="1" u="sng" dirty="0" smtClean="0">
                <a:solidFill>
                  <a:schemeClr val="tx1"/>
                </a:solidFill>
              </a:rPr>
              <a:t>знания:</a:t>
            </a:r>
          </a:p>
          <a:p>
            <a:r>
              <a:rPr lang="ru-RU" dirty="0" smtClean="0"/>
              <a:t> </a:t>
            </a:r>
            <a:r>
              <a:rPr lang="ru-RU" dirty="0">
                <a:solidFill>
                  <a:schemeClr val="tx1"/>
                </a:solidFill>
              </a:rPr>
              <a:t>Знать педагогические закономерности организации образовательного процесса. Законы развития личности и проявления личностных свойств, психологические законы периодизации и кризисов развития, Теорию и технологии учета возрастных особенностей обучающихся. Закономерности формирования детско-взрослых сообществ, их социально-психологических особенности и закономерности развития детских и подростковых сообществ. Основные закономерности семейных отношений, позволяющие эффективно работать с родительской общественностью. Основы психодиагностики и основные признаки отклонения в развитии детей. Социально-психологические особенности и закономерности развития детско- взрослых сообществ Сделан акцент на соблюдение правовых, нравственных и этических норм, требований профессиональной этики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39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2060848"/>
            <a:ext cx="8280920" cy="4392488"/>
          </a:xfrm>
        </p:spPr>
        <p:txBody>
          <a:bodyPr>
            <a:normAutofit fontScale="92500" lnSpcReduction="20000"/>
          </a:bodyPr>
          <a:lstStyle/>
          <a:p>
            <a:r>
              <a:rPr lang="ru-RU" sz="2600" dirty="0" smtClean="0">
                <a:solidFill>
                  <a:schemeClr val="tx1"/>
                </a:solidFill>
              </a:rPr>
              <a:t>Соответствовать </a:t>
            </a:r>
            <a:r>
              <a:rPr lang="ru-RU" sz="2600" dirty="0">
                <a:solidFill>
                  <a:schemeClr val="tx1"/>
                </a:solidFill>
              </a:rPr>
              <a:t>структуре профессиональной деятельности </a:t>
            </a:r>
            <a:r>
              <a:rPr lang="ru-RU" sz="2600" dirty="0" smtClean="0">
                <a:solidFill>
                  <a:schemeClr val="tx1"/>
                </a:solidFill>
              </a:rPr>
              <a:t>педагога</a:t>
            </a:r>
            <a:endParaRPr lang="ru-RU" sz="2600" dirty="0">
              <a:solidFill>
                <a:schemeClr val="tx1"/>
              </a:solidFill>
            </a:endParaRPr>
          </a:p>
          <a:p>
            <a:r>
              <a:rPr lang="ru-RU" sz="2600" dirty="0" smtClean="0">
                <a:solidFill>
                  <a:schemeClr val="tx1"/>
                </a:solidFill>
              </a:rPr>
              <a:t>Не </a:t>
            </a:r>
            <a:r>
              <a:rPr lang="ru-RU" sz="2600" dirty="0">
                <a:solidFill>
                  <a:schemeClr val="tx1"/>
                </a:solidFill>
              </a:rPr>
              <a:t>превращаться в инструмент жесткой регламентации деятельности </a:t>
            </a:r>
            <a:r>
              <a:rPr lang="ru-RU" sz="2600" dirty="0" smtClean="0">
                <a:solidFill>
                  <a:schemeClr val="tx1"/>
                </a:solidFill>
              </a:rPr>
              <a:t>педагога</a:t>
            </a:r>
            <a:endParaRPr lang="ru-RU" sz="2600" dirty="0">
              <a:solidFill>
                <a:schemeClr val="tx1"/>
              </a:solidFill>
            </a:endParaRPr>
          </a:p>
          <a:p>
            <a:r>
              <a:rPr lang="ru-RU" sz="2600" dirty="0" smtClean="0">
                <a:solidFill>
                  <a:schemeClr val="tx1"/>
                </a:solidFill>
              </a:rPr>
              <a:t>Избавить </a:t>
            </a:r>
            <a:r>
              <a:rPr lang="ru-RU" sz="2600" dirty="0">
                <a:solidFill>
                  <a:schemeClr val="tx1"/>
                </a:solidFill>
              </a:rPr>
              <a:t>педагога от выполнения несвойственных функций, отвлекающих его от выполнения своих прямых </a:t>
            </a:r>
            <a:r>
              <a:rPr lang="ru-RU" sz="2600" dirty="0" smtClean="0">
                <a:solidFill>
                  <a:schemeClr val="tx1"/>
                </a:solidFill>
              </a:rPr>
              <a:t>обязанностей</a:t>
            </a:r>
            <a:endParaRPr lang="ru-RU" sz="2600" dirty="0">
              <a:solidFill>
                <a:schemeClr val="tx1"/>
              </a:solidFill>
            </a:endParaRPr>
          </a:p>
          <a:p>
            <a:r>
              <a:rPr lang="ru-RU" sz="2600" dirty="0" smtClean="0">
                <a:solidFill>
                  <a:schemeClr val="tx1"/>
                </a:solidFill>
              </a:rPr>
              <a:t>Побуждать </a:t>
            </a:r>
            <a:r>
              <a:rPr lang="ru-RU" sz="2600" dirty="0">
                <a:solidFill>
                  <a:schemeClr val="tx1"/>
                </a:solidFill>
              </a:rPr>
              <a:t>педагога к поиску нестандартных решений.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Соответствовать </a:t>
            </a:r>
            <a:r>
              <a:rPr lang="ru-RU" sz="2600" dirty="0">
                <a:solidFill>
                  <a:schemeClr val="tx1"/>
                </a:solidFill>
              </a:rPr>
              <a:t>международным нормам и </a:t>
            </a:r>
            <a:r>
              <a:rPr lang="ru-RU" sz="2600" dirty="0" smtClean="0">
                <a:solidFill>
                  <a:schemeClr val="tx1"/>
                </a:solidFill>
              </a:rPr>
              <a:t>регламентам</a:t>
            </a:r>
            <a:endParaRPr lang="ru-RU" sz="2600" dirty="0">
              <a:solidFill>
                <a:schemeClr val="tx1"/>
              </a:solidFill>
            </a:endParaRPr>
          </a:p>
          <a:p>
            <a:r>
              <a:rPr lang="ru-RU" sz="2600" dirty="0" smtClean="0">
                <a:solidFill>
                  <a:schemeClr val="tx1"/>
                </a:solidFill>
              </a:rPr>
              <a:t>Соотноситься </a:t>
            </a:r>
            <a:r>
              <a:rPr lang="ru-RU" sz="2600" dirty="0">
                <a:solidFill>
                  <a:schemeClr val="tx1"/>
                </a:solidFill>
              </a:rPr>
              <a:t>с требованиями профильных министерств и ведомств, от которых зависят исчисление трудового стажа, начисление пенсий и т.п.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8417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Требования к профессиональному стандарту педагога</a:t>
            </a:r>
            <a:r>
              <a:rPr lang="ru-RU" sz="3200" dirty="0">
                <a:solidFill>
                  <a:schemeClr val="tx1"/>
                </a:solidFill>
              </a:rPr>
              <a:t/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000" b="1" dirty="0">
                <a:solidFill>
                  <a:schemeClr val="tx1"/>
                </a:solidFill>
              </a:rPr>
              <a:t>Стандарт должен:</a:t>
            </a:r>
            <a:r>
              <a:rPr lang="ru-RU" sz="3000" dirty="0">
                <a:solidFill>
                  <a:schemeClr val="tx1"/>
                </a:solidFill>
              </a:rPr>
              <a:t/>
            </a:r>
            <a:br>
              <a:rPr lang="ru-RU" sz="3000" dirty="0">
                <a:solidFill>
                  <a:schemeClr val="tx1"/>
                </a:solidFill>
              </a:rPr>
            </a:br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12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84784"/>
            <a:ext cx="8064895" cy="50405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В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нем определяются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</a:rPr>
              <a:t>основные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 требования к квалификации педагога.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Может дополнятся региональными требованиями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Может быть дополнен внутренним стандартом образовательного учреждения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Является уровневым, учитывающим специфику работы педагогов дошкольного учреждения и школы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Отражает структуру профессиональной деятельности педагога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Выдвигает требования к личностным качествам педагога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Характеристика стандарта</a:t>
            </a:r>
            <a:r>
              <a:rPr lang="ru-RU" sz="3200" dirty="0">
                <a:solidFill>
                  <a:schemeClr val="tx1"/>
                </a:solidFill>
              </a:rPr>
              <a:t/>
            </a:r>
            <a:br>
              <a:rPr lang="ru-RU" sz="3200" dirty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8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5649491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Приказ Минтруда России от 18.10.2013 N 544н "Об утверждении профессионального стандарта "Педагог (педагогическая деятельность в сфере дошкольного, начального общего, основного общего, среднего общего образования) (воспитатель, учитель)" (Зарегистрировано в Минюсте </a:t>
            </a:r>
            <a:r>
              <a:rPr lang="ru-RU" dirty="0" smtClean="0">
                <a:solidFill>
                  <a:schemeClr val="tx1"/>
                </a:solidFill>
              </a:rPr>
              <a:t>России </a:t>
            </a:r>
            <a:r>
              <a:rPr lang="ru-RU" dirty="0">
                <a:solidFill>
                  <a:schemeClr val="tx1"/>
                </a:solidFill>
              </a:rPr>
              <a:t>06.12.2013 N 30550)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b="1" u="sng" dirty="0">
                <a:solidFill>
                  <a:schemeClr val="tx1"/>
                </a:solidFill>
              </a:rPr>
              <a:t>Профессиональный стандарт </a:t>
            </a:r>
            <a:r>
              <a:rPr lang="ru-RU" b="1" dirty="0">
                <a:solidFill>
                  <a:schemeClr val="tx1"/>
                </a:solidFill>
              </a:rPr>
              <a:t>педагога</a:t>
            </a:r>
            <a:r>
              <a:rPr lang="ru-RU" dirty="0">
                <a:solidFill>
                  <a:schemeClr val="tx1"/>
                </a:solidFill>
              </a:rPr>
              <a:t>: документ, включающий перечень профессиональных и личностных требований к учителю, действующий на всей территории Российской Федерации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8236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48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1772816"/>
            <a:ext cx="8064896" cy="460851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Преодолеть </a:t>
            </a:r>
            <a:r>
              <a:rPr lang="ru-RU" sz="3200" dirty="0">
                <a:solidFill>
                  <a:schemeClr val="tx1"/>
                </a:solidFill>
              </a:rPr>
              <a:t>технократический подход в оценке труда педагога.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Обеспечить </a:t>
            </a:r>
            <a:r>
              <a:rPr lang="ru-RU" sz="3200" dirty="0">
                <a:solidFill>
                  <a:schemeClr val="tx1"/>
                </a:solidFill>
              </a:rPr>
              <a:t>координированный рост свободы и ответственности педагога за результаты своего труда.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Мотивировать </a:t>
            </a:r>
            <a:r>
              <a:rPr lang="ru-RU" sz="3200" dirty="0">
                <a:solidFill>
                  <a:schemeClr val="tx1"/>
                </a:solidFill>
              </a:rPr>
              <a:t>педагога на постоянное повышение квалификации.</a:t>
            </a:r>
          </a:p>
          <a:p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Профессиональный стандарт педагога выполняет функции, </a:t>
            </a:r>
            <a:r>
              <a:rPr lang="ru-RU" sz="4000" b="1" dirty="0" smtClean="0">
                <a:solidFill>
                  <a:schemeClr val="tx1"/>
                </a:solidFill>
              </a:rPr>
              <a:t>призванные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707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84784"/>
            <a:ext cx="8056405" cy="4968552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2800" dirty="0" smtClean="0">
                <a:solidFill>
                  <a:schemeClr val="tx1"/>
                </a:solidFill>
              </a:rPr>
              <a:t>При </a:t>
            </a:r>
            <a:r>
              <a:rPr lang="ru-RU" sz="2800" dirty="0">
                <a:solidFill>
                  <a:schemeClr val="tx1"/>
                </a:solidFill>
              </a:rPr>
              <a:t>приеме на работу в общеобразовательное учреждение на должность «педагог»;</a:t>
            </a:r>
          </a:p>
          <a:p>
            <a:r>
              <a:rPr lang="ru-RU" sz="2800" dirty="0">
                <a:solidFill>
                  <a:schemeClr val="tx1"/>
                </a:solidFill>
              </a:rPr>
              <a:t>П</a:t>
            </a:r>
            <a:r>
              <a:rPr lang="ru-RU" sz="2800" dirty="0" smtClean="0">
                <a:solidFill>
                  <a:schemeClr val="tx1"/>
                </a:solidFill>
              </a:rPr>
              <a:t>ри </a:t>
            </a:r>
            <a:r>
              <a:rPr lang="ru-RU" sz="2800" dirty="0">
                <a:solidFill>
                  <a:schemeClr val="tx1"/>
                </a:solidFill>
              </a:rPr>
              <a:t>проведении аттестации педагогов</a:t>
            </a:r>
            <a:r>
              <a:rPr lang="ru-RU" sz="2800" b="1" dirty="0">
                <a:solidFill>
                  <a:schemeClr val="tx1"/>
                </a:solidFill>
              </a:rPr>
              <a:t> </a:t>
            </a:r>
            <a:r>
              <a:rPr lang="ru-RU" sz="2800" dirty="0">
                <a:solidFill>
                  <a:schemeClr val="tx1"/>
                </a:solidFill>
              </a:rPr>
              <a:t>образовательных учреждений региональными органами исполнительной власти, осуществляющими управление в сфере образования</a:t>
            </a:r>
            <a:r>
              <a:rPr lang="ru-RU" sz="2800" b="1" dirty="0">
                <a:solidFill>
                  <a:schemeClr val="tx1"/>
                </a:solidFill>
              </a:rPr>
              <a:t>;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П</a:t>
            </a:r>
            <a:r>
              <a:rPr lang="ru-RU" sz="2800" dirty="0" smtClean="0">
                <a:solidFill>
                  <a:schemeClr val="tx1"/>
                </a:solidFill>
              </a:rPr>
              <a:t>ри </a:t>
            </a:r>
            <a:r>
              <a:rPr lang="ru-RU" sz="2800" dirty="0">
                <a:solidFill>
                  <a:schemeClr val="tx1"/>
                </a:solidFill>
              </a:rPr>
              <a:t>проведении аттестации педагогов самими образовательными организациями, в случае предоставления им соответствующих полномочий.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Область </a:t>
            </a:r>
            <a:r>
              <a:rPr lang="ru-RU" sz="3600" b="1" dirty="0" smtClean="0">
                <a:solidFill>
                  <a:schemeClr val="tx1"/>
                </a:solidFill>
              </a:rPr>
              <a:t>применения:</a:t>
            </a:r>
            <a:r>
              <a:rPr lang="ru-RU" sz="3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4607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8136903" cy="4680520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Определять необходимую квалификацию педагога, которая влияет на результаты обучения, воспитания и развития </a:t>
            </a:r>
            <a:r>
              <a:rPr lang="ru-RU" sz="3200" dirty="0" smtClean="0">
                <a:solidFill>
                  <a:schemeClr val="tx1"/>
                </a:solidFill>
              </a:rPr>
              <a:t>ребенка</a:t>
            </a:r>
            <a:endParaRPr lang="ru-RU" sz="3200" dirty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Обеспечить </a:t>
            </a:r>
            <a:r>
              <a:rPr lang="ru-RU" sz="3200" dirty="0">
                <a:solidFill>
                  <a:schemeClr val="tx1"/>
                </a:solidFill>
              </a:rPr>
              <a:t>необходимую подготовку педагога для получения высоких результатов его </a:t>
            </a:r>
            <a:r>
              <a:rPr lang="ru-RU" sz="3200" dirty="0" smtClean="0">
                <a:solidFill>
                  <a:schemeClr val="tx1"/>
                </a:solidFill>
              </a:rPr>
              <a:t>труда</a:t>
            </a:r>
            <a:endParaRPr lang="ru-RU" sz="3200" dirty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Обеспечить необходимую осведомленность педагога о предъявляемых к нему </a:t>
            </a:r>
            <a:r>
              <a:rPr lang="ru-RU" sz="3200" dirty="0" smtClean="0">
                <a:solidFill>
                  <a:schemeClr val="tx1"/>
                </a:solidFill>
              </a:rPr>
              <a:t>требованиях</a:t>
            </a:r>
            <a:endParaRPr lang="ru-RU" sz="3200" dirty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Содействовать вовлечению педагогов в решение задачи повышения качества </a:t>
            </a:r>
            <a:r>
              <a:rPr lang="ru-RU" sz="3200" dirty="0" smtClean="0">
                <a:solidFill>
                  <a:schemeClr val="tx1"/>
                </a:solidFill>
              </a:rPr>
              <a:t>образования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Цель применения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060848"/>
            <a:ext cx="8208912" cy="442535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В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</a:rPr>
              <a:t>ладеть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формами и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методами воспитательной работы</a:t>
            </a:r>
          </a:p>
          <a:p>
            <a:pPr>
              <a:lnSpc>
                <a:spcPct val="90000"/>
              </a:lnSpc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Владеть организационными формами и методами</a:t>
            </a:r>
          </a:p>
          <a:p>
            <a:pPr>
              <a:lnSpc>
                <a:spcPct val="90000"/>
              </a:lnSpc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Уметь общаться с детьми, защищать их интересы и достоинство</a:t>
            </a:r>
          </a:p>
          <a:p>
            <a:pPr>
              <a:lnSpc>
                <a:spcPct val="90000"/>
              </a:lnSpc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Поддерживать уклад, атмосферу и традиции учреждения, внося в них свой положительный вклад.</a:t>
            </a:r>
          </a:p>
          <a:p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Содержание профессионального стандарта педагога. </a:t>
            </a:r>
            <a:r>
              <a:rPr lang="ru-RU" sz="3600" b="1" dirty="0" smtClean="0">
                <a:solidFill>
                  <a:schemeClr val="tx1"/>
                </a:solidFill>
              </a:rPr>
              <a:t>Воспитательная работа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4651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Готовность принять всех детей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Выявлять разнообразные проблемы детей, оказывать адресную помощь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Готовность к взаимодействию с другими специалистами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Уметь отслеживать динамику развития ребенка</a:t>
            </a:r>
          </a:p>
          <a:p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Содержание профессионального стандарта педагога. </a:t>
            </a:r>
            <a:r>
              <a:rPr lang="ru-RU" sz="3600" b="1" dirty="0" smtClean="0">
                <a:solidFill>
                  <a:schemeClr val="tx1"/>
                </a:solidFill>
              </a:rPr>
              <a:t>Развитие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79114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Профессиональный </a:t>
            </a:r>
            <a:r>
              <a:rPr lang="ru-RU" dirty="0">
                <a:solidFill>
                  <a:schemeClr val="tx1"/>
                </a:solidFill>
              </a:rPr>
              <a:t>стандарт "Педагог (педагогическая деятельность в сфере дошкольного, начального общего, основного общего, среднего общего образования) (воспитатель, учитель)" применяется работодателями при формировании кадровой политики и в управлении персоналом, при организации обучения и аттестации работников, заключении трудовых договоров, разработке должностных инструкций и установлении систем оплаты труда с 1 января 2015 года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 smtClean="0"/>
          </a:p>
          <a:p>
            <a:r>
              <a:rPr lang="ru-RU" b="1" dirty="0" smtClean="0">
                <a:solidFill>
                  <a:schemeClr val="tx1"/>
                </a:solidFill>
              </a:rPr>
              <a:t>2320 – преподаватель в средней школе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80.21.1 –услуга в области общего и среднего общего образования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8236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747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628800"/>
            <a:ext cx="7920880" cy="445880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Стандарт </a:t>
            </a:r>
            <a:r>
              <a:rPr lang="ru-RU" dirty="0">
                <a:solidFill>
                  <a:schemeClr val="tx1"/>
                </a:solidFill>
              </a:rPr>
              <a:t>– инструмент реализации стратегии образования в меняющемся </a:t>
            </a:r>
            <a:r>
              <a:rPr lang="ru-RU" dirty="0" smtClean="0">
                <a:solidFill>
                  <a:schemeClr val="tx1"/>
                </a:solidFill>
              </a:rPr>
              <a:t>мире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Стандарт </a:t>
            </a:r>
            <a:r>
              <a:rPr lang="ru-RU" dirty="0">
                <a:solidFill>
                  <a:schemeClr val="tx1"/>
                </a:solidFill>
              </a:rPr>
              <a:t>– инструмент повышения качества образования и выхода отечественного образования на международный </a:t>
            </a:r>
            <a:r>
              <a:rPr lang="ru-RU" dirty="0" smtClean="0">
                <a:solidFill>
                  <a:schemeClr val="tx1"/>
                </a:solidFill>
              </a:rPr>
              <a:t>уровень (Болонское соглашение)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Стандарт </a:t>
            </a:r>
            <a:r>
              <a:rPr lang="ru-RU" dirty="0">
                <a:solidFill>
                  <a:schemeClr val="tx1"/>
                </a:solidFill>
              </a:rPr>
              <a:t>– объективный измеритель квалификации педагога.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Стандарт </a:t>
            </a:r>
            <a:r>
              <a:rPr lang="ru-RU" dirty="0">
                <a:solidFill>
                  <a:schemeClr val="tx1"/>
                </a:solidFill>
              </a:rPr>
              <a:t>– средство отбора педагогических кадров в учреждения образования.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Стандарт </a:t>
            </a:r>
            <a:r>
              <a:rPr lang="ru-RU" dirty="0">
                <a:solidFill>
                  <a:schemeClr val="tx1"/>
                </a:solidFill>
              </a:rPr>
              <a:t>– основа для формирования трудового договора, фиксирующего отношения между работником и работодателем.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52728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Зачем нужен профессиональный стандарт педагога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0857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Обобщенная трудовая </a:t>
            </a:r>
            <a:r>
              <a:rPr lang="ru-RU" dirty="0">
                <a:solidFill>
                  <a:schemeClr val="tx1"/>
                </a:solidFill>
              </a:rPr>
              <a:t>функция: Педагогическая деятельность по проектированию и реализации образовательного процесса в образовательных организациях дошкольного, начального общего, основного общего, среднего общего образования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0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80728"/>
            <a:ext cx="7408333" cy="5145435"/>
          </a:xfrm>
        </p:spPr>
        <p:txBody>
          <a:bodyPr>
            <a:normAutofit fontScale="85000" lnSpcReduction="10000"/>
          </a:bodyPr>
          <a:lstStyle/>
          <a:p>
            <a:r>
              <a:rPr lang="ru-RU" b="1" u="sng" dirty="0">
                <a:solidFill>
                  <a:schemeClr val="tx1"/>
                </a:solidFill>
              </a:rPr>
              <a:t>Требования к образованию и обучению: </a:t>
            </a:r>
            <a:endParaRPr lang="ru-RU" b="1" u="sng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Высшее </a:t>
            </a:r>
            <a:r>
              <a:rPr lang="ru-RU" dirty="0">
                <a:solidFill>
                  <a:schemeClr val="tx1"/>
                </a:solidFill>
              </a:rPr>
              <a:t>профессиональное образование или среднее профессиональное образование по направлениям подготовки "Образование и педагогика" или в области, соответствующей преподаваемому предмету (с последующей профессиональной переподготовкой по профилю педагогической деятельности), либо высшее профессиональное образование Требования к опыту практической работы не предъявляются К педагогической деятельности не допускаются лица, лишенные права заниматься педагогической деятельностью в соответствии с вступившим в законную силу приговором суда; имеющие или имевшие судимость за преступления, состав и виды которых установлены законодательством Российской Федерации; признанные недееспособными в установленном федеральным законом порядке; имеющие заболевания, предусмотренные установленным перечнем</a:t>
            </a:r>
            <a:r>
              <a:rPr lang="ru-RU" dirty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823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27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80728"/>
            <a:ext cx="7408333" cy="5145435"/>
          </a:xfrm>
        </p:spPr>
        <p:txBody>
          <a:bodyPr/>
          <a:lstStyle/>
          <a:p>
            <a:r>
              <a:rPr lang="ru-RU" sz="3200" b="1" u="sng" dirty="0">
                <a:solidFill>
                  <a:schemeClr val="tx1"/>
                </a:solidFill>
              </a:rPr>
              <a:t>3 составляющих </a:t>
            </a:r>
            <a:r>
              <a:rPr lang="ru-RU" sz="3200" b="1" u="sng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1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smtClean="0">
                <a:solidFill>
                  <a:schemeClr val="tx1"/>
                </a:solidFill>
              </a:rPr>
              <a:t>Общепедагогическая </a:t>
            </a:r>
            <a:r>
              <a:rPr lang="ru-RU" sz="2000" dirty="0">
                <a:solidFill>
                  <a:schemeClr val="tx1"/>
                </a:solidFill>
              </a:rPr>
              <a:t>функция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    -трудовые действия</a:t>
            </a:r>
          </a:p>
          <a:p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    - необходимые умения</a:t>
            </a:r>
          </a:p>
          <a:p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    - необходимые знания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2) Воспитательная  деятельность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       -</a:t>
            </a:r>
            <a:r>
              <a:rPr lang="ru-RU" sz="2000" dirty="0">
                <a:solidFill>
                  <a:schemeClr val="tx1"/>
                </a:solidFill>
              </a:rPr>
              <a:t>трудовые действия</a:t>
            </a:r>
          </a:p>
          <a:p>
            <a:r>
              <a:rPr lang="ru-RU" sz="2000" dirty="0">
                <a:solidFill>
                  <a:schemeClr val="tx1"/>
                </a:solidFill>
              </a:rPr>
              <a:t>      - необходимые умения</a:t>
            </a:r>
          </a:p>
          <a:p>
            <a:r>
              <a:rPr lang="ru-RU" sz="2000" dirty="0">
                <a:solidFill>
                  <a:schemeClr val="tx1"/>
                </a:solidFill>
              </a:rPr>
              <a:t>      - необходимые </a:t>
            </a:r>
            <a:r>
              <a:rPr lang="ru-RU" sz="2000" dirty="0" smtClean="0">
                <a:solidFill>
                  <a:schemeClr val="tx1"/>
                </a:solidFill>
              </a:rPr>
              <a:t>знания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3) Развивающая деятельность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      -</a:t>
            </a:r>
            <a:r>
              <a:rPr lang="ru-RU" sz="2000" dirty="0">
                <a:solidFill>
                  <a:schemeClr val="tx1"/>
                </a:solidFill>
              </a:rPr>
              <a:t>трудовые действия</a:t>
            </a:r>
          </a:p>
          <a:p>
            <a:r>
              <a:rPr lang="ru-RU" sz="2000" dirty="0">
                <a:solidFill>
                  <a:schemeClr val="tx1"/>
                </a:solidFill>
              </a:rPr>
              <a:t>      - необходимые умения</a:t>
            </a:r>
          </a:p>
          <a:p>
            <a:r>
              <a:rPr lang="ru-RU" sz="2000" dirty="0">
                <a:solidFill>
                  <a:schemeClr val="tx1"/>
                </a:solidFill>
              </a:rPr>
              <a:t>      - необходимые знания</a:t>
            </a:r>
          </a:p>
          <a:p>
            <a:endParaRPr lang="ru-RU" sz="2000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44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dirty="0">
                <a:solidFill>
                  <a:schemeClr val="tx1"/>
                </a:solidFill>
              </a:rPr>
              <a:t>Трудовые </a:t>
            </a:r>
            <a:r>
              <a:rPr lang="ru-RU" b="1" u="sng" dirty="0" smtClean="0">
                <a:solidFill>
                  <a:schemeClr val="tx1"/>
                </a:solidFill>
              </a:rPr>
              <a:t>действия: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Разработка и реализация программ учебных дисциплин в рамках основной общеобразовательной программы. Осуществление профессиональной деятельности в соответствии с требованиями ФГОС. Участие в разработке и реализации программы развития образовательной организации в целях создания безопасной и комфортной образовательной среды. Планирование и проведение учебных занятий. Систематический анализ эффективности учебных занятий и подходов к обучению. Организация, осуществление контроля и оценки учебных достижений, текущих и итоговых результатов освоения основной образовательной программы обучающимися. Формирование универсальных учебных действий. Формирование навыков, связанных с информационно- коммуникационными технологиями (далее - ИКТ)Формирование мотивации к обучению.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ru-RU" sz="2800" dirty="0" smtClean="0"/>
              <a:t>Общепедагогическая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76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5649491"/>
          </a:xfrm>
        </p:spPr>
        <p:txBody>
          <a:bodyPr>
            <a:normAutofit fontScale="70000" lnSpcReduction="20000"/>
          </a:bodyPr>
          <a:lstStyle/>
          <a:p>
            <a:r>
              <a:rPr lang="ru-RU" b="1" u="sng" dirty="0">
                <a:solidFill>
                  <a:schemeClr val="tx1"/>
                </a:solidFill>
              </a:rPr>
              <a:t>Необходимые </a:t>
            </a:r>
            <a:r>
              <a:rPr lang="ru-RU" b="1" u="sng" dirty="0" smtClean="0">
                <a:solidFill>
                  <a:schemeClr val="tx1"/>
                </a:solidFill>
              </a:rPr>
              <a:t>умения: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Владеть формами и методами обучения, оценивать знания обучающихся на основе тестирования и других методов контроля в соответствии с реальными учебными возможностями детей. Разрабатывать (осваивать) и применять современные психолого- педагогические технологии, основанные на знании законов развития личности и поведения в реальной и виртуальной среде. Использовать и апробировать специальные подходы к обучению в целях включения в образовательный процесс всех обучающихся, в том числе с особыми потребностями в образовании: обучающихся, проявивших выдающиеся способности; обучающихся, для которых русский язык не является родным; обучающихся с ограниченными возможностями здоровья. Владеть ИКТ-компетентностями: </a:t>
            </a:r>
            <a:r>
              <a:rPr lang="ru-RU" dirty="0" err="1">
                <a:solidFill>
                  <a:schemeClr val="tx1"/>
                </a:solidFill>
              </a:rPr>
              <a:t>общепользовательская</a:t>
            </a:r>
            <a:r>
              <a:rPr lang="ru-RU" dirty="0">
                <a:solidFill>
                  <a:schemeClr val="tx1"/>
                </a:solidFill>
              </a:rPr>
              <a:t> ИКТ- компетентность; общепедагогическая ИКТ-компетентность; предметно-педагогическая ИКТ- компетентность (отражающая профессиональную ИКТ-компетентность соответствующей области человеческой деятельности).Организовывать различные виды внеурочной деятельности: игровую, учебно-исследовательскую, художественно-продуктивную, культурно-досуговую с учетом возможностей образовательной организации, места жительства и историко-культурного своеобразия региона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383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797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118</TotalTime>
  <Words>1901</Words>
  <Application>Microsoft Office PowerPoint</Application>
  <PresentationFormat>Экран (4:3)</PresentationFormat>
  <Paragraphs>92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Волна</vt:lpstr>
      <vt:lpstr>Профессиональный стандарт педагога</vt:lpstr>
      <vt:lpstr>Презентация PowerPoint</vt:lpstr>
      <vt:lpstr>Презентация PowerPoint</vt:lpstr>
      <vt:lpstr>Зачем нужен профессиональный стандарт педагога </vt:lpstr>
      <vt:lpstr>Презентация PowerPoint</vt:lpstr>
      <vt:lpstr> </vt:lpstr>
      <vt:lpstr>Презентация PowerPoint</vt:lpstr>
      <vt:lpstr>Общепедагогическая </vt:lpstr>
      <vt:lpstr> </vt:lpstr>
      <vt:lpstr>Презентация PowerPoint</vt:lpstr>
      <vt:lpstr> Воспитательная функция  </vt:lpstr>
      <vt:lpstr>Презентация PowerPoint</vt:lpstr>
      <vt:lpstr>Презентация PowerPoint</vt:lpstr>
      <vt:lpstr>Развивающая деятельность</vt:lpstr>
      <vt:lpstr>Презентация PowerPoint</vt:lpstr>
      <vt:lpstr>Презентация PowerPoint</vt:lpstr>
      <vt:lpstr>Презентация PowerPoint</vt:lpstr>
      <vt:lpstr>Требования к профессиональному стандарту педагога Стандарт должен: </vt:lpstr>
      <vt:lpstr>Характеристика стандарта </vt:lpstr>
      <vt:lpstr>Профессиональный стандарт педагога выполняет функции, призванные </vt:lpstr>
      <vt:lpstr>Область применения: </vt:lpstr>
      <vt:lpstr>Цель применения</vt:lpstr>
      <vt:lpstr>Содержание профессионального стандарта педагога. Воспитательная работа</vt:lpstr>
      <vt:lpstr>Содержание профессионального стандарта педагога. Развитие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стандарт педагога</dc:title>
  <dc:creator>Яна</dc:creator>
  <cp:lastModifiedBy>Директор</cp:lastModifiedBy>
  <cp:revision>23</cp:revision>
  <dcterms:created xsi:type="dcterms:W3CDTF">2013-11-17T20:25:18Z</dcterms:created>
  <dcterms:modified xsi:type="dcterms:W3CDTF">2014-11-06T12:40:55Z</dcterms:modified>
</cp:coreProperties>
</file>