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640462-2883-4DB2-9FF9-29A2F4DB251F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CFFC60-45DB-4E54-918C-8C373559F9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85184"/>
            <a:ext cx="5637010" cy="882119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err="1" smtClean="0"/>
              <a:t>Кривенкова</a:t>
            </a:r>
            <a:r>
              <a:rPr lang="ru-RU" sz="1400" b="1" dirty="0" smtClean="0"/>
              <a:t> Т.Ф.</a:t>
            </a:r>
          </a:p>
          <a:p>
            <a:pPr algn="r"/>
            <a:r>
              <a:rPr lang="ru-RU" sz="1400" b="1" dirty="0" smtClean="0"/>
              <a:t>МБОУ «Гимназия №6» г</a:t>
            </a:r>
            <a:r>
              <a:rPr lang="ru-RU" sz="1400" b="1" dirty="0"/>
              <a:t>.</a:t>
            </a:r>
            <a:r>
              <a:rPr lang="ru-RU" sz="1400" b="1" dirty="0" smtClean="0"/>
              <a:t> Брянска</a:t>
            </a:r>
            <a:endParaRPr lang="ru-RU" sz="1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391375" cy="3528392"/>
          </a:xfrm>
        </p:spPr>
        <p:txBody>
          <a:bodyPr/>
          <a:lstStyle/>
          <a:p>
            <a:pPr algn="ctr"/>
            <a:r>
              <a:rPr lang="ru-RU" i="1" dirty="0" smtClean="0"/>
              <a:t>Решение показательных уравнений</a:t>
            </a:r>
            <a:br>
              <a:rPr lang="ru-RU" i="1" dirty="0" smtClean="0"/>
            </a:br>
            <a:r>
              <a:rPr lang="ru-RU" sz="1800" i="1" dirty="0" smtClean="0"/>
              <a:t>10класс</a:t>
            </a:r>
            <a:r>
              <a:rPr lang="ru-RU" sz="1200" i="1" dirty="0" smtClean="0"/>
              <a:t> </a:t>
            </a:r>
            <a:br>
              <a:rPr lang="ru-RU" sz="1200" i="1" dirty="0" smtClean="0"/>
            </a:br>
            <a:r>
              <a:rPr lang="ru-RU" sz="1200" i="1" dirty="0" smtClean="0"/>
              <a:t>учебник  С. М. Никольского</a:t>
            </a:r>
            <a:br>
              <a:rPr lang="ru-RU" sz="1200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67090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0459338"/>
                  </p:ext>
                </p:extLst>
              </p:nvPr>
            </p:nvGraphicFramePr>
            <p:xfrm>
              <a:off x="395536" y="980728"/>
              <a:ext cx="8127201" cy="3657600"/>
            </p:xfrm>
            <a:graphic>
              <a:graphicData uri="http://schemas.openxmlformats.org/drawingml/2006/table">
                <a:tbl>
                  <a:tblPr/>
                  <a:tblGrid>
                    <a:gridCol w="2088232"/>
                    <a:gridCol w="3168352"/>
                    <a:gridCol w="854393"/>
                    <a:gridCol w="2016224"/>
                  </a:tblGrid>
                  <a:tr h="249382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1.Основные формулы и соотношения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sup>
                                </m:sSup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sup>
                                </m:sSup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 smtClean="0"/>
                        </a:p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sup>
                                </m:sSup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 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 smtClean="0"/>
                        </a:p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𝑢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𝑣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ru-RU" dirty="0" smtClean="0"/>
                        </a:p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𝑢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𝑢𝑣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 smtClean="0"/>
                        </a:p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÷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График функции </a:t>
                          </a:r>
                          <a:r>
                            <a:rPr lang="en-US" dirty="0" smtClean="0"/>
                            <a:t>y=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(a&gt;0)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a&gt;1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0&lt;a&lt;1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1112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</a:t>
                          </a:r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pPr algn="l"/>
                          <a:r>
                            <a:rPr lang="en-US" dirty="0" smtClean="0"/>
                            <a:t>             </a:t>
                          </a:r>
                          <a:r>
                            <a:rPr lang="ru-RU" dirty="0" smtClean="0"/>
                            <a:t>возрастает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r>
                            <a:rPr lang="ru-RU" dirty="0" smtClean="0"/>
                            <a:t>      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l"/>
                          <a:r>
                            <a:rPr lang="ru-RU" dirty="0" smtClean="0"/>
                            <a:t>убывает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0459338"/>
                  </p:ext>
                </p:extLst>
              </p:nvPr>
            </p:nvGraphicFramePr>
            <p:xfrm>
              <a:off x="395536" y="980728"/>
              <a:ext cx="8127201" cy="3657600"/>
            </p:xfrm>
            <a:graphic>
              <a:graphicData uri="http://schemas.openxmlformats.org/drawingml/2006/table">
                <a:tbl>
                  <a:tblPr/>
                  <a:tblGrid>
                    <a:gridCol w="2088232"/>
                    <a:gridCol w="3168352"/>
                    <a:gridCol w="854393"/>
                    <a:gridCol w="2016224"/>
                  </a:tblGrid>
                  <a:tr h="36576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1.Основные формулы и соотношения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65760">
                    <a:tc row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  <a:blipFill rotWithShape="1">
                          <a:blip r:embed="rId2"/>
                          <a:stretch>
                            <a:fillRect l="-292" t="-12222" r="-288921" b="-2778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4747" t="-110000" r="-101" b="-8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a&gt;1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0&lt;a&lt;1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5603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</a:t>
                          </a:r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pPr algn="l"/>
                          <a:r>
                            <a:rPr lang="en-US" dirty="0" smtClean="0"/>
                            <a:t>             </a:t>
                          </a:r>
                          <a:r>
                            <a:rPr lang="ru-RU" dirty="0" smtClean="0"/>
                            <a:t>возрастает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r>
                            <a:rPr lang="ru-RU" dirty="0" smtClean="0"/>
                            <a:t>      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l"/>
                          <a:r>
                            <a:rPr lang="ru-RU" dirty="0" smtClean="0"/>
                            <a:t>убывает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94810"/>
            <a:ext cx="2088231" cy="198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016224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91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5221134"/>
                  </p:ext>
                </p:extLst>
              </p:nvPr>
            </p:nvGraphicFramePr>
            <p:xfrm>
              <a:off x="755576" y="1412776"/>
              <a:ext cx="7564582" cy="4841696"/>
            </p:xfrm>
            <a:graphic>
              <a:graphicData uri="http://schemas.openxmlformats.org/drawingml/2006/table">
                <a:tbl>
                  <a:tblPr/>
                  <a:tblGrid>
                    <a:gridCol w="3140364"/>
                    <a:gridCol w="2212109"/>
                    <a:gridCol w="2212109"/>
                  </a:tblGrid>
                  <a:tr h="369454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2.Схема равносильных преобразований простейших</a:t>
                          </a:r>
                          <a:r>
                            <a:rPr lang="ru-RU" sz="2400" b="1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ru-RU" sz="2400" b="1" baseline="0" dirty="0" smtClean="0"/>
                            <a:t>показательных уравнений</a:t>
                          </a:r>
                          <a:endParaRPr lang="ru-RU" sz="2400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738576"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r>
                            <a:rPr lang="ru-RU" dirty="0" smtClean="0"/>
                            <a:t>При</a:t>
                          </a:r>
                          <a:r>
                            <a:rPr lang="ru-RU" baseline="0" dirty="0" smtClean="0"/>
                            <a:t> а&gt;0  и  а≠1</a:t>
                          </a:r>
                        </a:p>
                        <a:p>
                          <a:pPr algn="ctr"/>
                          <a:endParaRPr lang="ru-RU" i="0" baseline="0" dirty="0" smtClean="0">
                            <a:latin typeface="+mn-lt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⟺</m:t>
                              </m:r>
                            </m:oMath>
                          </a14:m>
                          <a:r>
                            <a:rPr lang="en-US" dirty="0" smtClean="0"/>
                            <a:t>f(x)=g(x)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+4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=9,</a:t>
                          </a:r>
                        </a:p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+4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,</a:t>
                          </a:r>
                        </a:p>
                        <a:p>
                          <a:r>
                            <a:rPr lang="en-US" sz="2000" dirty="0" smtClean="0"/>
                            <a:t>2</a:t>
                          </a:r>
                          <a:r>
                            <a:rPr lang="ru-RU" sz="2000" dirty="0" smtClean="0"/>
                            <a:t>х</a:t>
                          </a:r>
                          <a:r>
                            <a:rPr lang="en-US" sz="2000" dirty="0" smtClean="0"/>
                            <a:t>+4=2,</a:t>
                          </a:r>
                        </a:p>
                        <a:p>
                          <a:r>
                            <a:rPr lang="ru-RU" sz="2000" dirty="0" smtClean="0"/>
                            <a:t>х</a:t>
                          </a:r>
                          <a:r>
                            <a:rPr lang="en-US" sz="2000" dirty="0" smtClean="0"/>
                            <a:t>=-1</a:t>
                          </a:r>
                          <a:r>
                            <a:rPr lang="ru-RU" sz="2000" dirty="0" smtClean="0"/>
                            <a:t>.</a:t>
                          </a:r>
                        </a:p>
                        <a:p>
                          <a:r>
                            <a:rPr lang="ru-RU" sz="2000" dirty="0" smtClean="0"/>
                            <a:t>Ответ:-1.</a:t>
                          </a:r>
                          <a:endParaRPr lang="en-US" sz="2000" dirty="0" smtClean="0"/>
                        </a:p>
                        <a:p>
                          <a:endParaRPr lang="ru-RU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000" dirty="0" smtClean="0"/>
                            <a:t>=-36.</a:t>
                          </a:r>
                        </a:p>
                        <a:p>
                          <a:pPr algn="l"/>
                          <a:r>
                            <a:rPr lang="ru-RU" sz="2000" dirty="0" smtClean="0"/>
                            <a:t>Корней нет (поскольку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000" dirty="0" smtClean="0"/>
                            <a:t>&gt;</a:t>
                          </a:r>
                          <a:r>
                            <a:rPr lang="en-US" sz="2000" dirty="0" smtClean="0"/>
                            <a:t>0</a:t>
                          </a:r>
                          <a:r>
                            <a:rPr lang="ru-RU" sz="2000" dirty="0" smtClean="0"/>
                            <a:t> для всех </a:t>
                          </a:r>
                          <a:r>
                            <a:rPr lang="en-US" sz="2000" dirty="0" smtClean="0"/>
                            <a:t>t)</a:t>
                          </a:r>
                          <a:endParaRPr lang="ru-RU" sz="2000" dirty="0" smtClean="0"/>
                        </a:p>
                        <a:p>
                          <a:pPr algn="l"/>
                          <a:r>
                            <a:rPr lang="ru-RU" sz="2000" dirty="0" smtClean="0"/>
                            <a:t>Ответ: корней нет</a:t>
                          </a:r>
                          <a:endParaRPr lang="ru-RU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48640">
                    <a:tc gridSpan="3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5221134"/>
                  </p:ext>
                </p:extLst>
              </p:nvPr>
            </p:nvGraphicFramePr>
            <p:xfrm>
              <a:off x="755576" y="1412776"/>
              <a:ext cx="7564582" cy="4841696"/>
            </p:xfrm>
            <a:graphic>
              <a:graphicData uri="http://schemas.openxmlformats.org/drawingml/2006/table">
                <a:tbl>
                  <a:tblPr/>
                  <a:tblGrid>
                    <a:gridCol w="3140364"/>
                    <a:gridCol w="2212109"/>
                    <a:gridCol w="2212109"/>
                  </a:tblGrid>
                  <a:tr h="118872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2.Схема равносильных преобразований простейших</a:t>
                          </a:r>
                          <a:r>
                            <a:rPr lang="ru-RU" sz="2400" b="1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ru-RU" sz="2400" b="1" baseline="0" dirty="0" smtClean="0"/>
                            <a:t>показательных уравнений</a:t>
                          </a:r>
                          <a:endParaRPr lang="ru-RU" sz="2400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7385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4" t="-58575" r="-140971" b="-20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2149" t="-58575" r="-100000" b="-20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2149" t="-58575" b="-20045"/>
                          </a:stretch>
                        </a:blipFill>
                      </a:tcPr>
                    </a:tc>
                  </a:tr>
                  <a:tr h="548640">
                    <a:tc gridSpan="3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191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5742130"/>
                  </p:ext>
                </p:extLst>
              </p:nvPr>
            </p:nvGraphicFramePr>
            <p:xfrm>
              <a:off x="755576" y="260648"/>
              <a:ext cx="7274590" cy="6123051"/>
            </p:xfrm>
            <a:graphic>
              <a:graphicData uri="http://schemas.openxmlformats.org/drawingml/2006/table">
                <a:tbl>
                  <a:tblPr/>
                  <a:tblGrid>
                    <a:gridCol w="3548807"/>
                    <a:gridCol w="3725783"/>
                  </a:tblGrid>
                  <a:tr h="79208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3.</a:t>
                          </a:r>
                          <a:r>
                            <a:rPr lang="ru-RU" sz="2400" b="1" dirty="0" smtClean="0"/>
                            <a:t>Приведение</a:t>
                          </a:r>
                          <a:r>
                            <a:rPr lang="ru-RU" sz="2400" b="1" baseline="0" dirty="0" smtClean="0"/>
                            <a:t> некоторых уравнений к простейшим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57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r>
                            <a:rPr lang="ru-RU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967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1) Если в левой и правой частях показательного</a:t>
                          </a:r>
                          <a:r>
                            <a:rPr lang="ru-RU" sz="1600" baseline="0" dirty="0" smtClean="0"/>
                            <a:t> уравнения стоят только произведения, частные, корни или степени, то целесообразно с помощью основных формул попробовать записать обе части уравнения как степени с одним основанием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х−3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16</m:t>
                                      </m:r>
                                    </m:e>
                                    <m:sup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х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,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х−3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2х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u-RU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ru-RU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4х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,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3х−3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u-RU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−4х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,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3х-3</a:t>
                          </a:r>
                          <a14:m>
                            <m:oMath xmlns:m="http://schemas.openxmlformats.org/officeDocument/2006/math"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-4х.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х=0,5.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Ответ: 0,5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92639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2) Если в одной части показательного уравнения стоит число, а в другой все члены содержат выражение вида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кх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dirty="0" smtClean="0"/>
                            <a:t> (</a:t>
                          </a:r>
                          <a:r>
                            <a:rPr lang="ru-RU" sz="1600" i="1" dirty="0" smtClean="0"/>
                            <a:t>показатели</a:t>
                          </a:r>
                          <a:r>
                            <a:rPr lang="ru-RU" sz="1600" i="1" baseline="0" dirty="0" smtClean="0"/>
                            <a:t> степени отличаются только свободными членами</a:t>
                          </a:r>
                          <a:r>
                            <a:rPr lang="ru-RU" sz="1600" baseline="0" dirty="0" smtClean="0"/>
                            <a:t>), то удобно в этой части уравнения вынести за скобки наименьшую степень  а.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х−2</m:t>
                                    </m:r>
                                  </m:sup>
                                </m:sSup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=23,</m:t>
                                </m:r>
                              </m:oMath>
                            </m:oMathPara>
                          </a14:m>
                          <a:endParaRPr lang="ru-RU" b="0" dirty="0" smtClean="0">
                            <a:ea typeface="Cambria Math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-2)=23,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х−2</m:t>
                                    </m:r>
                                  </m:sup>
                                </m:sSup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23=23,</m:t>
                                </m:r>
                              </m:oMath>
                            </m:oMathPara>
                          </a14:m>
                          <a:endParaRPr lang="ru-RU" b="0" dirty="0" smtClean="0">
                            <a:ea typeface="Cambria Math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=1,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,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х-2=0,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х=2.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Ответ:2</a:t>
                          </a:r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5742130"/>
                  </p:ext>
                </p:extLst>
              </p:nvPr>
            </p:nvGraphicFramePr>
            <p:xfrm>
              <a:off x="755576" y="260648"/>
              <a:ext cx="7274590" cy="6123051"/>
            </p:xfrm>
            <a:graphic>
              <a:graphicData uri="http://schemas.openxmlformats.org/drawingml/2006/table">
                <a:tbl>
                  <a:tblPr/>
                  <a:tblGrid>
                    <a:gridCol w="3548807"/>
                    <a:gridCol w="3725783"/>
                  </a:tblGrid>
                  <a:tr h="8229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3.</a:t>
                          </a:r>
                          <a:r>
                            <a:rPr lang="ru-RU" sz="2400" b="1" dirty="0" smtClean="0"/>
                            <a:t>Приведение</a:t>
                          </a:r>
                          <a:r>
                            <a:rPr lang="ru-RU" sz="2400" b="1" baseline="0" dirty="0" smtClean="0"/>
                            <a:t> некоторых уравнений к простейшим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r>
                            <a:rPr lang="ru-RU" baseline="0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74011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1) Если в левой и правой частях показательного</a:t>
                          </a:r>
                          <a:r>
                            <a:rPr lang="ru-RU" sz="1600" baseline="0" dirty="0" smtClean="0"/>
                            <a:t> уравнения стоят только произведения, частные, корни или степени, то целесообразно с помощью основных формул попробовать записать обе части уравнения как степени с одним основанием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5417" t="-52185" r="-164" b="-108226"/>
                          </a:stretch>
                        </a:blipFill>
                      </a:tcPr>
                    </a:tc>
                  </a:tr>
                  <a:tr h="25603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  <a:blipFill rotWithShape="1">
                          <a:blip r:embed="rId2"/>
                          <a:stretch>
                            <a:fillRect l="-172" t="-140952" r="-105155" b="-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5417" t="-140952" r="-164" b="-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416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03533"/>
            <a:ext cx="797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Решение более сложных показательных уравнений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2883163"/>
                  </p:ext>
                </p:extLst>
              </p:nvPr>
            </p:nvGraphicFramePr>
            <p:xfrm>
              <a:off x="1331640" y="1700808"/>
              <a:ext cx="6768752" cy="4255072"/>
            </p:xfrm>
            <a:graphic>
              <a:graphicData uri="http://schemas.openxmlformats.org/drawingml/2006/table">
                <a:tbl>
                  <a:tblPr/>
                  <a:tblGrid>
                    <a:gridCol w="3384376"/>
                    <a:gridCol w="3384376"/>
                  </a:tblGrid>
                  <a:tr h="18288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 </a:t>
                          </a:r>
                          <a:r>
                            <a:rPr lang="ru-RU" b="1" dirty="0" smtClean="0"/>
                            <a:t>Схема поиска плана решения показательных</a:t>
                          </a:r>
                          <a:r>
                            <a:rPr lang="ru-RU" b="1" baseline="0" dirty="0" smtClean="0"/>
                            <a:t> уравнений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22436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1.Избавляемся от числовых слагаемых в показателях степеней ( </a:t>
                          </a:r>
                          <a:r>
                            <a:rPr lang="ru-RU" sz="1600" i="1" dirty="0" smtClean="0"/>
                            <a:t>используя справа налево основные формулы действий над</a:t>
                          </a:r>
                          <a:r>
                            <a:rPr lang="ru-RU" sz="1600" i="1" baseline="0" dirty="0" smtClean="0"/>
                            <a:t> степенями</a:t>
                          </a:r>
                          <a:r>
                            <a:rPr lang="ru-RU" sz="1600" baseline="0" dirty="0" smtClean="0"/>
                            <a:t>).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4х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Х+1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ru-RU" b="0" i="1" dirty="0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ru-RU" b="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-10=0,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-3</a:t>
                          </a:r>
                          <a14:m>
                            <m:oMath xmlns:m="http://schemas.openxmlformats.org/officeDocument/2006/math">
                              <m:r>
                                <a:rPr lang="ru-RU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-10=0.</a:t>
                          </a:r>
                        </a:p>
                        <a:p>
                          <a:pPr algn="ctr"/>
                          <a:r>
                            <a:rPr lang="ru-RU" sz="1600" dirty="0" smtClean="0"/>
                            <a:t>Учитывая, что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dirty="0" smtClean="0"/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dirty="0" smtClean="0">
                                      <a:latin typeface="Cambria Math"/>
                                    </a:rPr>
                                    <m:t>2х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dirty="0" smtClean="0"/>
                            <a:t>, приводим все степени к одному основанию 2:</a:t>
                          </a:r>
                        </a:p>
                        <a:p>
                          <a:pPr algn="ctr"/>
                          <a:r>
                            <a:rPr lang="ru-RU" dirty="0" smtClean="0"/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-3</a:t>
                          </a:r>
                          <a14:m>
                            <m:oMath xmlns:m="http://schemas.openxmlformats.org/officeDocument/2006/math">
                              <m:r>
                                <a:rPr lang="ru-RU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dirty="0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-10=0.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9023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2.Если возможно , приводим все степени (</a:t>
                          </a:r>
                          <a:r>
                            <a:rPr lang="ru-RU" sz="1600" i="1" dirty="0" smtClean="0"/>
                            <a:t>с переменной в показателе</a:t>
                          </a:r>
                          <a:r>
                            <a:rPr lang="ru-RU" sz="1600" dirty="0" smtClean="0"/>
                            <a:t>)</a:t>
                          </a:r>
                          <a:r>
                            <a:rPr lang="ru-RU" sz="1600" baseline="0" dirty="0" smtClean="0"/>
                            <a:t> к одному основанию и выполняем замену переменной.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i="1" dirty="0" smtClean="0"/>
                            <a:t>Замена</a:t>
                          </a:r>
                          <a:r>
                            <a:rPr lang="ru-RU" b="0" i="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b="0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baseline="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baseline="0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baseline="0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1600" b="0" i="1" baseline="0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1600" b="0" i="1" baseline="0" smtClean="0">
                                  <a:latin typeface="Cambria Math"/>
                                  <a:ea typeface="Cambria Math"/>
                                </a:rPr>
                                <m:t> дает</m:t>
                              </m:r>
                              <m:r>
                                <a:rPr lang="ru-RU" sz="1600" b="0" i="1" baseline="0" smtClean="0">
                                  <a:latin typeface="Cambria Math"/>
                                  <a:ea typeface="Cambria Math"/>
                                </a:rPr>
                                <m:t> уравнение</m:t>
                              </m:r>
                            </m:oMath>
                          </a14:m>
                          <a:endParaRPr lang="ru-RU" sz="1600" i="1" dirty="0" smtClean="0"/>
                        </a:p>
                        <a:p>
                          <a:pPr algn="ctr"/>
                          <a:r>
                            <a:rPr lang="ru-RU" i="1" dirty="0" smtClean="0"/>
                            <a:t>4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i="1" dirty="0" smtClean="0"/>
                            <a:t>-3t-10=0,</a:t>
                          </a:r>
                          <a:r>
                            <a:rPr lang="en-US" i="1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baseline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i="1" dirty="0" smtClean="0"/>
                            <a:t>=2,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i="1" dirty="0" smtClean="0"/>
                            <a:t>=-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b="0" i="1" dirty="0" smtClean="0">
                                  <a:latin typeface="Cambria Math"/>
                                </a:rPr>
                                <m:t>.</m:t>
                              </m:r>
                            </m:oMath>
                          </a14:m>
                          <a:endParaRPr lang="ru-RU" b="0" i="1" dirty="0" smtClean="0"/>
                        </a:p>
                        <a:p>
                          <a:pPr algn="ctr"/>
                          <a:r>
                            <a:rPr lang="ru-RU" sz="1600" i="0" dirty="0" smtClean="0"/>
                            <a:t>Обратная</a:t>
                          </a:r>
                          <a:r>
                            <a:rPr lang="ru-RU" sz="1600" i="0" baseline="0" dirty="0" smtClean="0"/>
                            <a:t> замена дает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baseline="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baseline="0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i="0" dirty="0" smtClean="0"/>
                            <a:t>=2,тогда</a:t>
                          </a:r>
                        </a:p>
                        <a:p>
                          <a:pPr algn="ctr"/>
                          <a:r>
                            <a:rPr lang="ru-RU" sz="1600" i="0" dirty="0" smtClean="0"/>
                            <a:t>х=1 или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i="0" dirty="0" smtClean="0"/>
                            <a:t>=-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dirty="0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6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i="0" dirty="0" smtClean="0"/>
                            <a:t>  -корней нет.</a:t>
                          </a:r>
                        </a:p>
                        <a:p>
                          <a:pPr algn="l"/>
                          <a:r>
                            <a:rPr lang="ru-RU" sz="1600" i="0" dirty="0" smtClean="0"/>
                            <a:t>Ответ:1</a:t>
                          </a:r>
                          <a:endParaRPr lang="ru-RU" sz="1600" i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2883163"/>
                  </p:ext>
                </p:extLst>
              </p:nvPr>
            </p:nvGraphicFramePr>
            <p:xfrm>
              <a:off x="1331640" y="1700808"/>
              <a:ext cx="6768752" cy="4255072"/>
            </p:xfrm>
            <a:graphic>
              <a:graphicData uri="http://schemas.openxmlformats.org/drawingml/2006/table">
                <a:tbl>
                  <a:tblPr/>
                  <a:tblGrid>
                    <a:gridCol w="3384376"/>
                    <a:gridCol w="3384376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 </a:t>
                          </a:r>
                          <a:r>
                            <a:rPr lang="ru-RU" b="1" dirty="0" smtClean="0"/>
                            <a:t>Схема поиска плана решения показательных</a:t>
                          </a:r>
                          <a:r>
                            <a:rPr lang="ru-RU" b="1" baseline="0" dirty="0" smtClean="0"/>
                            <a:t> уравнений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30019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1.Избавляемся от числовых слагаемых в показателях степеней ( </a:t>
                          </a:r>
                          <a:r>
                            <a:rPr lang="ru-RU" sz="1600" i="1" dirty="0" smtClean="0"/>
                            <a:t>используя справа налево основные формулы действий над</a:t>
                          </a:r>
                          <a:r>
                            <a:rPr lang="ru-RU" sz="1600" i="1" baseline="0" dirty="0" smtClean="0"/>
                            <a:t> степенями</a:t>
                          </a:r>
                          <a:r>
                            <a:rPr lang="ru-RU" sz="1600" baseline="0" dirty="0" smtClean="0"/>
                            <a:t>).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180" t="-39748" b="-86435"/>
                          </a:stretch>
                        </a:blipFill>
                      </a:tcPr>
                    </a:tc>
                  </a:tr>
                  <a:tr h="1593533">
                    <a:tc>
                      <a:txBody>
                        <a:bodyPr/>
                        <a:lstStyle/>
                        <a:p>
                          <a:r>
                            <a:rPr lang="ru-RU" sz="1600" dirty="0" smtClean="0"/>
                            <a:t>2.Если возможно , приводим все степени (</a:t>
                          </a:r>
                          <a:r>
                            <a:rPr lang="ru-RU" sz="1600" i="1" dirty="0" smtClean="0"/>
                            <a:t>с переменной в показателе</a:t>
                          </a:r>
                          <a:r>
                            <a:rPr lang="ru-RU" sz="1600" dirty="0" smtClean="0"/>
                            <a:t>)</a:t>
                          </a:r>
                          <a:r>
                            <a:rPr lang="ru-RU" sz="1600" baseline="0" dirty="0" smtClean="0"/>
                            <a:t> к одному основанию и выполняем замену переменной.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180" t="-169732" b="-498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5657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5261889"/>
                  </p:ext>
                </p:extLst>
              </p:nvPr>
            </p:nvGraphicFramePr>
            <p:xfrm>
              <a:off x="395536" y="1052736"/>
              <a:ext cx="8568952" cy="4767694"/>
            </p:xfrm>
            <a:graphic>
              <a:graphicData uri="http://schemas.openxmlformats.org/drawingml/2006/table">
                <a:tbl>
                  <a:tblPr/>
                  <a:tblGrid>
                    <a:gridCol w="4284476"/>
                    <a:gridCol w="4284476"/>
                  </a:tblGrid>
                  <a:tr h="455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b="0" i="0" dirty="0" smtClean="0"/>
                            <a:t>Ориентир</a:t>
                          </a:r>
                          <a:endParaRPr lang="ru-RU" sz="1800" b="0" i="0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12574">
                    <a:tc>
                      <a:txBody>
                        <a:bodyPr/>
                        <a:lstStyle/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r>
                            <a:rPr lang="ru-RU" sz="1600" dirty="0" smtClean="0"/>
                            <a:t>3.Если нельзя привести к одному </a:t>
                          </a:r>
                        </a:p>
                        <a:p>
                          <a:r>
                            <a:rPr lang="ru-RU" sz="1600" dirty="0" smtClean="0"/>
                            <a:t>основанию, то пытаемся привести все степени к двум основаниям так, чтобы получить однородное уравнение (</a:t>
                          </a:r>
                          <a:r>
                            <a:rPr lang="ru-RU" sz="1600" i="1" dirty="0" smtClean="0"/>
                            <a:t>которое</a:t>
                          </a:r>
                          <a:r>
                            <a:rPr lang="ru-RU" sz="1600" i="1" baseline="0" dirty="0" smtClean="0"/>
                            <a:t> решается делением обеих частей уравнения на наибольшую степень одного из видов переменных).</a:t>
                          </a:r>
                          <a:endParaRPr lang="ru-RU" sz="1600" i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0" smtClean="0">
                                  <a:latin typeface="Cambria Math"/>
                                </a:rPr>
                                <m:t>+3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−4∙</m:t>
                              </m:r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dirty="0" smtClean="0"/>
                            <a:t>=0.</a:t>
                          </a:r>
                        </a:p>
                        <a:p>
                          <a:pPr algn="ctr"/>
                          <a:r>
                            <a:rPr lang="ru-RU" sz="1600" dirty="0" smtClean="0"/>
                            <a:t>Приведем все степени к основаниям 2 и3: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2х</m:t>
                                    </m:r>
                                  </m:sup>
                                </m:sSup>
                                <m:r>
                                  <a:rPr lang="ru-RU" sz="160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3∙</m:t>
                                </m:r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−4∙</m:t>
                                </m:r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2х</m:t>
                                    </m:r>
                                  </m:sup>
                                </m:sSup>
                                <m:r>
                                  <a:rPr lang="ru-RU" sz="1600" b="0" i="0" smtClean="0">
                                    <a:latin typeface="Cambria Math"/>
                                    <a:ea typeface="Cambria Math"/>
                                  </a:rPr>
                                  <m:t>=0.</m:t>
                                </m:r>
                              </m:oMath>
                            </m:oMathPara>
                          </a14:m>
                          <a:endParaRPr lang="ru-RU" sz="1600" dirty="0" smtClean="0"/>
                        </a:p>
                        <a:p>
                          <a:pPr algn="l"/>
                          <a:r>
                            <a:rPr lang="ru-RU" sz="1600" dirty="0" smtClean="0"/>
                            <a:t>Имеем однородное уравнение (у всех членов одинаковая суммарная степень-2х). Для его решения разделим обе части</a:t>
                          </a:r>
                          <a:r>
                            <a:rPr lang="ru-RU" sz="1600" baseline="0" dirty="0" smtClean="0"/>
                            <a:t> </a:t>
                          </a:r>
                          <a:r>
                            <a:rPr lang="ru-RU" sz="1600" dirty="0" smtClean="0"/>
                            <a:t>на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2х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0:</m:t>
                              </m:r>
                            </m:oMath>
                          </a14:m>
                          <a:endParaRPr lang="ru-RU" sz="1600" dirty="0" smtClean="0"/>
                        </a:p>
                        <a:p>
                          <a:pPr algn="ctr"/>
                          <a:r>
                            <a:rPr lang="ru-RU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2х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</a:rPr>
                                <m:t>+3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∙(</m:t>
                              </m:r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sz="16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ru-RU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−4=0.</m:t>
                              </m:r>
                            </m:oMath>
                          </a14:m>
                          <a:endParaRPr lang="ru-RU" sz="1600" dirty="0" smtClean="0"/>
                        </a:p>
                        <a:p>
                          <a:pPr algn="ctr"/>
                          <a:r>
                            <a:rPr lang="ru-RU" sz="1600" i="1" dirty="0" smtClean="0"/>
                            <a:t>Замена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sz="160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600" b="0" i="0" dirty="0" smtClean="0"/>
                            <a:t>дает уравнение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−4=0, 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=1, 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=−4</m:t>
                                </m:r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.</m:t>
                                </m:r>
                              </m:oMath>
                            </m:oMathPara>
                          </a14:m>
                          <a:endParaRPr lang="ru-RU" sz="1600" b="0" i="0" dirty="0" smtClean="0"/>
                        </a:p>
                        <a:p>
                          <a:pPr algn="ctr"/>
                          <a:r>
                            <a:rPr lang="ru-RU" sz="1600" b="0" i="0" dirty="0" smtClean="0"/>
                            <a:t>Обратная замена дает</a:t>
                          </a:r>
                        </a:p>
                        <a:p>
                          <a:pPr algn="ctr"/>
                          <a:r>
                            <a:rPr lang="ru-RU" sz="1600" b="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sz="16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=−4    −</m:t>
                              </m:r>
                            </m:oMath>
                          </a14:m>
                          <a:r>
                            <a:rPr lang="ru-RU" sz="1600" b="0" i="0" dirty="0" smtClean="0"/>
                            <a:t>корней нет или 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ru-RU" sz="16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ru-RU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=1,</m:t>
                              </m:r>
                            </m:oMath>
                          </a14:m>
                          <a:endParaRPr lang="ru-RU" sz="1600" b="0" i="0" dirty="0" smtClean="0">
                            <a:ea typeface="Cambria Math"/>
                          </a:endParaRPr>
                        </a:p>
                        <a:p>
                          <a:pPr algn="ctr"/>
                          <a:r>
                            <a:rPr lang="ru-RU" sz="1600" b="0" i="0" dirty="0" smtClean="0"/>
                            <a:t>тогда  х=0.</a:t>
                          </a:r>
                        </a:p>
                        <a:p>
                          <a:pPr algn="l"/>
                          <a:r>
                            <a:rPr lang="ru-RU" sz="1600" b="0" i="0" dirty="0" smtClean="0"/>
                            <a:t>Ответ:0</a:t>
                          </a:r>
                        </a:p>
                        <a:p>
                          <a:pPr algn="ctr"/>
                          <a:endParaRPr lang="ru-RU" sz="1600" b="0" i="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5261889"/>
                  </p:ext>
                </p:extLst>
              </p:nvPr>
            </p:nvGraphicFramePr>
            <p:xfrm>
              <a:off x="395536" y="1052736"/>
              <a:ext cx="8568952" cy="4767694"/>
            </p:xfrm>
            <a:graphic>
              <a:graphicData uri="http://schemas.openxmlformats.org/drawingml/2006/table">
                <a:tbl>
                  <a:tblPr/>
                  <a:tblGrid>
                    <a:gridCol w="4284476"/>
                    <a:gridCol w="4284476"/>
                  </a:tblGrid>
                  <a:tr h="455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b="0" i="0" dirty="0" smtClean="0"/>
                            <a:t>Ориентир</a:t>
                          </a:r>
                          <a:endParaRPr lang="ru-RU" sz="1800" b="0" i="0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12574">
                    <a:tc>
                      <a:txBody>
                        <a:bodyPr/>
                        <a:lstStyle/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endParaRPr lang="ru-RU" sz="1600" dirty="0" smtClean="0"/>
                        </a:p>
                        <a:p>
                          <a:r>
                            <a:rPr lang="ru-RU" sz="1600" dirty="0" smtClean="0"/>
                            <a:t>3.Если нельзя привести к одному </a:t>
                          </a:r>
                        </a:p>
                        <a:p>
                          <a:r>
                            <a:rPr lang="ru-RU" sz="1600" dirty="0" smtClean="0"/>
                            <a:t>основанию, то пытаемся привести все степени к двум основаниям так, чтобы получить однородное уравнение (</a:t>
                          </a:r>
                          <a:r>
                            <a:rPr lang="ru-RU" sz="1600" i="1" dirty="0" smtClean="0"/>
                            <a:t>которое</a:t>
                          </a:r>
                          <a:r>
                            <a:rPr lang="ru-RU" sz="1600" i="1" baseline="0" dirty="0" smtClean="0"/>
                            <a:t> решается делением обеих частей уравнения на наибольшую степень одного из видов переменных).</a:t>
                          </a:r>
                          <a:endParaRPr lang="ru-RU" sz="1600" i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142" t="-1145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9655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319859"/>
                  </p:ext>
                </p:extLst>
              </p:nvPr>
            </p:nvGraphicFramePr>
            <p:xfrm>
              <a:off x="1422400" y="812800"/>
              <a:ext cx="6446982" cy="4145280"/>
            </p:xfrm>
            <a:graphic>
              <a:graphicData uri="http://schemas.openxmlformats.org/drawingml/2006/table">
                <a:tbl>
                  <a:tblPr/>
                  <a:tblGrid>
                    <a:gridCol w="3149600"/>
                    <a:gridCol w="3297382"/>
                  </a:tblGrid>
                  <a:tr h="25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 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54000">
                    <a:tc>
                      <a:txBody>
                        <a:bodyPr/>
                        <a:lstStyle/>
                        <a:p>
                          <a:pPr algn="l"/>
                          <a:endParaRPr lang="ru-RU" sz="1600" dirty="0" smtClean="0"/>
                        </a:p>
                        <a:p>
                          <a:pPr algn="l"/>
                          <a:endParaRPr lang="ru-RU" sz="1600" dirty="0" smtClean="0"/>
                        </a:p>
                        <a:p>
                          <a:pPr algn="l"/>
                          <a:r>
                            <a:rPr lang="ru-RU" sz="1600" dirty="0" smtClean="0"/>
                            <a:t>4.В других случаях переносим все члены уравнения в одну сторону и пробуем разложить полученное</a:t>
                          </a:r>
                          <a:r>
                            <a:rPr lang="ru-RU" sz="1600" baseline="0" dirty="0" smtClean="0"/>
                            <a:t> уравнение на множители или применяем специальные приемы решения. В которых используются свойства соответствующих функций.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9∙</m:t>
                                </m:r>
                                <m:sSup>
                                  <m:sSupPr>
                                    <m:ctrlP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−2∙</m:t>
                                </m:r>
                                <m:sSup>
                                  <m:sSupPr>
                                    <m:ctrlP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/>
                                        <a:ea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b="0" i="1" smtClean="0">
                                    <a:latin typeface="Cambria Math"/>
                                    <a:ea typeface="Cambria Math"/>
                                  </a:rPr>
                                  <m:t>+18=0.</m:t>
                                </m:r>
                              </m:oMath>
                            </m:oMathPara>
                          </a14:m>
                          <a:endParaRPr lang="ru-RU" dirty="0" smtClean="0"/>
                        </a:p>
                        <a:p>
                          <a:pPr algn="ctr"/>
                          <a:r>
                            <a:rPr lang="ru-RU" sz="1600" dirty="0" smtClean="0"/>
                            <a:t>Если попарно сгруппировать члены в левой части уравнения и в каждой паре вынести за скобки общий множитель, то получаем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−9)−2(</m:t>
                                </m:r>
                                <m:sSup>
                                  <m:sSupPr>
                                    <m:ctrlP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sz="1600" b="0" i="1" smtClean="0">
                                        <a:latin typeface="Cambria Math"/>
                                        <a:ea typeface="Cambria Math"/>
                                      </a:rPr>
                                      <m:t>х</m:t>
                                    </m:r>
                                  </m:sup>
                                </m:sSup>
                                <m:r>
                                  <a:rPr lang="ru-RU" sz="1600" b="0" i="1" smtClean="0">
                                    <a:latin typeface="Cambria Math"/>
                                    <a:ea typeface="Cambria Math"/>
                                  </a:rPr>
                                  <m:t>−20=0.</m:t>
                                </m:r>
                              </m:oMath>
                            </m:oMathPara>
                          </a14:m>
                          <a:endParaRPr lang="ru-RU" sz="1600" dirty="0" smtClean="0"/>
                        </a:p>
                        <a:p>
                          <a:pPr algn="ctr"/>
                          <a:r>
                            <a:rPr lang="ru-RU" sz="1600" dirty="0" smtClean="0"/>
                            <a:t>Теперь можно вынести за скобки общий множитель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9:</m:t>
                              </m:r>
                            </m:oMath>
                          </a14:m>
                          <a:endParaRPr lang="ru-RU" sz="1600" b="0" dirty="0" smtClean="0">
                            <a:ea typeface="Cambria Math"/>
                          </a:endParaRPr>
                        </a:p>
                        <a:p>
                          <a:pPr algn="ctr"/>
                          <a:r>
                            <a:rPr lang="ru-RU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9)∙(</m:t>
                              </m:r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−2)=0.</m:t>
                              </m:r>
                            </m:oMath>
                          </a14:m>
                          <a:endParaRPr lang="ru-RU" sz="1600" b="0" dirty="0" smtClean="0">
                            <a:ea typeface="Cambria Math"/>
                          </a:endParaRPr>
                        </a:p>
                        <a:p>
                          <a:pPr algn="ctr"/>
                          <a:r>
                            <a:rPr lang="ru-RU" sz="1600" dirty="0" smtClean="0"/>
                            <a:t>Тогда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9=0 или</m:t>
                              </m:r>
                              <m:sSup>
                                <m:sSupPr>
                                  <m:ctrlP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 2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ea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−2=0.</m:t>
                              </m:r>
                            </m:oMath>
                          </a14:m>
                          <a:endParaRPr lang="ru-RU" sz="1600" dirty="0" smtClean="0"/>
                        </a:p>
                        <a:p>
                          <a:pPr algn="ctr"/>
                          <a:r>
                            <a:rPr lang="ru-RU" sz="1600" dirty="0" smtClean="0"/>
                            <a:t>Получаем два уравнения:</a:t>
                          </a:r>
                        </a:p>
                        <a:p>
                          <a:pPr algn="ctr"/>
                          <a:r>
                            <a:rPr lang="ru-RU" sz="1600" dirty="0" smtClean="0"/>
                            <a:t> 1)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9,тогда  х=2;</m:t>
                              </m:r>
                            </m:oMath>
                          </a14:m>
                          <a:endParaRPr lang="ru-RU" sz="1600" b="0" dirty="0" smtClean="0">
                            <a:ea typeface="Cambria Math"/>
                          </a:endParaRPr>
                        </a:p>
                        <a:p>
                          <a:pPr algn="ctr"/>
                          <a:r>
                            <a:rPr lang="ru-RU" sz="1600" dirty="0" smtClean="0"/>
                            <a:t>2)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160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ru-RU" sz="1600" b="0" i="1" smtClean="0">
                                  <a:latin typeface="Cambria Math"/>
                                  <a:ea typeface="Cambria Math"/>
                                </a:rPr>
                                <m:t>2, тогда х=1.</m:t>
                              </m:r>
                            </m:oMath>
                          </a14:m>
                          <a:endParaRPr lang="ru-RU" sz="1600" b="0" dirty="0" smtClean="0">
                            <a:ea typeface="Cambria Math"/>
                          </a:endParaRPr>
                        </a:p>
                        <a:p>
                          <a:pPr algn="l"/>
                          <a:r>
                            <a:rPr lang="ru-RU" sz="1600" dirty="0" smtClean="0"/>
                            <a:t>Ответ:2;1.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319859"/>
                  </p:ext>
                </p:extLst>
              </p:nvPr>
            </p:nvGraphicFramePr>
            <p:xfrm>
              <a:off x="1422400" y="812800"/>
              <a:ext cx="6446982" cy="4145280"/>
            </p:xfrm>
            <a:graphic>
              <a:graphicData uri="http://schemas.openxmlformats.org/drawingml/2006/table">
                <a:tbl>
                  <a:tblPr/>
                  <a:tblGrid>
                    <a:gridCol w="3149600"/>
                    <a:gridCol w="3297382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Ориентир </a:t>
                          </a:r>
                          <a:endParaRPr lang="ru-RU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Пример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79520">
                    <a:tc>
                      <a:txBody>
                        <a:bodyPr/>
                        <a:lstStyle/>
                        <a:p>
                          <a:pPr algn="l"/>
                          <a:endParaRPr lang="ru-RU" sz="1600" dirty="0" smtClean="0"/>
                        </a:p>
                        <a:p>
                          <a:pPr algn="l"/>
                          <a:endParaRPr lang="ru-RU" sz="1600" dirty="0" smtClean="0"/>
                        </a:p>
                        <a:p>
                          <a:pPr algn="l"/>
                          <a:r>
                            <a:rPr lang="ru-RU" sz="1600" dirty="0" smtClean="0"/>
                            <a:t>4.В других случаях переносим все члены уравнения в одну сторону и пробуем разложить полученное</a:t>
                          </a:r>
                          <a:r>
                            <a:rPr lang="ru-RU" sz="1600" baseline="0" dirty="0" smtClean="0"/>
                            <a:t> уравнение на множители или применяем специальные приемы решения. В которых используются свойства соответствующих функций.</a:t>
                          </a:r>
                          <a:endParaRPr lang="ru-RU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5564" t="-10645" b="-193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193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412</TotalTime>
  <Words>1012</Words>
  <Application>Microsoft Office PowerPoint</Application>
  <PresentationFormat>Экран (4:3)</PresentationFormat>
  <Paragraphs>131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Решение показательных уравнений 10класс  учебник  С. М. Никольского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показательных уравнений10класс</dc:title>
  <dc:creator>Ольга</dc:creator>
  <cp:lastModifiedBy>Ольга</cp:lastModifiedBy>
  <cp:revision>24</cp:revision>
  <dcterms:created xsi:type="dcterms:W3CDTF">2015-02-23T04:45:38Z</dcterms:created>
  <dcterms:modified xsi:type="dcterms:W3CDTF">2015-02-23T11:38:10Z</dcterms:modified>
</cp:coreProperties>
</file>