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86" r:id="rId3"/>
    <p:sldId id="259" r:id="rId4"/>
    <p:sldId id="287" r:id="rId5"/>
    <p:sldId id="289" r:id="rId6"/>
    <p:sldId id="291" r:id="rId7"/>
    <p:sldId id="290" r:id="rId8"/>
    <p:sldId id="260" r:id="rId9"/>
    <p:sldId id="292" r:id="rId10"/>
    <p:sldId id="293" r:id="rId11"/>
    <p:sldId id="294" r:id="rId12"/>
    <p:sldId id="279" r:id="rId13"/>
    <p:sldId id="285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6C1D2-44D3-4006-A9FF-9BD791C4C8A6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E9E0-6703-4C64-9CB3-A99646007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5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50115A-7A67-427D-BEEA-EBBDC52DC5B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D24E87-B00A-4458-AE60-93CDC5F22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614466" cy="1283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Урок по теме: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«Умножение одночленов»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529350"/>
          </a:xfrm>
        </p:spPr>
        <p:txBody>
          <a:bodyPr/>
          <a:lstStyle/>
          <a:p>
            <a:r>
              <a:rPr lang="ru-RU" dirty="0" smtClean="0"/>
              <a:t>Алгебра 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5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Чтобы найти произведение двух одночленов и более нужно:</a:t>
            </a:r>
          </a:p>
          <a:p>
            <a:r>
              <a:rPr lang="ru-RU" dirty="0"/>
              <a:t>1) Найти произведение числовых множителей;</a:t>
            </a:r>
          </a:p>
          <a:p>
            <a:r>
              <a:rPr lang="ru-RU" dirty="0" smtClean="0"/>
              <a:t>2) </a:t>
            </a:r>
            <a:r>
              <a:rPr lang="ru-RU" dirty="0"/>
              <a:t>Определить, какие переменные входят в одночлен, и записать их в алфавитном порядке.</a:t>
            </a:r>
          </a:p>
          <a:p>
            <a:r>
              <a:rPr lang="ru-RU" dirty="0" smtClean="0"/>
              <a:t>3) </a:t>
            </a:r>
            <a:r>
              <a:rPr lang="ru-RU" dirty="0"/>
              <a:t>Найти и записать степени переменных.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58218"/>
            <a:ext cx="7416824" cy="572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правило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3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возведении одночленов в степень:</a:t>
            </a:r>
          </a:p>
          <a:p>
            <a:pPr marL="0" indent="0">
              <a:buNone/>
            </a:pPr>
            <a:r>
              <a:rPr lang="ru-RU" dirty="0"/>
              <a:t> каждый </a:t>
            </a:r>
            <a:r>
              <a:rPr lang="ru-RU" dirty="0" smtClean="0"/>
              <a:t>множитель </a:t>
            </a:r>
            <a:r>
              <a:rPr lang="ru-RU" dirty="0"/>
              <a:t>одночлена возводится в степень по </a:t>
            </a:r>
            <a:r>
              <a:rPr lang="ru-RU" dirty="0" smtClean="0"/>
              <a:t>отдельности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Пример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2ab</a:t>
            </a:r>
            <a:r>
              <a:rPr lang="en-US" baseline="30000" dirty="0"/>
              <a:t>2</a:t>
            </a:r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smtClean="0"/>
              <a:t>=2</a:t>
            </a:r>
            <a:r>
              <a:rPr lang="en-US" baseline="30000" dirty="0" smtClean="0"/>
              <a:t>2</a:t>
            </a:r>
            <a:r>
              <a:rPr lang="ru-RU" baseline="30000" dirty="0" smtClean="0"/>
              <a:t> </a:t>
            </a:r>
            <a:r>
              <a:rPr lang="ru-RU" dirty="0" smtClean="0"/>
              <a:t> +</a:t>
            </a:r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ru-RU" dirty="0"/>
              <a:t>+</a:t>
            </a:r>
            <a:r>
              <a:rPr lang="en-US" dirty="0" smtClean="0"/>
              <a:t>(b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ru-RU" baseline="30000" dirty="0" smtClean="0"/>
              <a:t> </a:t>
            </a:r>
            <a:r>
              <a:rPr lang="ru-RU" dirty="0" smtClean="0"/>
              <a:t> +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smtClean="0"/>
              <a:t>c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ru-RU" baseline="30000" dirty="0"/>
              <a:t> </a:t>
            </a:r>
            <a:r>
              <a:rPr lang="ru-RU" baseline="30000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4a</a:t>
            </a:r>
            <a:r>
              <a:rPr lang="en-US" baseline="30000" dirty="0" smtClean="0"/>
              <a:t>2</a:t>
            </a:r>
            <a:r>
              <a:rPr lang="en-US" dirty="0" smtClean="0"/>
              <a:t>b</a:t>
            </a:r>
            <a:r>
              <a:rPr lang="en-US" baseline="30000" dirty="0" smtClean="0"/>
              <a:t>4</a:t>
            </a:r>
            <a:r>
              <a:rPr lang="en-US" dirty="0" smtClean="0"/>
              <a:t>c</a:t>
            </a:r>
            <a:r>
              <a:rPr lang="en-US" baseline="30000" dirty="0" smtClean="0"/>
              <a:t>6</a:t>
            </a:r>
            <a:endParaRPr lang="ru-RU" baseline="30000" dirty="0" smtClean="0"/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результате возведения одночлена в натуральную степень снова получается одночлен.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3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28" y="126952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Самостоятельная работа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275057"/>
            <a:ext cx="366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>
                <a:solidFill>
                  <a:prstClr val="black"/>
                </a:solidFill>
              </a:rPr>
              <a:t>1.Выполните умножение: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7" y="3084783"/>
            <a:ext cx="717164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 smtClean="0">
                <a:solidFill>
                  <a:prstClr val="black"/>
                </a:solidFill>
              </a:rPr>
              <a:t>2.Замените </a:t>
            </a:r>
            <a:r>
              <a:rPr lang="ru-RU" sz="2400" dirty="0">
                <a:solidFill>
                  <a:prstClr val="black"/>
                </a:solidFill>
              </a:rPr>
              <a:t>* таким одночленом стандартного вида,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dirty="0" smtClean="0">
                <a:solidFill>
                  <a:prstClr val="black"/>
                </a:solidFill>
              </a:rPr>
              <a:t>чтобы </a:t>
            </a:r>
            <a:r>
              <a:rPr lang="ru-RU" sz="2400" dirty="0">
                <a:solidFill>
                  <a:prstClr val="black"/>
                </a:solidFill>
              </a:rPr>
              <a:t>выполнялось равенство: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736722"/>
            <a:ext cx="281583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) 2/3</a:t>
            </a:r>
            <a:r>
              <a:rPr lang="ru-RU" sz="2400" i="1" dirty="0" smtClean="0">
                <a:solidFill>
                  <a:srgbClr val="002060"/>
                </a:solidFill>
              </a:rPr>
              <a:t>а</a:t>
            </a:r>
            <a:r>
              <a:rPr lang="ru-RU" sz="2400" dirty="0">
                <a:solidFill>
                  <a:srgbClr val="002060"/>
                </a:solidFill>
              </a:rPr>
              <a:t>∙12</a:t>
            </a:r>
            <a:r>
              <a:rPr lang="ru-RU" sz="2400" i="1" dirty="0">
                <a:solidFill>
                  <a:srgbClr val="002060"/>
                </a:solidFill>
              </a:rPr>
              <a:t>а</a:t>
            </a:r>
            <a:r>
              <a:rPr lang="en-US" sz="2400" i="1" dirty="0">
                <a:solidFill>
                  <a:srgbClr val="002060"/>
                </a:solidFill>
              </a:rPr>
              <a:t>b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002060"/>
                </a:solidFill>
              </a:rPr>
              <a:t>б</a:t>
            </a:r>
            <a:r>
              <a:rPr lang="ru-RU" sz="2400" dirty="0" smtClean="0">
                <a:solidFill>
                  <a:srgbClr val="002060"/>
                </a:solidFill>
              </a:rPr>
              <a:t>) 0,5</a:t>
            </a:r>
            <a:r>
              <a:rPr lang="ru-RU" sz="2400" i="1" dirty="0" smtClean="0">
                <a:solidFill>
                  <a:srgbClr val="002060"/>
                </a:solidFill>
              </a:rPr>
              <a:t>х</a:t>
            </a:r>
            <a:r>
              <a:rPr lang="ru-RU" sz="2400" i="1" baseline="30000" dirty="0" smtClean="0">
                <a:solidFill>
                  <a:srgbClr val="002060"/>
                </a:solidFill>
              </a:rPr>
              <a:t>2</a:t>
            </a:r>
            <a:r>
              <a:rPr lang="ru-RU" sz="2400" i="1" dirty="0" smtClean="0">
                <a:solidFill>
                  <a:srgbClr val="002060"/>
                </a:solidFill>
              </a:rPr>
              <a:t>у∙</a:t>
            </a:r>
            <a:r>
              <a:rPr lang="ru-RU" sz="2400" dirty="0" smtClean="0">
                <a:solidFill>
                  <a:srgbClr val="002060"/>
                </a:solidFill>
              </a:rPr>
              <a:t>(-</a:t>
            </a:r>
            <a:r>
              <a:rPr lang="ru-RU" sz="2400" i="1" dirty="0" err="1">
                <a:solidFill>
                  <a:srgbClr val="002060"/>
                </a:solidFill>
              </a:rPr>
              <a:t>ху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) -0,4х</a:t>
            </a:r>
            <a:r>
              <a:rPr lang="ru-RU" sz="2400" baseline="300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∙2,5х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у</a:t>
            </a:r>
            <a:r>
              <a:rPr lang="ru-RU" sz="2400" baseline="30000" dirty="0" smtClean="0">
                <a:solidFill>
                  <a:srgbClr val="002060"/>
                </a:solidFill>
              </a:rPr>
              <a:t>4    </a:t>
            </a:r>
            <a:endParaRPr lang="ru-RU" sz="2400" baseline="30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973" y="813392"/>
            <a:ext cx="139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510" y="813391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1073" y="1736722"/>
            <a:ext cx="281583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4</a:t>
            </a:r>
            <a:r>
              <a:rPr lang="en-US" sz="2400" i="1" dirty="0" smtClean="0">
                <a:solidFill>
                  <a:srgbClr val="C00000"/>
                </a:solidFill>
              </a:rPr>
              <a:t>xy</a:t>
            </a:r>
            <a:r>
              <a:rPr lang="ru-RU" sz="2400" dirty="0" smtClean="0">
                <a:solidFill>
                  <a:srgbClr val="C00000"/>
                </a:solidFill>
              </a:rPr>
              <a:t>∙1</a:t>
            </a:r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en-US" sz="2400" i="1" dirty="0" smtClean="0">
                <a:solidFill>
                  <a:srgbClr val="C00000"/>
                </a:solidFill>
              </a:rPr>
              <a:t>y</a:t>
            </a:r>
            <a:endParaRPr lang="en-US" sz="2400" i="1" dirty="0">
              <a:solidFill>
                <a:srgbClr val="C00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 smtClean="0">
                <a:solidFill>
                  <a:srgbClr val="C00000"/>
                </a:solidFill>
              </a:rPr>
              <a:t>б</a:t>
            </a:r>
            <a:r>
              <a:rPr lang="ru-RU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6</a:t>
            </a:r>
            <a:r>
              <a:rPr lang="ru-RU" sz="2400" i="1" dirty="0" smtClean="0">
                <a:solidFill>
                  <a:srgbClr val="C00000"/>
                </a:solidFill>
              </a:rPr>
              <a:t>х</a:t>
            </a:r>
            <a:r>
              <a:rPr lang="ru-RU" sz="2400" i="1" baseline="300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smtClean="0">
                <a:solidFill>
                  <a:srgbClr val="C00000"/>
                </a:solidFill>
              </a:rPr>
              <a:t>у∙</a:t>
            </a:r>
            <a:r>
              <a:rPr lang="ru-RU" sz="2400" dirty="0" smtClean="0">
                <a:solidFill>
                  <a:srgbClr val="C00000"/>
                </a:solidFill>
              </a:rPr>
              <a:t>(-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ru-RU" sz="2400" i="1" dirty="0" err="1" smtClean="0">
                <a:solidFill>
                  <a:srgbClr val="C00000"/>
                </a:solidFill>
              </a:rPr>
              <a:t>ху</a:t>
            </a:r>
            <a:r>
              <a:rPr lang="en-US" sz="2400" i="1" baseline="30000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i="1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) -0,</a:t>
            </a: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rgbClr val="C00000"/>
                </a:solidFill>
              </a:rPr>
              <a:t>х</a:t>
            </a:r>
            <a:r>
              <a:rPr lang="en-US" sz="2400" baseline="300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у</a:t>
            </a:r>
            <a:r>
              <a:rPr lang="en-US" sz="2400" baseline="30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∙1,4</a:t>
            </a:r>
            <a:r>
              <a:rPr lang="ru-RU" sz="2400" dirty="0" smtClean="0">
                <a:solidFill>
                  <a:srgbClr val="C00000"/>
                </a:solidFill>
              </a:rPr>
              <a:t>х</a:t>
            </a:r>
            <a:r>
              <a:rPr lang="en-US" sz="2400" baseline="30000" dirty="0" smtClean="0">
                <a:solidFill>
                  <a:srgbClr val="C00000"/>
                </a:solidFill>
              </a:rPr>
              <a:t>6</a:t>
            </a:r>
            <a:r>
              <a:rPr lang="ru-RU" sz="2400" dirty="0" smtClean="0">
                <a:solidFill>
                  <a:srgbClr val="C00000"/>
                </a:solidFill>
              </a:rPr>
              <a:t>у</a:t>
            </a:r>
            <a:r>
              <a:rPr lang="ru-RU" sz="2400" baseline="30000" dirty="0" smtClean="0">
                <a:solidFill>
                  <a:srgbClr val="C00000"/>
                </a:solidFill>
              </a:rPr>
              <a:t>4    </a:t>
            </a:r>
            <a:endParaRPr lang="ru-RU" sz="2400" baseline="30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050" y="4058669"/>
            <a:ext cx="266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) 6</a:t>
            </a:r>
            <a:r>
              <a:rPr lang="ru-RU" sz="2400" i="1" dirty="0" smtClean="0">
                <a:solidFill>
                  <a:srgbClr val="002060"/>
                </a:solidFill>
              </a:rPr>
              <a:t>х</a:t>
            </a:r>
            <a:r>
              <a:rPr lang="ru-RU" sz="2400" i="1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</a:rPr>
              <a:t>=24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б</a:t>
            </a:r>
            <a:r>
              <a:rPr lang="ru-RU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</a:rPr>
              <a:t>∙5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2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=-30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400" i="1" dirty="0" smtClean="0">
                <a:solidFill>
                  <a:srgbClr val="002060"/>
                </a:solidFill>
              </a:rPr>
              <a:t>y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5</a:t>
            </a:r>
            <a:endParaRPr lang="ru-RU" sz="2400" i="1" baseline="30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397" y="4058669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*=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*∙8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=-8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i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306" y="4926359"/>
            <a:ext cx="440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3.Найдите значение выражения: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4103022"/>
              </p:ext>
            </p:extLst>
          </p:nvPr>
        </p:nvGraphicFramePr>
        <p:xfrm>
          <a:off x="34017" y="5661248"/>
          <a:ext cx="4426994" cy="887052"/>
        </p:xfrm>
        <a:graphic>
          <a:graphicData uri="http://schemas.openxmlformats.org/presentationml/2006/ole">
            <p:oleObj spid="_x0000_s5169" name="Формула" r:id="rId3" imgW="2159000" imgH="4191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5928417"/>
              </p:ext>
            </p:extLst>
          </p:nvPr>
        </p:nvGraphicFramePr>
        <p:xfrm>
          <a:off x="4716016" y="5661248"/>
          <a:ext cx="4372669" cy="864096"/>
        </p:xfrm>
        <a:graphic>
          <a:graphicData uri="http://schemas.openxmlformats.org/presentationml/2006/ole">
            <p:oleObj spid="_x0000_s5170" name="Формула" r:id="rId4" imgW="2159000" imgH="4191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92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628736"/>
              </p:ext>
            </p:extLst>
          </p:nvPr>
        </p:nvGraphicFramePr>
        <p:xfrm>
          <a:off x="2138828" y="1340768"/>
          <a:ext cx="4824538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8"/>
                <a:gridCol w="2088232"/>
                <a:gridCol w="2232248"/>
              </a:tblGrid>
              <a:tr h="58692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206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a)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-0,5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-3,2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-0,7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69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xy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effectLst/>
                        </a:rPr>
                        <a:t>xy</a:t>
                      </a:r>
                      <a:r>
                        <a:rPr lang="en-US" sz="2800" i="1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xy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</a:rPr>
                        <a:t>y</a:t>
                      </a:r>
                      <a:r>
                        <a:rPr lang="en-US" sz="2800" i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390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225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729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441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б)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в)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08153" y="476672"/>
            <a:ext cx="47719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ПРОВЕРЬ СЕБЯ!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38" y="4797451"/>
            <a:ext cx="21762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51"/>
            <a:ext cx="217629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42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036" y="1254518"/>
            <a:ext cx="362316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Задание на дом: </a:t>
            </a:r>
          </a:p>
          <a:p>
            <a:pPr algn="ctr"/>
            <a:r>
              <a:rPr lang="ru-RU" sz="2800" dirty="0" smtClean="0"/>
              <a:t>п.22; №214, 217, 220(2,4,6)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17" y="2807179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07180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7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416" y="1304902"/>
            <a:ext cx="48141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УРОК!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Pictures\96849b04790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7819"/>
            <a:ext cx="4380942" cy="2767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4" y="2107114"/>
            <a:ext cx="4376737" cy="276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9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764704"/>
            <a:ext cx="8147050" cy="2016223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Выражения, которые представляют собой  произведения чисел, переменных и их степеней называются одночленами.</a:t>
            </a:r>
          </a:p>
        </p:txBody>
      </p:sp>
      <p:pic>
        <p:nvPicPr>
          <p:cNvPr id="4" name="Picture 11" descr="Imagde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47054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5877272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Одночлены :)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7315" y="274638"/>
            <a:ext cx="6856877" cy="850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Определение одночлена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15" y="274638"/>
            <a:ext cx="6856877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Являются ли одночленами выражения?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640" cy="4709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0020" y="3232867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6875" y="2077763"/>
            <a:ext cx="141500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-1,7ху</a:t>
            </a:r>
            <a:r>
              <a:rPr lang="ru-RU" sz="2400" b="1" baseline="30000" dirty="0" smtClean="0">
                <a:solidFill>
                  <a:schemeClr val="tx1"/>
                </a:solidFill>
              </a:rPr>
              <a:t>2</a:t>
            </a:r>
            <a:endParaRPr lang="ru-RU" sz="24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9792" y="2051122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х</a:t>
            </a:r>
            <a:r>
              <a:rPr lang="ru-RU" sz="2800" b="1" dirty="0" err="1" smtClean="0">
                <a:solidFill>
                  <a:schemeClr val="tx1"/>
                </a:solidFill>
              </a:rPr>
              <a:t>+у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9219" y="2051122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61814" y="2051122"/>
            <a:ext cx="138985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у-3у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420" y="2051122"/>
            <a:ext cx="136815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15/х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5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93380" y="3212976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6875" y="3212976"/>
            <a:ext cx="151216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2(</a:t>
            </a:r>
            <a:r>
              <a:rPr lang="ru-RU" sz="2800" b="1" dirty="0" err="1" smtClean="0">
                <a:solidFill>
                  <a:schemeClr val="tx1"/>
                </a:solidFill>
              </a:rPr>
              <a:t>х+у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542" y="3206049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20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68172" y="3212976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0" y="465313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75" y="4618856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38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4751387" cy="5113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2000" smtClean="0"/>
              <a:t>Да, является. 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ru-RU" sz="2000" u="sng" smtClean="0">
                <a:solidFill>
                  <a:srgbClr val="FF00FF"/>
                </a:solidFill>
              </a:rPr>
              <a:t>Пример:</a:t>
            </a:r>
            <a:r>
              <a:rPr lang="en-US" sz="2000" smtClean="0">
                <a:solidFill>
                  <a:srgbClr val="0090E5"/>
                </a:solidFill>
              </a:rPr>
              <a:t> </a:t>
            </a:r>
            <a:endParaRPr lang="ru-RU" sz="2000" smtClean="0">
              <a:solidFill>
                <a:srgbClr val="0090E5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/>
              <a:t>k вот это «k» является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одночленом. Но где же тут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умножение? Здесь «k»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умножается на единицу.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Отдельное число —тоже</a:t>
            </a:r>
            <a:r>
              <a:rPr lang="en-US" sz="2000" smtClean="0"/>
              <a:t> </a:t>
            </a:r>
            <a:r>
              <a:rPr lang="ru-RU" sz="2000" smtClean="0"/>
              <a:t>одночлен. </a:t>
            </a:r>
          </a:p>
          <a:p>
            <a:pPr eaLnBrk="1" hangingPunct="1">
              <a:buFontTx/>
              <a:buNone/>
            </a:pPr>
            <a:r>
              <a:rPr lang="ru-RU" sz="2000" u="sng" smtClean="0">
                <a:solidFill>
                  <a:srgbClr val="FF00FF"/>
                </a:solidFill>
              </a:rPr>
              <a:t>Пример: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число 5 — это одночлен. 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ru-RU" sz="2000" i="1" smtClean="0"/>
              <a:t>Число ноль — это нулевой </a:t>
            </a:r>
            <a:endParaRPr lang="en-US" sz="2000" i="1" smtClean="0"/>
          </a:p>
          <a:p>
            <a:pPr eaLnBrk="1" hangingPunct="1">
              <a:buFontTx/>
              <a:buNone/>
            </a:pPr>
            <a:r>
              <a:rPr lang="ru-RU" sz="2000" i="1" smtClean="0"/>
              <a:t>одночлен</a:t>
            </a:r>
            <a:r>
              <a:rPr lang="ru-RU" sz="2000" smtClean="0"/>
              <a:t>.</a:t>
            </a:r>
            <a:r>
              <a:rPr lang="en-US" sz="2000" smtClean="0"/>
              <a:t> </a:t>
            </a:r>
            <a:r>
              <a:rPr lang="ru-RU" sz="2000" smtClean="0"/>
              <a:t>Итак,в одночленах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применяется только умножение,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числа и буквы, составляющие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одночлен, называют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множителями одночлена.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920111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 ли одночленом буквенное выражение, состоящее из одной буквы?</a:t>
            </a:r>
          </a:p>
        </p:txBody>
      </p:sp>
      <p:pic>
        <p:nvPicPr>
          <p:cNvPr id="8200" name="Picture 8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412776"/>
            <a:ext cx="3971536" cy="45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6624637" cy="75609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dirty="0" smtClean="0"/>
              <a:t>Коэффициент одночлена…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00125"/>
            <a:ext cx="4038600" cy="156477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660066"/>
                </a:solidFill>
              </a:rPr>
              <a:t>Примеры О.: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smtClean="0">
                <a:solidFill>
                  <a:srgbClr val="660066"/>
                </a:solidFill>
              </a:rPr>
              <a:t>15</a:t>
            </a:r>
            <a:r>
              <a:rPr lang="en-US" sz="2000" dirty="0" err="1" smtClean="0">
                <a:solidFill>
                  <a:srgbClr val="660066"/>
                </a:solidFill>
              </a:rPr>
              <a:t>abc</a:t>
            </a:r>
            <a:r>
              <a:rPr lang="en-US" sz="2000" dirty="0" smtClean="0">
                <a:solidFill>
                  <a:srgbClr val="660066"/>
                </a:solidFill>
              </a:rPr>
              <a:t>, 6nyz, </a:t>
            </a:r>
            <a:r>
              <a:rPr lang="ru-RU" sz="2000" dirty="0" smtClean="0">
                <a:solidFill>
                  <a:srgbClr val="660066"/>
                </a:solidFill>
              </a:rPr>
              <a:t>    </a:t>
            </a:r>
            <a:r>
              <a:rPr lang="en-US" sz="2000" dirty="0" err="1" smtClean="0">
                <a:solidFill>
                  <a:srgbClr val="660066"/>
                </a:solidFill>
              </a:rPr>
              <a:t>acd</a:t>
            </a:r>
            <a:endParaRPr lang="ru-RU" sz="20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3300"/>
                </a:solidFill>
              </a:rPr>
              <a:t>    </a:t>
            </a:r>
            <a:r>
              <a:rPr lang="ru-RU" sz="4000" b="1" dirty="0" smtClean="0">
                <a:solidFill>
                  <a:srgbClr val="FF3300"/>
                </a:solidFill>
              </a:rPr>
              <a:t> ↑</a:t>
            </a:r>
            <a:r>
              <a:rPr lang="ru-RU" sz="1600" dirty="0" smtClean="0">
                <a:solidFill>
                  <a:srgbClr val="FF3300"/>
                </a:solidFill>
              </a:rPr>
              <a:t>       </a:t>
            </a:r>
            <a:r>
              <a:rPr lang="ru-RU" sz="4000" b="1" dirty="0" smtClean="0">
                <a:solidFill>
                  <a:srgbClr val="FF3300"/>
                </a:solidFill>
              </a:rPr>
              <a:t>↑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en-US" sz="1600" dirty="0" smtClean="0">
                <a:solidFill>
                  <a:srgbClr val="FF3300"/>
                </a:solidFill>
              </a:rPr>
              <a:t>        </a:t>
            </a:r>
            <a:r>
              <a:rPr lang="ru-RU" sz="1600" dirty="0" smtClean="0">
                <a:solidFill>
                  <a:srgbClr val="FF3300"/>
                </a:solidFill>
              </a:rPr>
              <a:t> </a:t>
            </a:r>
            <a:r>
              <a:rPr lang="ru-RU" sz="4000" b="1" dirty="0" smtClean="0">
                <a:solidFill>
                  <a:srgbClr val="FF3300"/>
                </a:solidFill>
              </a:rPr>
              <a:t>↑</a:t>
            </a:r>
            <a:r>
              <a:rPr lang="ru-RU" sz="2400" b="1" dirty="0" smtClean="0">
                <a:solidFill>
                  <a:srgbClr val="FF3300"/>
                </a:solidFill>
              </a:rPr>
              <a:t> </a:t>
            </a:r>
            <a:endParaRPr lang="en-US" sz="24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           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15  </a:t>
            </a:r>
            <a:r>
              <a:rPr lang="en-US" sz="1600" dirty="0" smtClean="0">
                <a:solidFill>
                  <a:srgbClr val="660066"/>
                </a:solidFill>
              </a:rPr>
              <a:t>      </a:t>
            </a:r>
            <a:r>
              <a:rPr lang="en-US" sz="2000" dirty="0" smtClean="0">
                <a:solidFill>
                  <a:srgbClr val="660066"/>
                </a:solidFill>
              </a:rPr>
              <a:t>6</a:t>
            </a:r>
            <a:r>
              <a:rPr lang="ru-RU" sz="2000" dirty="0" smtClean="0">
                <a:solidFill>
                  <a:srgbClr val="660066"/>
                </a:solidFill>
              </a:rPr>
              <a:t>     </a:t>
            </a:r>
          </a:p>
        </p:txBody>
      </p:sp>
      <p:pic>
        <p:nvPicPr>
          <p:cNvPr id="3086" name="Picture 14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23855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2843808" y="2132856"/>
          <a:ext cx="152400" cy="571500"/>
        </p:xfrm>
        <a:graphic>
          <a:graphicData uri="http://schemas.openxmlformats.org/presentationml/2006/ole">
            <p:oleObj spid="_x0000_s38920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6152" name="Object 12"/>
          <p:cNvGraphicFramePr>
            <a:graphicFrameLocks noChangeAspect="1"/>
          </p:cNvGraphicFramePr>
          <p:nvPr/>
        </p:nvGraphicFramePr>
        <p:xfrm>
          <a:off x="2843808" y="1268760"/>
          <a:ext cx="152400" cy="571500"/>
        </p:xfrm>
        <a:graphic>
          <a:graphicData uri="http://schemas.openxmlformats.org/presentationml/2006/ole">
            <p:oleObj spid="_x0000_s38921" name="Формула" r:id="rId5" imgW="152334" imgH="393529" progId="Equation.3">
              <p:embed/>
            </p:oleObj>
          </a:graphicData>
        </a:graphic>
      </p:graphicFrame>
      <p:sp>
        <p:nvSpPr>
          <p:cNvPr id="6153" name="Прямоугольник 11"/>
          <p:cNvSpPr>
            <a:spLocks noChangeArrowheads="1"/>
          </p:cNvSpPr>
          <p:nvPr/>
        </p:nvSpPr>
        <p:spPr bwMode="auto">
          <a:xfrm>
            <a:off x="539552" y="2780928"/>
            <a:ext cx="3087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err="1">
                <a:solidFill>
                  <a:srgbClr val="660066"/>
                </a:solidFill>
              </a:rPr>
              <a:t>Кофициенты</a:t>
            </a:r>
            <a:r>
              <a:rPr lang="ru-RU" dirty="0">
                <a:solidFill>
                  <a:srgbClr val="660066"/>
                </a:solidFill>
              </a:rPr>
              <a:t> одночленов.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340768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dirty="0" smtClean="0"/>
              <a:t>Числовой множитель одночлена, записанного в стандартном виде, называют коэффициентом одночлена.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-17145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</a:t>
            </a:r>
            <a:r>
              <a:rPr lang="ru-RU" smtClean="0">
                <a:solidFill>
                  <a:srgbClr val="66CCFF"/>
                </a:solidFill>
              </a:rPr>
              <a:t>а</a:t>
            </a:r>
            <a:r>
              <a:rPr lang="ru-RU" smtClean="0">
                <a:solidFill>
                  <a:srgbClr val="00FFFF"/>
                </a:solidFill>
              </a:rPr>
              <a:t>к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п</a:t>
            </a:r>
            <a:r>
              <a:rPr lang="ru-RU" smtClean="0">
                <a:solidFill>
                  <a:srgbClr val="66CCFF"/>
                </a:solidFill>
              </a:rPr>
              <a:t>р</a:t>
            </a:r>
            <a:r>
              <a:rPr lang="ru-RU" smtClean="0">
                <a:solidFill>
                  <a:srgbClr val="00FFFF"/>
                </a:solidFill>
              </a:rPr>
              <a:t>и</a:t>
            </a:r>
            <a:r>
              <a:rPr lang="ru-RU" smtClean="0">
                <a:solidFill>
                  <a:schemeClr val="bg1"/>
                </a:solidFill>
              </a:rPr>
              <a:t>в</a:t>
            </a:r>
            <a:r>
              <a:rPr lang="ru-RU" smtClean="0">
                <a:solidFill>
                  <a:srgbClr val="0099FF"/>
                </a:solidFill>
              </a:rPr>
              <a:t>е</a:t>
            </a:r>
            <a:r>
              <a:rPr lang="ru-RU" smtClean="0">
                <a:solidFill>
                  <a:srgbClr val="00FFFF"/>
                </a:solidFill>
              </a:rPr>
              <a:t>с</a:t>
            </a:r>
            <a:r>
              <a:rPr lang="ru-RU" smtClean="0">
                <a:solidFill>
                  <a:schemeClr val="bg1"/>
                </a:solidFill>
              </a:rPr>
              <a:t>т</a:t>
            </a:r>
            <a:r>
              <a:rPr lang="ru-RU" smtClean="0">
                <a:solidFill>
                  <a:srgbClr val="00FFFF"/>
                </a:solidFill>
              </a:rPr>
              <a:t>и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о</a:t>
            </a:r>
            <a:r>
              <a:rPr lang="ru-RU" smtClean="0">
                <a:solidFill>
                  <a:srgbClr val="0099FF"/>
                </a:solidFill>
              </a:rPr>
              <a:t>д</a:t>
            </a:r>
            <a:r>
              <a:rPr lang="ru-RU" smtClean="0">
                <a:solidFill>
                  <a:srgbClr val="00FFFF"/>
                </a:solidFill>
              </a:rPr>
              <a:t>н</a:t>
            </a:r>
            <a:r>
              <a:rPr lang="ru-RU" smtClean="0">
                <a:solidFill>
                  <a:schemeClr val="bg1"/>
                </a:solidFill>
              </a:rPr>
              <a:t>о</a:t>
            </a:r>
            <a:r>
              <a:rPr lang="ru-RU" smtClean="0">
                <a:solidFill>
                  <a:srgbClr val="0099FF"/>
                </a:solidFill>
              </a:rPr>
              <a:t>ч</a:t>
            </a:r>
            <a:r>
              <a:rPr lang="ru-RU" smtClean="0">
                <a:solidFill>
                  <a:srgbClr val="00FFFF"/>
                </a:solidFill>
              </a:rPr>
              <a:t>л</a:t>
            </a:r>
            <a:r>
              <a:rPr lang="ru-RU" smtClean="0">
                <a:solidFill>
                  <a:schemeClr val="bg1"/>
                </a:solidFill>
              </a:rPr>
              <a:t>е</a:t>
            </a:r>
            <a:r>
              <a:rPr lang="ru-RU" smtClean="0">
                <a:solidFill>
                  <a:srgbClr val="0099FF"/>
                </a:solidFill>
              </a:rPr>
              <a:t>н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chemeClr val="hlink"/>
                </a:solidFill>
              </a:rPr>
              <a:t>к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rgbClr val="66CCFF"/>
                </a:solidFill>
              </a:rPr>
              <a:t>с</a:t>
            </a:r>
            <a:r>
              <a:rPr lang="ru-RU" smtClean="0">
                <a:solidFill>
                  <a:srgbClr val="00FFFF"/>
                </a:solidFill>
              </a:rPr>
              <a:t>т</a:t>
            </a:r>
            <a:r>
              <a:rPr lang="ru-RU" smtClean="0">
                <a:solidFill>
                  <a:schemeClr val="bg1"/>
                </a:solidFill>
              </a:rPr>
              <a:t>а</a:t>
            </a:r>
            <a:r>
              <a:rPr lang="ru-RU" smtClean="0">
                <a:solidFill>
                  <a:srgbClr val="66CCFF"/>
                </a:solidFill>
              </a:rPr>
              <a:t>н</a:t>
            </a:r>
            <a:r>
              <a:rPr lang="ru-RU" smtClean="0">
                <a:solidFill>
                  <a:srgbClr val="00FFFF"/>
                </a:solidFill>
              </a:rPr>
              <a:t>д</a:t>
            </a:r>
            <a:r>
              <a:rPr lang="ru-RU" smtClean="0">
                <a:solidFill>
                  <a:schemeClr val="accent1"/>
                </a:solidFill>
              </a:rPr>
              <a:t>а</a:t>
            </a:r>
            <a:r>
              <a:rPr lang="ru-RU" smtClean="0">
                <a:solidFill>
                  <a:schemeClr val="accent2"/>
                </a:solidFill>
              </a:rPr>
              <a:t>р</a:t>
            </a:r>
            <a:r>
              <a:rPr lang="ru-RU" smtClean="0">
                <a:solidFill>
                  <a:srgbClr val="00FFFF"/>
                </a:solidFill>
              </a:rPr>
              <a:t>т</a:t>
            </a:r>
            <a:r>
              <a:rPr lang="ru-RU" smtClean="0">
                <a:solidFill>
                  <a:schemeClr val="bg1"/>
                </a:solidFill>
              </a:rPr>
              <a:t>н</a:t>
            </a:r>
            <a:r>
              <a:rPr lang="ru-RU" smtClean="0">
                <a:solidFill>
                  <a:srgbClr val="66CCFF"/>
                </a:solidFill>
              </a:rPr>
              <a:t>о</a:t>
            </a:r>
            <a:r>
              <a:rPr lang="ru-RU" smtClean="0">
                <a:solidFill>
                  <a:srgbClr val="00FFFF"/>
                </a:solidFill>
              </a:rPr>
              <a:t>м</a:t>
            </a:r>
            <a:r>
              <a:rPr lang="ru-RU" smtClean="0">
                <a:solidFill>
                  <a:schemeClr val="bg1"/>
                </a:solidFill>
              </a:rPr>
              <a:t>у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  <a:r>
              <a:rPr lang="ru-RU" smtClean="0">
                <a:solidFill>
                  <a:srgbClr val="0099FF"/>
                </a:solidFill>
              </a:rPr>
              <a:t>в</a:t>
            </a:r>
            <a:r>
              <a:rPr lang="ru-RU" smtClean="0">
                <a:solidFill>
                  <a:srgbClr val="00FFFF"/>
                </a:solidFill>
              </a:rPr>
              <a:t>и</a:t>
            </a:r>
            <a:r>
              <a:rPr lang="ru-RU" smtClean="0">
                <a:solidFill>
                  <a:schemeClr val="bg1"/>
                </a:solidFill>
              </a:rPr>
              <a:t>д</a:t>
            </a:r>
            <a:r>
              <a:rPr lang="ru-RU" smtClean="0">
                <a:solidFill>
                  <a:srgbClr val="0099FF"/>
                </a:solidFill>
              </a:rPr>
              <a:t>у</a:t>
            </a:r>
            <a:r>
              <a:rPr lang="ru-RU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Чтобы Привести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одночлен к стандартному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виду, нужно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перемножить его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числовые множители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и расположить буквы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алфавитном порядке.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988840"/>
            <a:ext cx="3748285" cy="360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u="sng" dirty="0" smtClean="0">
                <a:solidFill>
                  <a:schemeClr val="bg1"/>
                </a:solidFill>
              </a:rPr>
              <a:t>Пример.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Пусть дан одночлен 2a4b, нужно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привести его к стандартному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виду. Перемножаем два его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числовых множителя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получаем 8ab.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0112B7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112B7"/>
                </a:solidFill>
              </a:rPr>
              <a:t>Итак, 2a4b=8ab.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1481" y="3683833"/>
            <a:ext cx="4176463" cy="2664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Пример.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Степень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одночлена 5h равна одному</a:t>
            </a:r>
          </a:p>
          <a:p>
            <a:pPr>
              <a:buNone/>
            </a:pPr>
            <a:r>
              <a:rPr lang="ru-RU" sz="2000" dirty="0" smtClean="0"/>
              <a:t>Степень одночлена -9</a:t>
            </a:r>
            <a:r>
              <a:rPr lang="en-US" sz="2000" dirty="0" smtClean="0"/>
              <a:t>b</a:t>
            </a:r>
            <a:r>
              <a:rPr lang="ru-RU" sz="2000" baseline="30000" dirty="0" smtClean="0"/>
              <a:t>4</a:t>
            </a:r>
            <a:r>
              <a:rPr lang="ru-RU" sz="2000" dirty="0" smtClean="0"/>
              <a:t> с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равна 7,</a:t>
            </a:r>
          </a:p>
          <a:p>
            <a:pPr>
              <a:buNone/>
            </a:pPr>
            <a:r>
              <a:rPr lang="ru-RU" sz="2000" dirty="0" smtClean="0"/>
              <a:t>степень одночлена </a:t>
            </a:r>
            <a:r>
              <a:rPr lang="ru-RU" sz="1400" dirty="0" smtClean="0"/>
              <a:t> </a:t>
            </a:r>
            <a:r>
              <a:rPr lang="ru-RU" sz="2000" dirty="0" smtClean="0"/>
              <a:t>х</a:t>
            </a:r>
            <a:r>
              <a:rPr lang="ru-RU" sz="2000" baseline="30000" dirty="0" smtClean="0"/>
              <a:t>5</a:t>
            </a:r>
            <a:r>
              <a:rPr lang="ru-RU" sz="2000" dirty="0" smtClean="0"/>
              <a:t> равна 5,</a:t>
            </a:r>
          </a:p>
          <a:p>
            <a:pPr>
              <a:buNone/>
            </a:pPr>
            <a:r>
              <a:rPr lang="ru-RU" sz="2000" dirty="0"/>
              <a:t>степень одночлена </a:t>
            </a:r>
            <a:r>
              <a:rPr lang="ru-RU" sz="1400" dirty="0"/>
              <a:t> </a:t>
            </a:r>
            <a:r>
              <a:rPr lang="ru-RU" sz="2000" dirty="0" smtClean="0"/>
              <a:t>7 </a:t>
            </a:r>
            <a:r>
              <a:rPr lang="ru-RU" sz="2000" dirty="0"/>
              <a:t>равна </a:t>
            </a:r>
            <a:r>
              <a:rPr lang="ru-RU" sz="2000" dirty="0" smtClean="0"/>
              <a:t>0.</a:t>
            </a: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10244" name="Picture 7" descr="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26580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835696" y="260350"/>
            <a:ext cx="4938167" cy="10084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Степень одночлена.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Степенью одночлена называют сумму показателей степеней всех входящих в него переменных. Если одночлен не содержит переменных(т. е. является числом), то его степень считают равной нулю.</a:t>
            </a:r>
          </a:p>
        </p:txBody>
      </p:sp>
    </p:spTree>
  </p:cSld>
  <p:clrMapOvr>
    <a:masterClrMapping/>
  </p:clrMapOvr>
  <p:transition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04" y="116632"/>
            <a:ext cx="82296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Назовите коэффициент одночлена и определите его степень: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457200" y="1625136"/>
            <a:ext cx="6203032" cy="46842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76164" y="3328271"/>
            <a:ext cx="1371600" cy="12172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-8х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7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5880" y="1698780"/>
            <a:ext cx="1512168" cy="1190778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хс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5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1807926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27019" y="3269022"/>
            <a:ext cx="1308217" cy="1094897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-4ху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8672" y="4893305"/>
            <a:ext cx="2181944" cy="1323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5х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9</a:t>
            </a:r>
            <a:r>
              <a:rPr lang="ru-RU" sz="2800" b="1" dirty="0" smtClean="0">
                <a:solidFill>
                  <a:schemeClr val="tx1"/>
                </a:solidFill>
              </a:rPr>
              <a:t>0,5у</a:t>
            </a:r>
            <a:r>
              <a:rPr lang="ru-RU" sz="2800" b="1" baseline="30000" dirty="0" smtClean="0">
                <a:solidFill>
                  <a:schemeClr val="tx1"/>
                </a:solidFill>
              </a:rPr>
              <a:t>2</a:t>
            </a:r>
            <a:endParaRPr lang="ru-RU" sz="2800" b="1" baseline="30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8354" y="5039928"/>
            <a:ext cx="914400" cy="914400"/>
          </a:xfrm>
          <a:prstGeom prst="ellipse">
            <a:avLst/>
          </a:prstGeom>
          <a:solidFill>
            <a:srgbClr val="FF66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38328" y="3251973"/>
            <a:ext cx="1628387" cy="11289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k=-4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69808" y="5097943"/>
            <a:ext cx="1570144" cy="965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k=2,5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50096" y="5069969"/>
            <a:ext cx="1454062" cy="9703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k=1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09352" y="1790076"/>
            <a:ext cx="1482528" cy="10994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k=1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n=10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54504" y="1728084"/>
            <a:ext cx="1625980" cy="10740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k=67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n=0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40769" y="3479675"/>
            <a:ext cx="141969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k=-8</a:t>
            </a:r>
            <a:endParaRPr lang="en-US" sz="2800" b="1" dirty="0">
              <a:solidFill>
                <a:srgbClr val="C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n=7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69" y="4415511"/>
            <a:ext cx="24511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0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m³n · 4m² =</a:t>
            </a:r>
          </a:p>
          <a:p>
            <a:r>
              <a:rPr lang="ru-RU" u="sng" dirty="0" smtClean="0"/>
              <a:t>Вопросы </a:t>
            </a:r>
            <a:r>
              <a:rPr lang="ru-RU" u="sng" dirty="0"/>
              <a:t>к классу:</a:t>
            </a:r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Вопрос.</a:t>
            </a:r>
            <a:r>
              <a:rPr lang="ru-RU" dirty="0"/>
              <a:t> Как можно решить этот пример? Какие правила вы при этом использовали</a:t>
            </a:r>
            <a:r>
              <a:rPr lang="ru-RU" dirty="0" smtClean="0"/>
              <a:t>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 Сначала мы умножили числовые множители, а затем степени с одинаковыми основаниями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Вопрос.</a:t>
            </a:r>
            <a:r>
              <a:rPr lang="ru-RU" dirty="0"/>
              <a:t> Как, по - вашему, что при этом получается?;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Ответ:</a:t>
            </a:r>
            <a:r>
              <a:rPr lang="ru-RU" dirty="0"/>
              <a:t> При этом получается одночлен; получили стандартный вид одночлена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Вопрос.</a:t>
            </a:r>
            <a:r>
              <a:rPr lang="ru-RU" dirty="0"/>
              <a:t> Вы сказали: «мы упростили», а как? Какие законы вы при этом использовали?;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Ответ. </a:t>
            </a:r>
            <a:r>
              <a:rPr lang="ru-RU" dirty="0"/>
              <a:t>Переместительный закон умножения: </a:t>
            </a:r>
            <a:r>
              <a:rPr lang="ru-RU" u="sng" dirty="0" err="1"/>
              <a:t>ab</a:t>
            </a:r>
            <a:r>
              <a:rPr lang="ru-RU" dirty="0"/>
              <a:t> </a:t>
            </a:r>
            <a:r>
              <a:rPr lang="ru-RU" u="sng" dirty="0"/>
              <a:t>= </a:t>
            </a:r>
            <a:r>
              <a:rPr lang="ru-RU" u="sng" dirty="0" err="1"/>
              <a:t>ba</a:t>
            </a:r>
            <a:r>
              <a:rPr lang="ru-RU" dirty="0"/>
              <a:t>; сочетательный закон умножения: (</a:t>
            </a:r>
            <a:r>
              <a:rPr lang="ru-RU" u="sng" dirty="0" err="1"/>
              <a:t>ab</a:t>
            </a:r>
            <a:r>
              <a:rPr lang="ru-RU" u="sng" dirty="0"/>
              <a:t>)∙c=a∙(</a:t>
            </a:r>
            <a:r>
              <a:rPr lang="ru-RU" u="sng" dirty="0" err="1"/>
              <a:t>bc</a:t>
            </a:r>
            <a:r>
              <a:rPr lang="ru-RU" u="sng" dirty="0"/>
              <a:t>)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/>
              <a:t>3 m³n · 4m² </a:t>
            </a:r>
            <a:r>
              <a:rPr lang="ru-RU" dirty="0" smtClean="0"/>
              <a:t>=</a:t>
            </a:r>
            <a:r>
              <a:rPr lang="en-US" dirty="0" smtClean="0"/>
              <a:t>(3</a:t>
            </a:r>
            <a:r>
              <a:rPr lang="ru-RU" dirty="0"/>
              <a:t> · </a:t>
            </a:r>
            <a:r>
              <a:rPr lang="en-US" dirty="0" smtClean="0"/>
              <a:t>4)(</a:t>
            </a:r>
            <a:r>
              <a:rPr lang="ru-RU" dirty="0" smtClean="0"/>
              <a:t>m³nm²</a:t>
            </a:r>
            <a:r>
              <a:rPr lang="en-US" dirty="0" smtClean="0"/>
              <a:t>)=</a:t>
            </a:r>
            <a:r>
              <a:rPr lang="ru-RU" dirty="0" smtClean="0"/>
              <a:t> 12 </a:t>
            </a:r>
            <a:r>
              <a:rPr lang="en-US" i="1" dirty="0"/>
              <a:t>m</a:t>
            </a:r>
            <a:r>
              <a:rPr lang="en-US" i="1" baseline="30000" dirty="0" smtClean="0"/>
              <a:t>5</a:t>
            </a:r>
            <a:r>
              <a:rPr lang="ru-RU" dirty="0" smtClean="0"/>
              <a:t>n</a:t>
            </a:r>
            <a:endParaRPr lang="ru-RU" dirty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умножении одночленов получают одночлен, который обычно представляют в стандартном виде.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031320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42" name="Формула" r:id="rId3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038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1308</TotalTime>
  <Words>615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Изящная</vt:lpstr>
      <vt:lpstr>Формула</vt:lpstr>
      <vt:lpstr>Урок по теме:  «Умножение одночленов»</vt:lpstr>
      <vt:lpstr>Слайд 2</vt:lpstr>
      <vt:lpstr>Являются ли одночленами выражения?</vt:lpstr>
      <vt:lpstr>Является ли одночленом буквенное выражение, состоящее из одной буквы?</vt:lpstr>
      <vt:lpstr>Коэффициент одночлена…</vt:lpstr>
      <vt:lpstr>Как привести одночлен к стандартному виду?</vt:lpstr>
      <vt:lpstr>Слайд 7</vt:lpstr>
      <vt:lpstr>Назовите коэффициент одночлена и определите его степень:</vt:lpstr>
      <vt:lpstr>Слайд 9</vt:lpstr>
      <vt:lpstr>Слайд 10</vt:lpstr>
      <vt:lpstr>Слайд 11</vt:lpstr>
      <vt:lpstr>Самостоятельная работа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101</cp:revision>
  <dcterms:created xsi:type="dcterms:W3CDTF">2011-12-11T11:19:52Z</dcterms:created>
  <dcterms:modified xsi:type="dcterms:W3CDTF">2014-11-12T15:20:06Z</dcterms:modified>
</cp:coreProperties>
</file>