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83" r:id="rId3"/>
    <p:sldId id="281" r:id="rId4"/>
    <p:sldId id="282" r:id="rId5"/>
    <p:sldId id="267" r:id="rId6"/>
    <p:sldId id="271" r:id="rId7"/>
    <p:sldId id="270" r:id="rId8"/>
    <p:sldId id="272" r:id="rId9"/>
    <p:sldId id="274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76" r:id="rId20"/>
    <p:sldId id="277" r:id="rId21"/>
    <p:sldId id="278" r:id="rId22"/>
    <p:sldId id="279" r:id="rId23"/>
    <p:sldId id="280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5563D-43B3-4EA2-9AC9-C419709E10B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9213-71A6-461A-A29B-7389E1D6E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ABCC-7BEC-4307-B754-2AE9F35647DF}" type="datetime1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FB72-53EE-4210-8449-94FC7C4B4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74E6-A8F8-4C66-966E-81AA0B42ED7F}" type="datetime1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FB72-53EE-4210-8449-94FC7C4B4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3509-4340-4636-97B1-43A81F503693}" type="datetime1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FB72-53EE-4210-8449-94FC7C4B4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4B12-A9DD-413A-9CA5-A16814F9137E}" type="datetime1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FB72-53EE-4210-8449-94FC7C4B4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8E997-9C31-4FF4-AB71-5FA497613895}" type="datetime1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FB72-53EE-4210-8449-94FC7C4B4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AEA3-B053-48A0-959D-492057D40F10}" type="datetime1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FB72-53EE-4210-8449-94FC7C4B4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6178-06FA-438D-8FB8-0287B9257EAE}" type="datetime1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FB72-53EE-4210-8449-94FC7C4B4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337A-8C55-46AA-A7A7-7D9B8E994D01}" type="datetime1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FB72-53EE-4210-8449-94FC7C4B4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903A-E3ED-44B5-8014-AD07B500763E}" type="datetime1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FB72-53EE-4210-8449-94FC7C4B4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B4B9-7C7F-43CE-8521-46276E9ABF7F}" type="datetime1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FB72-53EE-4210-8449-94FC7C4B4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F98A-5A4B-4F58-A5B6-45239ADA5E8F}" type="datetime1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FB72-53EE-4210-8449-94FC7C4B4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30CDC-6D79-44A5-BA3A-57D1F146EEA8}" type="datetime1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Балагурова-Шемота, лицей№ 90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0FB72-53EE-4210-8449-94FC7C4B4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slide" Target="slide5.x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Подготовка к ЕГЭ </a:t>
            </a:r>
            <a:br>
              <a:rPr lang="ru-RU" dirty="0" smtClean="0"/>
            </a:br>
            <a:r>
              <a:rPr lang="ru-RU" dirty="0" smtClean="0"/>
              <a:t>В9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88913"/>
            <a:ext cx="7772400" cy="655637"/>
          </a:xfrm>
          <a:noFill/>
        </p:spPr>
        <p:txBody>
          <a:bodyPr anchor="b" anchorCtr="1"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Промежутки монотонности</a:t>
            </a:r>
          </a:p>
        </p:txBody>
      </p:sp>
      <p:sp>
        <p:nvSpPr>
          <p:cNvPr id="49155" name="AutoShape 26" descr="m1-b5-1"/>
          <p:cNvSpPr>
            <a:spLocks noChangeAspect="1" noChangeArrowheads="1"/>
          </p:cNvSpPr>
          <p:nvPr/>
        </p:nvSpPr>
        <p:spPr bwMode="auto">
          <a:xfrm>
            <a:off x="42846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49156" name="AutoShape 28" descr="m1-b5-1"/>
          <p:cNvSpPr>
            <a:spLocks noChangeAspect="1" noChangeArrowheads="1"/>
          </p:cNvSpPr>
          <p:nvPr/>
        </p:nvSpPr>
        <p:spPr bwMode="auto">
          <a:xfrm>
            <a:off x="42846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49157" name="AutoShape 30" descr="m1-b5-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49158" name="AutoShape 32" descr="m1-a4-1"/>
          <p:cNvSpPr>
            <a:spLocks noChangeAspect="1" noChangeArrowheads="1"/>
          </p:cNvSpPr>
          <p:nvPr/>
        </p:nvSpPr>
        <p:spPr bwMode="auto">
          <a:xfrm>
            <a:off x="2041525" y="34226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pic>
        <p:nvPicPr>
          <p:cNvPr id="14752" name="Picture 7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1341438"/>
            <a:ext cx="4681538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62" name="Arc 7594"/>
          <p:cNvSpPr>
            <a:spLocks/>
          </p:cNvSpPr>
          <p:nvPr/>
        </p:nvSpPr>
        <p:spPr bwMode="auto">
          <a:xfrm flipH="1" flipV="1">
            <a:off x="827088" y="2708275"/>
            <a:ext cx="576262" cy="1368425"/>
          </a:xfrm>
          <a:custGeom>
            <a:avLst/>
            <a:gdLst>
              <a:gd name="T0" fmla="*/ 0 w 21600"/>
              <a:gd name="T1" fmla="*/ 0 h 21600"/>
              <a:gd name="T2" fmla="*/ 576262 w 21600"/>
              <a:gd name="T3" fmla="*/ 1368425 h 21600"/>
              <a:gd name="T4" fmla="*/ 0 w 21600"/>
              <a:gd name="T5" fmla="*/ 136842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pic>
        <p:nvPicPr>
          <p:cNvPr id="14763" name="Picture 75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463" y="1341438"/>
            <a:ext cx="46815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69" name="Freeform 7601"/>
          <p:cNvSpPr>
            <a:spLocks/>
          </p:cNvSpPr>
          <p:nvPr/>
        </p:nvSpPr>
        <p:spPr bwMode="auto">
          <a:xfrm>
            <a:off x="5435600" y="3686175"/>
            <a:ext cx="573088" cy="573088"/>
          </a:xfrm>
          <a:custGeom>
            <a:avLst/>
            <a:gdLst>
              <a:gd name="T0" fmla="*/ 0 w 361"/>
              <a:gd name="T1" fmla="*/ 247 h 361"/>
              <a:gd name="T2" fmla="*/ 169 w 361"/>
              <a:gd name="T3" fmla="*/ 320 h 361"/>
              <a:gd name="T4" fmla="*/ 361 w 361"/>
              <a:gd name="T5" fmla="*/ 0 h 361"/>
              <a:gd name="T6" fmla="*/ 0 60000 65536"/>
              <a:gd name="T7" fmla="*/ 0 60000 65536"/>
              <a:gd name="T8" fmla="*/ 0 60000 65536"/>
              <a:gd name="T9" fmla="*/ 0 w 361"/>
              <a:gd name="T10" fmla="*/ 0 h 361"/>
              <a:gd name="T11" fmla="*/ 361 w 361"/>
              <a:gd name="T12" fmla="*/ 361 h 3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1" h="361">
                <a:moveTo>
                  <a:pt x="0" y="247"/>
                </a:moveTo>
                <a:cubicBezTo>
                  <a:pt x="28" y="259"/>
                  <a:pt x="109" y="361"/>
                  <a:pt x="169" y="320"/>
                </a:cubicBezTo>
                <a:cubicBezTo>
                  <a:pt x="229" y="282"/>
                  <a:pt x="321" y="67"/>
                  <a:pt x="361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4773" name="Freeform 7605"/>
          <p:cNvSpPr>
            <a:spLocks/>
          </p:cNvSpPr>
          <p:nvPr/>
        </p:nvSpPr>
        <p:spPr bwMode="auto">
          <a:xfrm>
            <a:off x="1403350" y="2322513"/>
            <a:ext cx="947738" cy="1754187"/>
          </a:xfrm>
          <a:custGeom>
            <a:avLst/>
            <a:gdLst>
              <a:gd name="T0" fmla="*/ 0 w 597"/>
              <a:gd name="T1" fmla="*/ 1105 h 1105"/>
              <a:gd name="T2" fmla="*/ 83 w 597"/>
              <a:gd name="T3" fmla="*/ 986 h 1105"/>
              <a:gd name="T4" fmla="*/ 163 w 597"/>
              <a:gd name="T5" fmla="*/ 667 h 1105"/>
              <a:gd name="T6" fmla="*/ 287 w 597"/>
              <a:gd name="T7" fmla="*/ 517 h 1105"/>
              <a:gd name="T8" fmla="*/ 442 w 597"/>
              <a:gd name="T9" fmla="*/ 128 h 1105"/>
              <a:gd name="T10" fmla="*/ 515 w 597"/>
              <a:gd name="T11" fmla="*/ 27 h 1105"/>
              <a:gd name="T12" fmla="*/ 597 w 597"/>
              <a:gd name="T13" fmla="*/ 0 h 11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7"/>
              <a:gd name="T22" fmla="*/ 0 h 1105"/>
              <a:gd name="T23" fmla="*/ 597 w 597"/>
              <a:gd name="T24" fmla="*/ 1105 h 11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7" h="1105">
                <a:moveTo>
                  <a:pt x="0" y="1105"/>
                </a:moveTo>
                <a:cubicBezTo>
                  <a:pt x="8" y="1079"/>
                  <a:pt x="56" y="1059"/>
                  <a:pt x="83" y="986"/>
                </a:cubicBezTo>
                <a:cubicBezTo>
                  <a:pt x="110" y="913"/>
                  <a:pt x="128" y="744"/>
                  <a:pt x="163" y="667"/>
                </a:cubicBezTo>
                <a:cubicBezTo>
                  <a:pt x="210" y="569"/>
                  <a:pt x="215" y="628"/>
                  <a:pt x="287" y="517"/>
                </a:cubicBezTo>
                <a:cubicBezTo>
                  <a:pt x="335" y="446"/>
                  <a:pt x="390" y="214"/>
                  <a:pt x="442" y="128"/>
                </a:cubicBezTo>
                <a:cubicBezTo>
                  <a:pt x="480" y="50"/>
                  <a:pt x="489" y="48"/>
                  <a:pt x="515" y="27"/>
                </a:cubicBezTo>
                <a:cubicBezTo>
                  <a:pt x="541" y="6"/>
                  <a:pt x="580" y="6"/>
                  <a:pt x="597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4775" name="Freeform 7607"/>
          <p:cNvSpPr>
            <a:spLocks/>
          </p:cNvSpPr>
          <p:nvPr/>
        </p:nvSpPr>
        <p:spPr bwMode="auto">
          <a:xfrm>
            <a:off x="6008688" y="2816225"/>
            <a:ext cx="1001712" cy="957263"/>
          </a:xfrm>
          <a:custGeom>
            <a:avLst/>
            <a:gdLst>
              <a:gd name="T0" fmla="*/ 0 w 631"/>
              <a:gd name="T1" fmla="*/ 548 h 603"/>
              <a:gd name="T2" fmla="*/ 137 w 631"/>
              <a:gd name="T3" fmla="*/ 384 h 603"/>
              <a:gd name="T4" fmla="*/ 274 w 631"/>
              <a:gd name="T5" fmla="*/ 539 h 603"/>
              <a:gd name="T6" fmla="*/ 503 w 631"/>
              <a:gd name="T7" fmla="*/ 0 h 603"/>
              <a:gd name="T8" fmla="*/ 631 w 631"/>
              <a:gd name="T9" fmla="*/ 539 h 6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"/>
              <a:gd name="T16" fmla="*/ 0 h 603"/>
              <a:gd name="T17" fmla="*/ 631 w 631"/>
              <a:gd name="T18" fmla="*/ 603 h 6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" h="603">
                <a:moveTo>
                  <a:pt x="0" y="548"/>
                </a:moveTo>
                <a:cubicBezTo>
                  <a:pt x="23" y="521"/>
                  <a:pt x="93" y="384"/>
                  <a:pt x="137" y="384"/>
                </a:cubicBezTo>
                <a:cubicBezTo>
                  <a:pt x="181" y="384"/>
                  <a:pt x="213" y="603"/>
                  <a:pt x="274" y="539"/>
                </a:cubicBezTo>
                <a:cubicBezTo>
                  <a:pt x="335" y="475"/>
                  <a:pt x="441" y="0"/>
                  <a:pt x="503" y="0"/>
                </a:cubicBezTo>
                <a:cubicBezTo>
                  <a:pt x="565" y="0"/>
                  <a:pt x="603" y="425"/>
                  <a:pt x="631" y="539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4780" name="Freeform 7612"/>
          <p:cNvSpPr>
            <a:spLocks/>
          </p:cNvSpPr>
          <p:nvPr/>
        </p:nvSpPr>
        <p:spPr bwMode="auto">
          <a:xfrm>
            <a:off x="6996113" y="3629025"/>
            <a:ext cx="798512" cy="485775"/>
          </a:xfrm>
          <a:custGeom>
            <a:avLst/>
            <a:gdLst>
              <a:gd name="T0" fmla="*/ 0 w 503"/>
              <a:gd name="T1" fmla="*/ 0 h 306"/>
              <a:gd name="T2" fmla="*/ 64 w 503"/>
              <a:gd name="T3" fmla="*/ 164 h 306"/>
              <a:gd name="T4" fmla="*/ 247 w 503"/>
              <a:gd name="T5" fmla="*/ 283 h 306"/>
              <a:gd name="T6" fmla="*/ 503 w 503"/>
              <a:gd name="T7" fmla="*/ 27 h 306"/>
              <a:gd name="T8" fmla="*/ 0 60000 65536"/>
              <a:gd name="T9" fmla="*/ 0 60000 65536"/>
              <a:gd name="T10" fmla="*/ 0 60000 65536"/>
              <a:gd name="T11" fmla="*/ 0 60000 65536"/>
              <a:gd name="T12" fmla="*/ 0 w 503"/>
              <a:gd name="T13" fmla="*/ 0 h 306"/>
              <a:gd name="T14" fmla="*/ 503 w 503"/>
              <a:gd name="T15" fmla="*/ 306 h 3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3" h="306">
                <a:moveTo>
                  <a:pt x="0" y="0"/>
                </a:moveTo>
                <a:cubicBezTo>
                  <a:pt x="11" y="27"/>
                  <a:pt x="23" y="117"/>
                  <a:pt x="64" y="164"/>
                </a:cubicBezTo>
                <a:cubicBezTo>
                  <a:pt x="105" y="211"/>
                  <a:pt x="174" y="306"/>
                  <a:pt x="247" y="283"/>
                </a:cubicBezTo>
                <a:cubicBezTo>
                  <a:pt x="330" y="283"/>
                  <a:pt x="450" y="80"/>
                  <a:pt x="503" y="2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4781" name="Freeform 7613"/>
          <p:cNvSpPr>
            <a:spLocks/>
          </p:cNvSpPr>
          <p:nvPr/>
        </p:nvSpPr>
        <p:spPr bwMode="auto">
          <a:xfrm>
            <a:off x="2351088" y="2322513"/>
            <a:ext cx="781050" cy="2114550"/>
          </a:xfrm>
          <a:custGeom>
            <a:avLst/>
            <a:gdLst>
              <a:gd name="T0" fmla="*/ 0 w 492"/>
              <a:gd name="T1" fmla="*/ 0 h 1332"/>
              <a:gd name="T2" fmla="*/ 156 w 492"/>
              <a:gd name="T3" fmla="*/ 183 h 1332"/>
              <a:gd name="T4" fmla="*/ 284 w 492"/>
              <a:gd name="T5" fmla="*/ 1033 h 1332"/>
              <a:gd name="T6" fmla="*/ 384 w 492"/>
              <a:gd name="T7" fmla="*/ 1280 h 1332"/>
              <a:gd name="T8" fmla="*/ 492 w 492"/>
              <a:gd name="T9" fmla="*/ 1332 h 1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"/>
              <a:gd name="T16" fmla="*/ 0 h 1332"/>
              <a:gd name="T17" fmla="*/ 492 w 492"/>
              <a:gd name="T18" fmla="*/ 1332 h 1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" h="1332">
                <a:moveTo>
                  <a:pt x="0" y="0"/>
                </a:moveTo>
                <a:cubicBezTo>
                  <a:pt x="27" y="28"/>
                  <a:pt x="109" y="11"/>
                  <a:pt x="156" y="183"/>
                </a:cubicBezTo>
                <a:cubicBezTo>
                  <a:pt x="217" y="329"/>
                  <a:pt x="228" y="842"/>
                  <a:pt x="284" y="1033"/>
                </a:cubicBezTo>
                <a:cubicBezTo>
                  <a:pt x="322" y="1216"/>
                  <a:pt x="349" y="1230"/>
                  <a:pt x="384" y="1280"/>
                </a:cubicBezTo>
                <a:cubicBezTo>
                  <a:pt x="419" y="1330"/>
                  <a:pt x="470" y="1321"/>
                  <a:pt x="492" y="133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4782" name="Freeform 7614"/>
          <p:cNvSpPr>
            <a:spLocks/>
          </p:cNvSpPr>
          <p:nvPr/>
        </p:nvSpPr>
        <p:spPr bwMode="auto">
          <a:xfrm>
            <a:off x="3132138" y="2135188"/>
            <a:ext cx="576262" cy="2303462"/>
          </a:xfrm>
          <a:custGeom>
            <a:avLst/>
            <a:gdLst>
              <a:gd name="T0" fmla="*/ 0 w 363"/>
              <a:gd name="T1" fmla="*/ 1451 h 1451"/>
              <a:gd name="T2" fmla="*/ 130 w 363"/>
              <a:gd name="T3" fmla="*/ 1352 h 1451"/>
              <a:gd name="T4" fmla="*/ 258 w 363"/>
              <a:gd name="T5" fmla="*/ 959 h 1451"/>
              <a:gd name="T6" fmla="*/ 322 w 363"/>
              <a:gd name="T7" fmla="*/ 502 h 1451"/>
              <a:gd name="T8" fmla="*/ 363 w 363"/>
              <a:gd name="T9" fmla="*/ 0 h 1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"/>
              <a:gd name="T16" fmla="*/ 0 h 1451"/>
              <a:gd name="T17" fmla="*/ 363 w 363"/>
              <a:gd name="T18" fmla="*/ 1451 h 14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" h="1451">
                <a:moveTo>
                  <a:pt x="0" y="1451"/>
                </a:moveTo>
                <a:cubicBezTo>
                  <a:pt x="22" y="1435"/>
                  <a:pt x="87" y="1434"/>
                  <a:pt x="130" y="1352"/>
                </a:cubicBezTo>
                <a:cubicBezTo>
                  <a:pt x="173" y="1270"/>
                  <a:pt x="219" y="1184"/>
                  <a:pt x="258" y="959"/>
                </a:cubicBezTo>
                <a:lnTo>
                  <a:pt x="322" y="502"/>
                </a:lnTo>
                <a:lnTo>
                  <a:pt x="363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4800" name="Freeform 7632"/>
          <p:cNvSpPr>
            <a:spLocks/>
          </p:cNvSpPr>
          <p:nvPr/>
        </p:nvSpPr>
        <p:spPr bwMode="auto">
          <a:xfrm>
            <a:off x="7764463" y="3106738"/>
            <a:ext cx="609600" cy="593725"/>
          </a:xfrm>
          <a:custGeom>
            <a:avLst/>
            <a:gdLst>
              <a:gd name="T0" fmla="*/ 0 w 384"/>
              <a:gd name="T1" fmla="*/ 374 h 374"/>
              <a:gd name="T2" fmla="*/ 202 w 384"/>
              <a:gd name="T3" fmla="*/ 128 h 374"/>
              <a:gd name="T4" fmla="*/ 384 w 384"/>
              <a:gd name="T5" fmla="*/ 0 h 374"/>
              <a:gd name="T6" fmla="*/ 0 60000 65536"/>
              <a:gd name="T7" fmla="*/ 0 60000 65536"/>
              <a:gd name="T8" fmla="*/ 0 60000 65536"/>
              <a:gd name="T9" fmla="*/ 0 w 384"/>
              <a:gd name="T10" fmla="*/ 0 h 374"/>
              <a:gd name="T11" fmla="*/ 384 w 384"/>
              <a:gd name="T12" fmla="*/ 374 h 3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374">
                <a:moveTo>
                  <a:pt x="0" y="374"/>
                </a:moveTo>
                <a:cubicBezTo>
                  <a:pt x="34" y="333"/>
                  <a:pt x="138" y="190"/>
                  <a:pt x="202" y="128"/>
                </a:cubicBezTo>
                <a:cubicBezTo>
                  <a:pt x="262" y="68"/>
                  <a:pt x="346" y="27"/>
                  <a:pt x="38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4801" name="Rectangle 7633"/>
          <p:cNvSpPr>
            <a:spLocks noChangeArrowheads="1"/>
          </p:cNvSpPr>
          <p:nvPr/>
        </p:nvSpPr>
        <p:spPr bwMode="auto">
          <a:xfrm>
            <a:off x="3924300" y="19161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/>
              <a:t>  </a:t>
            </a:r>
            <a:r>
              <a:rPr lang="en-US" sz="1800" i="1">
                <a:solidFill>
                  <a:srgbClr val="0000CC"/>
                </a:solidFill>
              </a:rPr>
              <a:t>y = f(x)</a:t>
            </a:r>
            <a:r>
              <a:rPr lang="ru-RU" sz="1800"/>
              <a:t> </a:t>
            </a:r>
          </a:p>
        </p:txBody>
      </p:sp>
      <p:sp>
        <p:nvSpPr>
          <p:cNvPr id="14805" name="Line 7637"/>
          <p:cNvSpPr>
            <a:spLocks noChangeShapeType="1"/>
          </p:cNvSpPr>
          <p:nvPr/>
        </p:nvSpPr>
        <p:spPr bwMode="auto">
          <a:xfrm flipH="1">
            <a:off x="4140200" y="2276475"/>
            <a:ext cx="6477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806" name="Line 7638"/>
          <p:cNvSpPr>
            <a:spLocks noChangeShapeType="1"/>
          </p:cNvSpPr>
          <p:nvPr/>
        </p:nvSpPr>
        <p:spPr bwMode="auto">
          <a:xfrm flipH="1">
            <a:off x="3779838" y="2276475"/>
            <a:ext cx="360362" cy="14446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807" name="Rectangle 7639"/>
          <p:cNvSpPr>
            <a:spLocks noChangeArrowheads="1"/>
          </p:cNvSpPr>
          <p:nvPr/>
        </p:nvSpPr>
        <p:spPr bwMode="auto">
          <a:xfrm>
            <a:off x="7451725" y="2420938"/>
            <a:ext cx="1028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 i="1">
                <a:solidFill>
                  <a:srgbClr val="0000CC"/>
                </a:solidFill>
              </a:rPr>
              <a:t>y = f´(x)</a:t>
            </a:r>
            <a:r>
              <a:rPr lang="ru-RU" sz="1800"/>
              <a:t> </a:t>
            </a:r>
          </a:p>
        </p:txBody>
      </p:sp>
      <p:sp>
        <p:nvSpPr>
          <p:cNvPr id="14808" name="Line 7640"/>
          <p:cNvSpPr>
            <a:spLocks noChangeShapeType="1"/>
          </p:cNvSpPr>
          <p:nvPr/>
        </p:nvSpPr>
        <p:spPr bwMode="auto">
          <a:xfrm>
            <a:off x="7524750" y="2781300"/>
            <a:ext cx="719138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809" name="Line 7641"/>
          <p:cNvSpPr>
            <a:spLocks noChangeShapeType="1"/>
          </p:cNvSpPr>
          <p:nvPr/>
        </p:nvSpPr>
        <p:spPr bwMode="auto">
          <a:xfrm>
            <a:off x="8243888" y="2781300"/>
            <a:ext cx="73025" cy="28733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810" name="Rectangle 7642"/>
          <p:cNvSpPr>
            <a:spLocks noChangeArrowheads="1"/>
          </p:cNvSpPr>
          <p:nvPr/>
        </p:nvSpPr>
        <p:spPr bwMode="auto">
          <a:xfrm>
            <a:off x="179388" y="5805488"/>
            <a:ext cx="4525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/>
              <a:t>Функция </a:t>
            </a:r>
            <a:r>
              <a:rPr lang="en-US" sz="1800" i="1"/>
              <a:t>y </a:t>
            </a:r>
            <a:r>
              <a:rPr lang="ru-RU" sz="1800" i="1"/>
              <a:t>= </a:t>
            </a:r>
            <a:r>
              <a:rPr lang="en-US" sz="1800" i="1"/>
              <a:t>f</a:t>
            </a:r>
            <a:r>
              <a:rPr lang="ru-RU" sz="1800" i="1"/>
              <a:t>(</a:t>
            </a:r>
            <a:r>
              <a:rPr lang="en-US" sz="1800" i="1"/>
              <a:t>x</a:t>
            </a:r>
            <a:r>
              <a:rPr lang="ru-RU" sz="1800" i="1"/>
              <a:t>)</a:t>
            </a:r>
            <a:r>
              <a:rPr lang="ru-RU" sz="1800"/>
              <a:t> убывает при </a:t>
            </a:r>
            <a:r>
              <a:rPr lang="en-US" sz="1800" i="1">
                <a:solidFill>
                  <a:srgbClr val="FF3300"/>
                </a:solidFill>
              </a:rPr>
              <a:t>x</a:t>
            </a:r>
            <a:r>
              <a:rPr lang="ru-RU" sz="1800" i="1">
                <a:solidFill>
                  <a:srgbClr val="FF3300"/>
                </a:solidFill>
              </a:rPr>
              <a:t>  </a:t>
            </a:r>
            <a:r>
              <a:rPr lang="en-US" sz="1800">
                <a:solidFill>
                  <a:srgbClr val="FF3300"/>
                </a:solidFill>
              </a:rPr>
              <a:t>   </a:t>
            </a:r>
            <a:r>
              <a:rPr lang="ru-RU" sz="1800">
                <a:solidFill>
                  <a:srgbClr val="FF3300"/>
                </a:solidFill>
              </a:rPr>
              <a:t>[-7; -4]</a:t>
            </a:r>
            <a:r>
              <a:rPr lang="ru-RU" sz="1800"/>
              <a:t>  </a:t>
            </a:r>
          </a:p>
        </p:txBody>
      </p:sp>
      <p:sp>
        <p:nvSpPr>
          <p:cNvPr id="14814" name="Rectangle 7646"/>
          <p:cNvSpPr>
            <a:spLocks noChangeArrowheads="1"/>
          </p:cNvSpPr>
          <p:nvPr/>
        </p:nvSpPr>
        <p:spPr bwMode="auto">
          <a:xfrm rot="10800000">
            <a:off x="3275856" y="5589240"/>
            <a:ext cx="216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800" dirty="0">
                <a:solidFill>
                  <a:srgbClr val="FF3300"/>
                </a:solidFill>
              </a:rPr>
              <a:t>Э</a:t>
            </a:r>
            <a:r>
              <a:rPr lang="ru-RU" sz="1800" dirty="0"/>
              <a:t>  </a:t>
            </a:r>
          </a:p>
        </p:txBody>
      </p:sp>
      <p:sp>
        <p:nvSpPr>
          <p:cNvPr id="14815" name="Line 7647"/>
          <p:cNvSpPr>
            <a:spLocks noChangeShapeType="1"/>
          </p:cNvSpPr>
          <p:nvPr/>
        </p:nvSpPr>
        <p:spPr bwMode="auto">
          <a:xfrm>
            <a:off x="827088" y="3644900"/>
            <a:ext cx="576262" cy="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4816" name="Rectangle 7648"/>
          <p:cNvSpPr>
            <a:spLocks noChangeArrowheads="1"/>
          </p:cNvSpPr>
          <p:nvPr/>
        </p:nvSpPr>
        <p:spPr bwMode="auto">
          <a:xfrm>
            <a:off x="4878388" y="5805488"/>
            <a:ext cx="4329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/>
              <a:t>Производная </a:t>
            </a:r>
            <a:r>
              <a:rPr lang="ru-RU" sz="1800" i="1"/>
              <a:t> </a:t>
            </a:r>
            <a:r>
              <a:rPr lang="en-US" sz="1800" i="1"/>
              <a:t>f</a:t>
            </a:r>
            <a:r>
              <a:rPr lang="ru-RU" sz="1800" i="1"/>
              <a:t>´(</a:t>
            </a:r>
            <a:r>
              <a:rPr lang="en-US" sz="1800" i="1"/>
              <a:t>x</a:t>
            </a:r>
            <a:r>
              <a:rPr lang="ru-RU" sz="1800" i="1"/>
              <a:t>) &lt; 0 </a:t>
            </a:r>
            <a:r>
              <a:rPr lang="ru-RU" sz="1800"/>
              <a:t>при </a:t>
            </a:r>
            <a:r>
              <a:rPr lang="en-US" sz="1800" i="1">
                <a:solidFill>
                  <a:srgbClr val="FF3300"/>
                </a:solidFill>
              </a:rPr>
              <a:t>x</a:t>
            </a:r>
            <a:r>
              <a:rPr lang="ru-RU" sz="1800" i="1">
                <a:solidFill>
                  <a:srgbClr val="FF3300"/>
                </a:solidFill>
              </a:rPr>
              <a:t>  </a:t>
            </a:r>
            <a:r>
              <a:rPr lang="en-US" sz="1800" i="1">
                <a:solidFill>
                  <a:srgbClr val="FF3300"/>
                </a:solidFill>
              </a:rPr>
              <a:t> </a:t>
            </a:r>
            <a:r>
              <a:rPr lang="en-US" sz="1800">
                <a:solidFill>
                  <a:srgbClr val="FF3300"/>
                </a:solidFill>
              </a:rPr>
              <a:t>  </a:t>
            </a:r>
            <a:r>
              <a:rPr lang="ru-RU" sz="1800">
                <a:solidFill>
                  <a:srgbClr val="FF3300"/>
                </a:solidFill>
              </a:rPr>
              <a:t>(-7; -4)</a:t>
            </a:r>
            <a:r>
              <a:rPr lang="ru-RU" sz="1800"/>
              <a:t>   </a:t>
            </a:r>
          </a:p>
        </p:txBody>
      </p:sp>
      <p:sp>
        <p:nvSpPr>
          <p:cNvPr id="14817" name="Line 7649"/>
          <p:cNvSpPr>
            <a:spLocks noChangeShapeType="1"/>
          </p:cNvSpPr>
          <p:nvPr/>
        </p:nvSpPr>
        <p:spPr bwMode="auto">
          <a:xfrm>
            <a:off x="827088" y="3644900"/>
            <a:ext cx="576262" cy="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4818" name="Rectangle 7650"/>
          <p:cNvSpPr>
            <a:spLocks noChangeArrowheads="1"/>
          </p:cNvSpPr>
          <p:nvPr/>
        </p:nvSpPr>
        <p:spPr bwMode="auto">
          <a:xfrm rot="10800000">
            <a:off x="7740352" y="5589239"/>
            <a:ext cx="143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800" dirty="0">
                <a:solidFill>
                  <a:srgbClr val="FF3300"/>
                </a:solidFill>
              </a:rPr>
              <a:t>Э</a:t>
            </a:r>
            <a:r>
              <a:rPr lang="ru-RU" sz="1800" dirty="0"/>
              <a:t>  </a:t>
            </a:r>
          </a:p>
        </p:txBody>
      </p:sp>
      <p:sp>
        <p:nvSpPr>
          <p:cNvPr id="14819" name="Rectangle 7651"/>
          <p:cNvSpPr>
            <a:spLocks noChangeArrowheads="1"/>
          </p:cNvSpPr>
          <p:nvPr/>
        </p:nvSpPr>
        <p:spPr bwMode="auto">
          <a:xfrm>
            <a:off x="250825" y="6165850"/>
            <a:ext cx="1882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/>
              <a:t>и при </a:t>
            </a:r>
            <a:r>
              <a:rPr lang="en-US" sz="1800" i="1">
                <a:solidFill>
                  <a:srgbClr val="FF3300"/>
                </a:solidFill>
              </a:rPr>
              <a:t>x</a:t>
            </a:r>
            <a:r>
              <a:rPr lang="ru-RU" sz="1800" i="1">
                <a:solidFill>
                  <a:srgbClr val="FF3300"/>
                </a:solidFill>
              </a:rPr>
              <a:t>  </a:t>
            </a:r>
            <a:r>
              <a:rPr lang="en-US" sz="1800">
                <a:solidFill>
                  <a:srgbClr val="FF3300"/>
                </a:solidFill>
              </a:rPr>
              <a:t>    </a:t>
            </a:r>
            <a:r>
              <a:rPr lang="ru-RU" sz="1800">
                <a:solidFill>
                  <a:srgbClr val="FF3300"/>
                </a:solidFill>
              </a:rPr>
              <a:t>[1; 5]</a:t>
            </a:r>
            <a:r>
              <a:rPr lang="ru-RU" sz="1800"/>
              <a:t> </a:t>
            </a:r>
          </a:p>
        </p:txBody>
      </p:sp>
      <p:sp>
        <p:nvSpPr>
          <p:cNvPr id="14820" name="Rectangle 7652"/>
          <p:cNvSpPr>
            <a:spLocks noChangeArrowheads="1"/>
          </p:cNvSpPr>
          <p:nvPr/>
        </p:nvSpPr>
        <p:spPr bwMode="auto">
          <a:xfrm rot="10800000">
            <a:off x="971550" y="6160931"/>
            <a:ext cx="360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800" dirty="0">
                <a:solidFill>
                  <a:srgbClr val="FF3300"/>
                </a:solidFill>
              </a:rPr>
              <a:t>Э</a:t>
            </a:r>
            <a:r>
              <a:rPr lang="ru-RU" sz="1800" dirty="0"/>
              <a:t>  </a:t>
            </a:r>
          </a:p>
        </p:txBody>
      </p:sp>
      <p:sp>
        <p:nvSpPr>
          <p:cNvPr id="14821" name="Rectangle 7653"/>
          <p:cNvSpPr>
            <a:spLocks noChangeArrowheads="1"/>
          </p:cNvSpPr>
          <p:nvPr/>
        </p:nvSpPr>
        <p:spPr bwMode="auto">
          <a:xfrm rot="10800000">
            <a:off x="5651500" y="616585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FF3300"/>
                </a:solidFill>
              </a:rPr>
              <a:t>Э</a:t>
            </a:r>
            <a:r>
              <a:rPr lang="ru-RU" sz="1800"/>
              <a:t>  </a:t>
            </a:r>
          </a:p>
        </p:txBody>
      </p:sp>
      <p:sp>
        <p:nvSpPr>
          <p:cNvPr id="14822" name="Rectangle 7654"/>
          <p:cNvSpPr>
            <a:spLocks noChangeArrowheads="1"/>
          </p:cNvSpPr>
          <p:nvPr/>
        </p:nvSpPr>
        <p:spPr bwMode="auto">
          <a:xfrm>
            <a:off x="4932363" y="6160932"/>
            <a:ext cx="17278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800" dirty="0"/>
              <a:t>и при </a:t>
            </a:r>
            <a:r>
              <a:rPr lang="en-US" sz="1800" i="1" dirty="0">
                <a:solidFill>
                  <a:srgbClr val="FF3300"/>
                </a:solidFill>
              </a:rPr>
              <a:t>x  </a:t>
            </a:r>
            <a:r>
              <a:rPr lang="ru-RU" sz="1800" i="1" dirty="0">
                <a:solidFill>
                  <a:srgbClr val="FF3300"/>
                </a:solidFill>
              </a:rPr>
              <a:t> </a:t>
            </a:r>
            <a:r>
              <a:rPr lang="en-US" sz="1800" dirty="0">
                <a:solidFill>
                  <a:srgbClr val="FF3300"/>
                </a:solidFill>
              </a:rPr>
              <a:t>  </a:t>
            </a:r>
            <a:r>
              <a:rPr lang="ru-RU" sz="1800" dirty="0">
                <a:solidFill>
                  <a:srgbClr val="FF3300"/>
                </a:solidFill>
              </a:rPr>
              <a:t> (1; 5)</a:t>
            </a:r>
          </a:p>
        </p:txBody>
      </p:sp>
      <p:sp>
        <p:nvSpPr>
          <p:cNvPr id="14823" name="Line 7655"/>
          <p:cNvSpPr>
            <a:spLocks noChangeShapeType="1"/>
          </p:cNvSpPr>
          <p:nvPr/>
        </p:nvSpPr>
        <p:spPr bwMode="auto">
          <a:xfrm>
            <a:off x="2339975" y="3644900"/>
            <a:ext cx="792163" cy="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824" name="Line 7656"/>
          <p:cNvSpPr>
            <a:spLocks noChangeShapeType="1"/>
          </p:cNvSpPr>
          <p:nvPr/>
        </p:nvSpPr>
        <p:spPr bwMode="auto">
          <a:xfrm>
            <a:off x="2339975" y="3644900"/>
            <a:ext cx="792163" cy="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Rectangle 1024"/>
          <p:cNvSpPr>
            <a:spLocks noChangeArrowheads="1"/>
          </p:cNvSpPr>
          <p:nvPr/>
        </p:nvSpPr>
        <p:spPr bwMode="auto">
          <a:xfrm>
            <a:off x="214313" y="1714500"/>
            <a:ext cx="1214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y = f(x)</a:t>
            </a:r>
            <a:endParaRPr lang="en-US" sz="2400" i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8" name="Rectangle 1025"/>
          <p:cNvSpPr>
            <a:spLocks noChangeArrowheads="1"/>
          </p:cNvSpPr>
          <p:nvPr/>
        </p:nvSpPr>
        <p:spPr bwMode="auto">
          <a:xfrm>
            <a:off x="4214813" y="1714500"/>
            <a:ext cx="314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y = f´(x)</a:t>
            </a:r>
            <a:endParaRPr lang="en-US" sz="2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4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4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4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48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4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4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47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47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1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1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13873E-6 L 0.51198 2.13873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4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147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47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47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47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13873E-6 L 0.51181 2.13873E-6 " pathEditMode="relative" ptsTypes="AA">
                                      <p:cBhvr>
                                        <p:cTn id="111" dur="2000" fill="hold"/>
                                        <p:tgtEl>
                                          <p:spTgt spid="14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47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47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14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14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14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80"/>
                            </p:stCondLst>
                            <p:childTnLst>
                              <p:par>
                                <p:cTn id="1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148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148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148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148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148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148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00"/>
                            </p:stCondLst>
                            <p:childTnLst>
                              <p:par>
                                <p:cTn id="1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80"/>
                                        <p:tgtEl>
                                          <p:spTgt spid="1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80"/>
                                        <p:tgtEl>
                                          <p:spTgt spid="1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80"/>
                                        <p:tgtEl>
                                          <p:spTgt spid="1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14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14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14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40"/>
                            </p:stCondLst>
                            <p:childTnLst>
                              <p:par>
                                <p:cTn id="1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14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14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14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1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1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1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40"/>
                            </p:stCondLst>
                            <p:childTnLst>
                              <p:par>
                                <p:cTn id="1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80"/>
                                        <p:tgtEl>
                                          <p:spTgt spid="14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80"/>
                                        <p:tgtEl>
                                          <p:spTgt spid="148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80"/>
                                        <p:tgtEl>
                                          <p:spTgt spid="148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14762" grpId="0" animBg="1"/>
      <p:bldP spid="14769" grpId="0" animBg="1"/>
      <p:bldP spid="14773" grpId="0" animBg="1"/>
      <p:bldP spid="14775" grpId="0" animBg="1"/>
      <p:bldP spid="14780" grpId="0" animBg="1"/>
      <p:bldP spid="14781" grpId="0" animBg="1"/>
      <p:bldP spid="14782" grpId="0" animBg="1"/>
      <p:bldP spid="14800" grpId="0" animBg="1"/>
      <p:bldP spid="14801" grpId="0"/>
      <p:bldP spid="14805" grpId="0" animBg="1"/>
      <p:bldP spid="14806" grpId="0" animBg="1"/>
      <p:bldP spid="14807" grpId="0"/>
      <p:bldP spid="14808" grpId="0" animBg="1"/>
      <p:bldP spid="14809" grpId="0" animBg="1"/>
      <p:bldP spid="14810" grpId="0"/>
      <p:bldP spid="14814" grpId="0"/>
      <p:bldP spid="14815" grpId="0" animBg="1"/>
      <p:bldP spid="14816" grpId="0"/>
      <p:bldP spid="14817" grpId="0" animBg="1"/>
      <p:bldP spid="14817" grpId="1" animBg="1"/>
      <p:bldP spid="14817" grpId="2" animBg="1"/>
      <p:bldP spid="14818" grpId="0"/>
      <p:bldP spid="14819" grpId="0"/>
      <p:bldP spid="14820" grpId="0"/>
      <p:bldP spid="14821" grpId="0"/>
      <p:bldP spid="14822" grpId="0"/>
      <p:bldP spid="14823" grpId="0" animBg="1"/>
      <p:bldP spid="14824" grpId="0" animBg="1"/>
      <p:bldP spid="148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3" descr="m1-b5-1"/>
          <p:cNvSpPr>
            <a:spLocks noChangeAspect="1" noChangeArrowheads="1"/>
          </p:cNvSpPr>
          <p:nvPr/>
        </p:nvSpPr>
        <p:spPr bwMode="auto">
          <a:xfrm>
            <a:off x="42846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50179" name="AutoShape 4" descr="m1-b5-1"/>
          <p:cNvSpPr>
            <a:spLocks noChangeAspect="1" noChangeArrowheads="1"/>
          </p:cNvSpPr>
          <p:nvPr/>
        </p:nvSpPr>
        <p:spPr bwMode="auto">
          <a:xfrm>
            <a:off x="42846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50180" name="AutoShape 5" descr="m1-b5-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50181" name="AutoShape 6" descr="m1-a4-1"/>
          <p:cNvSpPr>
            <a:spLocks noChangeAspect="1" noChangeArrowheads="1"/>
          </p:cNvSpPr>
          <p:nvPr/>
        </p:nvSpPr>
        <p:spPr bwMode="auto">
          <a:xfrm>
            <a:off x="2041525" y="34226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1341438"/>
            <a:ext cx="4681538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Arc 8"/>
          <p:cNvSpPr>
            <a:spLocks/>
          </p:cNvSpPr>
          <p:nvPr/>
        </p:nvSpPr>
        <p:spPr bwMode="auto">
          <a:xfrm flipH="1" flipV="1">
            <a:off x="827088" y="2708275"/>
            <a:ext cx="576262" cy="1368425"/>
          </a:xfrm>
          <a:custGeom>
            <a:avLst/>
            <a:gdLst>
              <a:gd name="T0" fmla="*/ 0 w 21600"/>
              <a:gd name="T1" fmla="*/ 0 h 21600"/>
              <a:gd name="T2" fmla="*/ 576262 w 21600"/>
              <a:gd name="T3" fmla="*/ 1368425 h 21600"/>
              <a:gd name="T4" fmla="*/ 0 w 21600"/>
              <a:gd name="T5" fmla="*/ 136842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463" y="1341438"/>
            <a:ext cx="46815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Freeform 10"/>
          <p:cNvSpPr>
            <a:spLocks/>
          </p:cNvSpPr>
          <p:nvPr/>
        </p:nvSpPr>
        <p:spPr bwMode="auto">
          <a:xfrm>
            <a:off x="5435600" y="3686175"/>
            <a:ext cx="573088" cy="573088"/>
          </a:xfrm>
          <a:custGeom>
            <a:avLst/>
            <a:gdLst>
              <a:gd name="T0" fmla="*/ 0 w 361"/>
              <a:gd name="T1" fmla="*/ 247 h 361"/>
              <a:gd name="T2" fmla="*/ 169 w 361"/>
              <a:gd name="T3" fmla="*/ 320 h 361"/>
              <a:gd name="T4" fmla="*/ 361 w 361"/>
              <a:gd name="T5" fmla="*/ 0 h 361"/>
              <a:gd name="T6" fmla="*/ 0 60000 65536"/>
              <a:gd name="T7" fmla="*/ 0 60000 65536"/>
              <a:gd name="T8" fmla="*/ 0 60000 65536"/>
              <a:gd name="T9" fmla="*/ 0 w 361"/>
              <a:gd name="T10" fmla="*/ 0 h 361"/>
              <a:gd name="T11" fmla="*/ 361 w 361"/>
              <a:gd name="T12" fmla="*/ 361 h 3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1" h="361">
                <a:moveTo>
                  <a:pt x="0" y="247"/>
                </a:moveTo>
                <a:cubicBezTo>
                  <a:pt x="28" y="259"/>
                  <a:pt x="109" y="361"/>
                  <a:pt x="169" y="320"/>
                </a:cubicBezTo>
                <a:cubicBezTo>
                  <a:pt x="229" y="282"/>
                  <a:pt x="321" y="67"/>
                  <a:pt x="361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1403350" y="2322513"/>
            <a:ext cx="947738" cy="1754187"/>
          </a:xfrm>
          <a:custGeom>
            <a:avLst/>
            <a:gdLst>
              <a:gd name="T0" fmla="*/ 0 w 597"/>
              <a:gd name="T1" fmla="*/ 1105 h 1105"/>
              <a:gd name="T2" fmla="*/ 83 w 597"/>
              <a:gd name="T3" fmla="*/ 986 h 1105"/>
              <a:gd name="T4" fmla="*/ 163 w 597"/>
              <a:gd name="T5" fmla="*/ 667 h 1105"/>
              <a:gd name="T6" fmla="*/ 287 w 597"/>
              <a:gd name="T7" fmla="*/ 517 h 1105"/>
              <a:gd name="T8" fmla="*/ 442 w 597"/>
              <a:gd name="T9" fmla="*/ 128 h 1105"/>
              <a:gd name="T10" fmla="*/ 515 w 597"/>
              <a:gd name="T11" fmla="*/ 27 h 1105"/>
              <a:gd name="T12" fmla="*/ 597 w 597"/>
              <a:gd name="T13" fmla="*/ 0 h 11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7"/>
              <a:gd name="T22" fmla="*/ 0 h 1105"/>
              <a:gd name="T23" fmla="*/ 597 w 597"/>
              <a:gd name="T24" fmla="*/ 1105 h 11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7" h="1105">
                <a:moveTo>
                  <a:pt x="0" y="1105"/>
                </a:moveTo>
                <a:cubicBezTo>
                  <a:pt x="8" y="1079"/>
                  <a:pt x="56" y="1059"/>
                  <a:pt x="83" y="986"/>
                </a:cubicBezTo>
                <a:cubicBezTo>
                  <a:pt x="110" y="913"/>
                  <a:pt x="128" y="744"/>
                  <a:pt x="163" y="667"/>
                </a:cubicBezTo>
                <a:cubicBezTo>
                  <a:pt x="210" y="569"/>
                  <a:pt x="215" y="628"/>
                  <a:pt x="287" y="517"/>
                </a:cubicBezTo>
                <a:cubicBezTo>
                  <a:pt x="335" y="446"/>
                  <a:pt x="390" y="214"/>
                  <a:pt x="442" y="128"/>
                </a:cubicBezTo>
                <a:cubicBezTo>
                  <a:pt x="480" y="50"/>
                  <a:pt x="489" y="48"/>
                  <a:pt x="515" y="27"/>
                </a:cubicBezTo>
                <a:cubicBezTo>
                  <a:pt x="541" y="6"/>
                  <a:pt x="580" y="6"/>
                  <a:pt x="597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6008688" y="2816225"/>
            <a:ext cx="1001712" cy="957263"/>
          </a:xfrm>
          <a:custGeom>
            <a:avLst/>
            <a:gdLst>
              <a:gd name="T0" fmla="*/ 0 w 631"/>
              <a:gd name="T1" fmla="*/ 548 h 603"/>
              <a:gd name="T2" fmla="*/ 137 w 631"/>
              <a:gd name="T3" fmla="*/ 384 h 603"/>
              <a:gd name="T4" fmla="*/ 274 w 631"/>
              <a:gd name="T5" fmla="*/ 539 h 603"/>
              <a:gd name="T6" fmla="*/ 503 w 631"/>
              <a:gd name="T7" fmla="*/ 0 h 603"/>
              <a:gd name="T8" fmla="*/ 631 w 631"/>
              <a:gd name="T9" fmla="*/ 539 h 6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"/>
              <a:gd name="T16" fmla="*/ 0 h 603"/>
              <a:gd name="T17" fmla="*/ 631 w 631"/>
              <a:gd name="T18" fmla="*/ 603 h 6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" h="603">
                <a:moveTo>
                  <a:pt x="0" y="548"/>
                </a:moveTo>
                <a:cubicBezTo>
                  <a:pt x="23" y="521"/>
                  <a:pt x="93" y="384"/>
                  <a:pt x="137" y="384"/>
                </a:cubicBezTo>
                <a:cubicBezTo>
                  <a:pt x="181" y="384"/>
                  <a:pt x="213" y="603"/>
                  <a:pt x="274" y="539"/>
                </a:cubicBezTo>
                <a:cubicBezTo>
                  <a:pt x="335" y="475"/>
                  <a:pt x="441" y="0"/>
                  <a:pt x="503" y="0"/>
                </a:cubicBezTo>
                <a:cubicBezTo>
                  <a:pt x="565" y="0"/>
                  <a:pt x="603" y="425"/>
                  <a:pt x="631" y="539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6996113" y="3629025"/>
            <a:ext cx="798512" cy="485775"/>
          </a:xfrm>
          <a:custGeom>
            <a:avLst/>
            <a:gdLst>
              <a:gd name="T0" fmla="*/ 0 w 503"/>
              <a:gd name="T1" fmla="*/ 0 h 306"/>
              <a:gd name="T2" fmla="*/ 64 w 503"/>
              <a:gd name="T3" fmla="*/ 164 h 306"/>
              <a:gd name="T4" fmla="*/ 247 w 503"/>
              <a:gd name="T5" fmla="*/ 283 h 306"/>
              <a:gd name="T6" fmla="*/ 503 w 503"/>
              <a:gd name="T7" fmla="*/ 27 h 306"/>
              <a:gd name="T8" fmla="*/ 0 60000 65536"/>
              <a:gd name="T9" fmla="*/ 0 60000 65536"/>
              <a:gd name="T10" fmla="*/ 0 60000 65536"/>
              <a:gd name="T11" fmla="*/ 0 60000 65536"/>
              <a:gd name="T12" fmla="*/ 0 w 503"/>
              <a:gd name="T13" fmla="*/ 0 h 306"/>
              <a:gd name="T14" fmla="*/ 503 w 503"/>
              <a:gd name="T15" fmla="*/ 306 h 3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3" h="306">
                <a:moveTo>
                  <a:pt x="0" y="0"/>
                </a:moveTo>
                <a:cubicBezTo>
                  <a:pt x="11" y="27"/>
                  <a:pt x="23" y="117"/>
                  <a:pt x="64" y="164"/>
                </a:cubicBezTo>
                <a:cubicBezTo>
                  <a:pt x="105" y="211"/>
                  <a:pt x="174" y="306"/>
                  <a:pt x="247" y="283"/>
                </a:cubicBezTo>
                <a:cubicBezTo>
                  <a:pt x="330" y="283"/>
                  <a:pt x="450" y="80"/>
                  <a:pt x="503" y="2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5374" name="Freeform 14"/>
          <p:cNvSpPr>
            <a:spLocks/>
          </p:cNvSpPr>
          <p:nvPr/>
        </p:nvSpPr>
        <p:spPr bwMode="auto">
          <a:xfrm>
            <a:off x="2351088" y="2322513"/>
            <a:ext cx="781050" cy="2114550"/>
          </a:xfrm>
          <a:custGeom>
            <a:avLst/>
            <a:gdLst>
              <a:gd name="T0" fmla="*/ 0 w 492"/>
              <a:gd name="T1" fmla="*/ 0 h 1332"/>
              <a:gd name="T2" fmla="*/ 156 w 492"/>
              <a:gd name="T3" fmla="*/ 183 h 1332"/>
              <a:gd name="T4" fmla="*/ 284 w 492"/>
              <a:gd name="T5" fmla="*/ 1033 h 1332"/>
              <a:gd name="T6" fmla="*/ 384 w 492"/>
              <a:gd name="T7" fmla="*/ 1280 h 1332"/>
              <a:gd name="T8" fmla="*/ 492 w 492"/>
              <a:gd name="T9" fmla="*/ 1332 h 1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"/>
              <a:gd name="T16" fmla="*/ 0 h 1332"/>
              <a:gd name="T17" fmla="*/ 492 w 492"/>
              <a:gd name="T18" fmla="*/ 1332 h 1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" h="1332">
                <a:moveTo>
                  <a:pt x="0" y="0"/>
                </a:moveTo>
                <a:cubicBezTo>
                  <a:pt x="27" y="28"/>
                  <a:pt x="109" y="11"/>
                  <a:pt x="156" y="183"/>
                </a:cubicBezTo>
                <a:cubicBezTo>
                  <a:pt x="217" y="329"/>
                  <a:pt x="228" y="842"/>
                  <a:pt x="284" y="1033"/>
                </a:cubicBezTo>
                <a:cubicBezTo>
                  <a:pt x="322" y="1216"/>
                  <a:pt x="349" y="1230"/>
                  <a:pt x="384" y="1280"/>
                </a:cubicBezTo>
                <a:cubicBezTo>
                  <a:pt x="419" y="1330"/>
                  <a:pt x="470" y="1321"/>
                  <a:pt x="492" y="133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5375" name="Freeform 15"/>
          <p:cNvSpPr>
            <a:spLocks/>
          </p:cNvSpPr>
          <p:nvPr/>
        </p:nvSpPr>
        <p:spPr bwMode="auto">
          <a:xfrm>
            <a:off x="3132138" y="2135188"/>
            <a:ext cx="576262" cy="2303462"/>
          </a:xfrm>
          <a:custGeom>
            <a:avLst/>
            <a:gdLst>
              <a:gd name="T0" fmla="*/ 0 w 363"/>
              <a:gd name="T1" fmla="*/ 1451 h 1451"/>
              <a:gd name="T2" fmla="*/ 130 w 363"/>
              <a:gd name="T3" fmla="*/ 1352 h 1451"/>
              <a:gd name="T4" fmla="*/ 258 w 363"/>
              <a:gd name="T5" fmla="*/ 959 h 1451"/>
              <a:gd name="T6" fmla="*/ 322 w 363"/>
              <a:gd name="T7" fmla="*/ 502 h 1451"/>
              <a:gd name="T8" fmla="*/ 363 w 363"/>
              <a:gd name="T9" fmla="*/ 0 h 1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"/>
              <a:gd name="T16" fmla="*/ 0 h 1451"/>
              <a:gd name="T17" fmla="*/ 363 w 363"/>
              <a:gd name="T18" fmla="*/ 1451 h 14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" h="1451">
                <a:moveTo>
                  <a:pt x="0" y="1451"/>
                </a:moveTo>
                <a:cubicBezTo>
                  <a:pt x="22" y="1435"/>
                  <a:pt x="87" y="1434"/>
                  <a:pt x="130" y="1352"/>
                </a:cubicBezTo>
                <a:cubicBezTo>
                  <a:pt x="173" y="1270"/>
                  <a:pt x="219" y="1184"/>
                  <a:pt x="258" y="959"/>
                </a:cubicBezTo>
                <a:lnTo>
                  <a:pt x="322" y="502"/>
                </a:lnTo>
                <a:lnTo>
                  <a:pt x="363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7764463" y="3106738"/>
            <a:ext cx="609600" cy="593725"/>
          </a:xfrm>
          <a:custGeom>
            <a:avLst/>
            <a:gdLst>
              <a:gd name="T0" fmla="*/ 0 w 384"/>
              <a:gd name="T1" fmla="*/ 374 h 374"/>
              <a:gd name="T2" fmla="*/ 202 w 384"/>
              <a:gd name="T3" fmla="*/ 128 h 374"/>
              <a:gd name="T4" fmla="*/ 384 w 384"/>
              <a:gd name="T5" fmla="*/ 0 h 374"/>
              <a:gd name="T6" fmla="*/ 0 60000 65536"/>
              <a:gd name="T7" fmla="*/ 0 60000 65536"/>
              <a:gd name="T8" fmla="*/ 0 60000 65536"/>
              <a:gd name="T9" fmla="*/ 0 w 384"/>
              <a:gd name="T10" fmla="*/ 0 h 374"/>
              <a:gd name="T11" fmla="*/ 384 w 384"/>
              <a:gd name="T12" fmla="*/ 374 h 3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374">
                <a:moveTo>
                  <a:pt x="0" y="374"/>
                </a:moveTo>
                <a:cubicBezTo>
                  <a:pt x="34" y="333"/>
                  <a:pt x="138" y="190"/>
                  <a:pt x="202" y="128"/>
                </a:cubicBezTo>
                <a:cubicBezTo>
                  <a:pt x="262" y="68"/>
                  <a:pt x="346" y="27"/>
                  <a:pt x="38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3924300" y="19161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/>
              <a:t>  </a:t>
            </a:r>
            <a:r>
              <a:rPr lang="en-US" sz="1800" i="1">
                <a:solidFill>
                  <a:srgbClr val="0000CC"/>
                </a:solidFill>
              </a:rPr>
              <a:t>y = f(x)</a:t>
            </a:r>
            <a:r>
              <a:rPr lang="ru-RU" sz="1800"/>
              <a:t> </a:t>
            </a: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>
            <a:off x="4140200" y="2276475"/>
            <a:ext cx="6477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H="1">
            <a:off x="3779838" y="2276475"/>
            <a:ext cx="360362" cy="14446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7451725" y="2420938"/>
            <a:ext cx="1028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 i="1">
                <a:solidFill>
                  <a:srgbClr val="0000CC"/>
                </a:solidFill>
              </a:rPr>
              <a:t>y = f´(x)</a:t>
            </a:r>
            <a:r>
              <a:rPr lang="ru-RU" sz="1800"/>
              <a:t> </a:t>
            </a:r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7524750" y="2781300"/>
            <a:ext cx="719138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8243888" y="2781300"/>
            <a:ext cx="73025" cy="28733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 rot="10800000">
            <a:off x="3419872" y="5644725"/>
            <a:ext cx="144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800" dirty="0">
                <a:solidFill>
                  <a:srgbClr val="FF3300"/>
                </a:solidFill>
              </a:rPr>
              <a:t>Э</a:t>
            </a:r>
            <a:r>
              <a:rPr lang="ru-RU" sz="1800" dirty="0"/>
              <a:t>  </a:t>
            </a:r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0" y="5804178"/>
            <a:ext cx="4324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 dirty="0"/>
              <a:t>Функция </a:t>
            </a:r>
            <a:r>
              <a:rPr lang="en-US" sz="1800" i="1" dirty="0"/>
              <a:t>y </a:t>
            </a:r>
            <a:r>
              <a:rPr lang="ru-RU" sz="1800" i="1" dirty="0"/>
              <a:t>= </a:t>
            </a:r>
            <a:r>
              <a:rPr lang="en-US" sz="1800" i="1" dirty="0"/>
              <a:t>f</a:t>
            </a:r>
            <a:r>
              <a:rPr lang="ru-RU" sz="1800" i="1" dirty="0"/>
              <a:t>(</a:t>
            </a:r>
            <a:r>
              <a:rPr lang="en-US" sz="1800" i="1" dirty="0"/>
              <a:t>x</a:t>
            </a:r>
            <a:r>
              <a:rPr lang="ru-RU" sz="1800" i="1" dirty="0"/>
              <a:t>) </a:t>
            </a:r>
            <a:r>
              <a:rPr lang="ru-RU" sz="1800" dirty="0"/>
              <a:t>возрастает при </a:t>
            </a:r>
            <a:r>
              <a:rPr lang="en-US" sz="1800" i="1" dirty="0">
                <a:solidFill>
                  <a:srgbClr val="FF3300"/>
                </a:solidFill>
              </a:rPr>
              <a:t>x</a:t>
            </a:r>
            <a:r>
              <a:rPr lang="ru-RU" sz="1800" i="1" dirty="0">
                <a:solidFill>
                  <a:srgbClr val="FF3300"/>
                </a:solidFill>
              </a:rPr>
              <a:t>  </a:t>
            </a:r>
            <a:r>
              <a:rPr lang="en-US" sz="1800" dirty="0">
                <a:solidFill>
                  <a:srgbClr val="FF3300"/>
                </a:solidFill>
              </a:rPr>
              <a:t>   </a:t>
            </a:r>
            <a:r>
              <a:rPr lang="ru-RU" sz="1800" dirty="0">
                <a:solidFill>
                  <a:srgbClr val="FF3300"/>
                </a:solidFill>
              </a:rPr>
              <a:t> </a:t>
            </a:r>
            <a:r>
              <a:rPr lang="ru-RU" sz="1800" dirty="0" smtClean="0">
                <a:solidFill>
                  <a:srgbClr val="FF3300"/>
                </a:solidFill>
              </a:rPr>
              <a:t>[-4  </a:t>
            </a:r>
            <a:r>
              <a:rPr lang="ru-RU" sz="1800" dirty="0">
                <a:solidFill>
                  <a:srgbClr val="FF3300"/>
                </a:solidFill>
              </a:rPr>
              <a:t>1]</a:t>
            </a:r>
            <a:r>
              <a:rPr lang="ru-RU" sz="1800" dirty="0"/>
              <a:t> </a:t>
            </a:r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1403350" y="3644900"/>
            <a:ext cx="936625" cy="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>
            <a:off x="1403350" y="3644900"/>
            <a:ext cx="936625" cy="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4859338" y="5805488"/>
            <a:ext cx="4189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/>
              <a:t>Производная </a:t>
            </a:r>
            <a:r>
              <a:rPr lang="ru-RU" sz="1800" i="1"/>
              <a:t> </a:t>
            </a:r>
            <a:r>
              <a:rPr lang="en-US" sz="1800" i="1"/>
              <a:t>f</a:t>
            </a:r>
            <a:r>
              <a:rPr lang="ru-RU" sz="1800" i="1"/>
              <a:t>´(</a:t>
            </a:r>
            <a:r>
              <a:rPr lang="en-US" sz="1800" i="1"/>
              <a:t>x</a:t>
            </a:r>
            <a:r>
              <a:rPr lang="ru-RU" sz="1800" i="1"/>
              <a:t>) &gt; 0 </a:t>
            </a:r>
            <a:r>
              <a:rPr lang="ru-RU" sz="1800"/>
              <a:t>при</a:t>
            </a:r>
            <a:r>
              <a:rPr lang="ru-RU" sz="1800" i="1"/>
              <a:t> </a:t>
            </a:r>
            <a:r>
              <a:rPr lang="en-US" sz="1800" i="1">
                <a:solidFill>
                  <a:srgbClr val="FF3300"/>
                </a:solidFill>
              </a:rPr>
              <a:t>x   </a:t>
            </a:r>
            <a:r>
              <a:rPr lang="ru-RU" sz="1800" i="1">
                <a:solidFill>
                  <a:srgbClr val="FF3300"/>
                </a:solidFill>
              </a:rPr>
              <a:t>   </a:t>
            </a:r>
            <a:r>
              <a:rPr lang="ru-RU" sz="1800">
                <a:solidFill>
                  <a:srgbClr val="FF3300"/>
                </a:solidFill>
              </a:rPr>
              <a:t>(-4; 1) </a:t>
            </a:r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 rot="10800000">
            <a:off x="7740352" y="5589240"/>
            <a:ext cx="144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800" dirty="0">
                <a:solidFill>
                  <a:srgbClr val="FF3300"/>
                </a:solidFill>
              </a:rPr>
              <a:t>Э</a:t>
            </a:r>
            <a:r>
              <a:rPr lang="ru-RU" sz="1800" dirty="0"/>
              <a:t>  </a:t>
            </a:r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179388" y="6237288"/>
            <a:ext cx="1882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/>
              <a:t>и при </a:t>
            </a:r>
            <a:r>
              <a:rPr lang="en-US" sz="1800" i="1">
                <a:solidFill>
                  <a:srgbClr val="FF3300"/>
                </a:solidFill>
              </a:rPr>
              <a:t>x</a:t>
            </a:r>
            <a:r>
              <a:rPr lang="en-US" sz="1800">
                <a:solidFill>
                  <a:srgbClr val="FF3300"/>
                </a:solidFill>
              </a:rPr>
              <a:t>   </a:t>
            </a:r>
            <a:r>
              <a:rPr lang="ru-RU" sz="1800">
                <a:solidFill>
                  <a:srgbClr val="FF3300"/>
                </a:solidFill>
              </a:rPr>
              <a:t>   [5; 8]</a:t>
            </a:r>
            <a:r>
              <a:rPr lang="ru-RU" sz="1800"/>
              <a:t> </a:t>
            </a:r>
          </a:p>
        </p:txBody>
      </p:sp>
      <p:sp>
        <p:nvSpPr>
          <p:cNvPr id="15403" name="Rectangle 43"/>
          <p:cNvSpPr>
            <a:spLocks noChangeArrowheads="1"/>
          </p:cNvSpPr>
          <p:nvPr/>
        </p:nvSpPr>
        <p:spPr bwMode="auto">
          <a:xfrm rot="10800000">
            <a:off x="900112" y="6216981"/>
            <a:ext cx="3595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800" dirty="0">
                <a:solidFill>
                  <a:srgbClr val="FF3300"/>
                </a:solidFill>
              </a:rPr>
              <a:t>Э</a:t>
            </a:r>
            <a:r>
              <a:rPr lang="ru-RU" sz="1800" dirty="0"/>
              <a:t>  </a:t>
            </a:r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>
            <a:off x="3132138" y="3644900"/>
            <a:ext cx="576262" cy="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>
            <a:off x="3132138" y="3644900"/>
            <a:ext cx="576262" cy="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8" name="Rectangle 48"/>
          <p:cNvSpPr>
            <a:spLocks noChangeArrowheads="1"/>
          </p:cNvSpPr>
          <p:nvPr/>
        </p:nvSpPr>
        <p:spPr bwMode="auto">
          <a:xfrm>
            <a:off x="5003800" y="6237288"/>
            <a:ext cx="184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/>
              <a:t>и при </a:t>
            </a:r>
            <a:r>
              <a:rPr lang="en-US" sz="1800" i="1">
                <a:solidFill>
                  <a:srgbClr val="FF3300"/>
                </a:solidFill>
              </a:rPr>
              <a:t>x</a:t>
            </a:r>
            <a:r>
              <a:rPr lang="en-US" sz="1800">
                <a:solidFill>
                  <a:srgbClr val="FF3300"/>
                </a:solidFill>
              </a:rPr>
              <a:t> </a:t>
            </a:r>
            <a:r>
              <a:rPr lang="ru-RU" sz="1800">
                <a:solidFill>
                  <a:srgbClr val="FF3300"/>
                </a:solidFill>
              </a:rPr>
              <a:t>   </a:t>
            </a:r>
            <a:r>
              <a:rPr lang="en-US" sz="1800">
                <a:solidFill>
                  <a:srgbClr val="FF3300"/>
                </a:solidFill>
              </a:rPr>
              <a:t>  </a:t>
            </a:r>
            <a:r>
              <a:rPr lang="ru-RU" sz="1800">
                <a:solidFill>
                  <a:srgbClr val="FF3300"/>
                </a:solidFill>
              </a:rPr>
              <a:t>(5; 8)</a:t>
            </a:r>
          </a:p>
        </p:txBody>
      </p:sp>
      <p:sp>
        <p:nvSpPr>
          <p:cNvPr id="15409" name="Rectangle 49"/>
          <p:cNvSpPr>
            <a:spLocks noChangeArrowheads="1"/>
          </p:cNvSpPr>
          <p:nvPr/>
        </p:nvSpPr>
        <p:spPr bwMode="auto">
          <a:xfrm rot="10800000">
            <a:off x="5724525" y="6232654"/>
            <a:ext cx="3596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800" dirty="0">
                <a:solidFill>
                  <a:srgbClr val="FF3300"/>
                </a:solidFill>
              </a:rPr>
              <a:t>Э</a:t>
            </a:r>
            <a:r>
              <a:rPr lang="ru-RU" sz="1800" dirty="0"/>
              <a:t>  </a:t>
            </a: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77457E-6 L 0.5118 -2.77457E-6 " pathEditMode="relative" ptsTypes="AA">
                                      <p:cBhvr>
                                        <p:cTn id="75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4798E-6 L 0.5118 -2.94798E-6 " pathEditMode="relative" ptsTypes="AA">
                                      <p:cBhvr>
                                        <p:cTn id="95" dur="2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20"/>
                            </p:stCondLst>
                            <p:childTnLst>
                              <p:par>
                                <p:cTn id="10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60"/>
                            </p:stCondLst>
                            <p:childTnLst>
                              <p:par>
                                <p:cTn id="1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40"/>
                            </p:stCondLst>
                            <p:childTnLst>
                              <p:par>
                                <p:cTn id="1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40"/>
                            </p:stCondLst>
                            <p:childTnLst>
                              <p:par>
                                <p:cTn id="1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80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80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80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7" grpId="0"/>
      <p:bldP spid="15378" grpId="0" animBg="1"/>
      <p:bldP spid="15379" grpId="0" animBg="1"/>
      <p:bldP spid="15380" grpId="0"/>
      <p:bldP spid="15381" grpId="0" animBg="1"/>
      <p:bldP spid="15382" grpId="0" animBg="1"/>
      <p:bldP spid="15388" grpId="0"/>
      <p:bldP spid="15396" grpId="0"/>
      <p:bldP spid="15398" grpId="0" animBg="1"/>
      <p:bldP spid="15399" grpId="0" animBg="1"/>
      <p:bldP spid="15399" grpId="1" animBg="1"/>
      <p:bldP spid="15400" grpId="0"/>
      <p:bldP spid="15401" grpId="0"/>
      <p:bldP spid="15402" grpId="0"/>
      <p:bldP spid="15403" grpId="0"/>
      <p:bldP spid="15406" grpId="0" animBg="1"/>
      <p:bldP spid="15407" grpId="0" animBg="1"/>
      <p:bldP spid="15407" grpId="1" animBg="1"/>
      <p:bldP spid="15408" grpId="0"/>
      <p:bldP spid="154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m1-b5-1"/>
          <p:cNvSpPr>
            <a:spLocks noChangeAspect="1" noChangeArrowheads="1"/>
          </p:cNvSpPr>
          <p:nvPr/>
        </p:nvSpPr>
        <p:spPr bwMode="auto">
          <a:xfrm>
            <a:off x="42846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51203" name="AutoShape 3" descr="m1-b5-1"/>
          <p:cNvSpPr>
            <a:spLocks noChangeAspect="1" noChangeArrowheads="1"/>
          </p:cNvSpPr>
          <p:nvPr/>
        </p:nvSpPr>
        <p:spPr bwMode="auto">
          <a:xfrm>
            <a:off x="42846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51204" name="AutoShape 4" descr="m1-b5-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51205" name="AutoShape 5" descr="m1-a4-1"/>
          <p:cNvSpPr>
            <a:spLocks noChangeAspect="1" noChangeArrowheads="1"/>
          </p:cNvSpPr>
          <p:nvPr/>
        </p:nvSpPr>
        <p:spPr bwMode="auto">
          <a:xfrm>
            <a:off x="2041525" y="34226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1341438"/>
            <a:ext cx="4681538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Arc 7"/>
          <p:cNvSpPr>
            <a:spLocks/>
          </p:cNvSpPr>
          <p:nvPr/>
        </p:nvSpPr>
        <p:spPr bwMode="auto">
          <a:xfrm flipH="1" flipV="1">
            <a:off x="827088" y="2708275"/>
            <a:ext cx="576262" cy="1368425"/>
          </a:xfrm>
          <a:custGeom>
            <a:avLst/>
            <a:gdLst>
              <a:gd name="T0" fmla="*/ 0 w 21600"/>
              <a:gd name="T1" fmla="*/ 0 h 21600"/>
              <a:gd name="T2" fmla="*/ 576262 w 21600"/>
              <a:gd name="T3" fmla="*/ 1368425 h 21600"/>
              <a:gd name="T4" fmla="*/ 0 w 21600"/>
              <a:gd name="T5" fmla="*/ 136842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463" y="1341438"/>
            <a:ext cx="46815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Freeform 9"/>
          <p:cNvSpPr>
            <a:spLocks/>
          </p:cNvSpPr>
          <p:nvPr/>
        </p:nvSpPr>
        <p:spPr bwMode="auto">
          <a:xfrm>
            <a:off x="5435600" y="3686175"/>
            <a:ext cx="573088" cy="573088"/>
          </a:xfrm>
          <a:custGeom>
            <a:avLst/>
            <a:gdLst>
              <a:gd name="T0" fmla="*/ 0 w 361"/>
              <a:gd name="T1" fmla="*/ 247 h 361"/>
              <a:gd name="T2" fmla="*/ 169 w 361"/>
              <a:gd name="T3" fmla="*/ 320 h 361"/>
              <a:gd name="T4" fmla="*/ 361 w 361"/>
              <a:gd name="T5" fmla="*/ 0 h 361"/>
              <a:gd name="T6" fmla="*/ 0 60000 65536"/>
              <a:gd name="T7" fmla="*/ 0 60000 65536"/>
              <a:gd name="T8" fmla="*/ 0 60000 65536"/>
              <a:gd name="T9" fmla="*/ 0 w 361"/>
              <a:gd name="T10" fmla="*/ 0 h 361"/>
              <a:gd name="T11" fmla="*/ 361 w 361"/>
              <a:gd name="T12" fmla="*/ 361 h 3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1" h="361">
                <a:moveTo>
                  <a:pt x="0" y="247"/>
                </a:moveTo>
                <a:cubicBezTo>
                  <a:pt x="28" y="259"/>
                  <a:pt x="109" y="361"/>
                  <a:pt x="169" y="320"/>
                </a:cubicBezTo>
                <a:cubicBezTo>
                  <a:pt x="229" y="282"/>
                  <a:pt x="321" y="67"/>
                  <a:pt x="361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1403350" y="2322513"/>
            <a:ext cx="947738" cy="1754187"/>
          </a:xfrm>
          <a:custGeom>
            <a:avLst/>
            <a:gdLst>
              <a:gd name="T0" fmla="*/ 0 w 597"/>
              <a:gd name="T1" fmla="*/ 1105 h 1105"/>
              <a:gd name="T2" fmla="*/ 83 w 597"/>
              <a:gd name="T3" fmla="*/ 986 h 1105"/>
              <a:gd name="T4" fmla="*/ 163 w 597"/>
              <a:gd name="T5" fmla="*/ 667 h 1105"/>
              <a:gd name="T6" fmla="*/ 287 w 597"/>
              <a:gd name="T7" fmla="*/ 517 h 1105"/>
              <a:gd name="T8" fmla="*/ 442 w 597"/>
              <a:gd name="T9" fmla="*/ 128 h 1105"/>
              <a:gd name="T10" fmla="*/ 515 w 597"/>
              <a:gd name="T11" fmla="*/ 27 h 1105"/>
              <a:gd name="T12" fmla="*/ 597 w 597"/>
              <a:gd name="T13" fmla="*/ 0 h 11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7"/>
              <a:gd name="T22" fmla="*/ 0 h 1105"/>
              <a:gd name="T23" fmla="*/ 597 w 597"/>
              <a:gd name="T24" fmla="*/ 1105 h 11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7" h="1105">
                <a:moveTo>
                  <a:pt x="0" y="1105"/>
                </a:moveTo>
                <a:cubicBezTo>
                  <a:pt x="8" y="1079"/>
                  <a:pt x="56" y="1059"/>
                  <a:pt x="83" y="986"/>
                </a:cubicBezTo>
                <a:cubicBezTo>
                  <a:pt x="110" y="913"/>
                  <a:pt x="128" y="744"/>
                  <a:pt x="163" y="667"/>
                </a:cubicBezTo>
                <a:cubicBezTo>
                  <a:pt x="210" y="569"/>
                  <a:pt x="215" y="628"/>
                  <a:pt x="287" y="517"/>
                </a:cubicBezTo>
                <a:cubicBezTo>
                  <a:pt x="335" y="446"/>
                  <a:pt x="390" y="214"/>
                  <a:pt x="442" y="128"/>
                </a:cubicBezTo>
                <a:cubicBezTo>
                  <a:pt x="480" y="50"/>
                  <a:pt x="489" y="48"/>
                  <a:pt x="515" y="27"/>
                </a:cubicBezTo>
                <a:cubicBezTo>
                  <a:pt x="541" y="6"/>
                  <a:pt x="580" y="6"/>
                  <a:pt x="597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6395" name="Freeform 11"/>
          <p:cNvSpPr>
            <a:spLocks/>
          </p:cNvSpPr>
          <p:nvPr/>
        </p:nvSpPr>
        <p:spPr bwMode="auto">
          <a:xfrm>
            <a:off x="6008688" y="2816225"/>
            <a:ext cx="1001712" cy="957263"/>
          </a:xfrm>
          <a:custGeom>
            <a:avLst/>
            <a:gdLst>
              <a:gd name="T0" fmla="*/ 0 w 631"/>
              <a:gd name="T1" fmla="*/ 548 h 603"/>
              <a:gd name="T2" fmla="*/ 137 w 631"/>
              <a:gd name="T3" fmla="*/ 384 h 603"/>
              <a:gd name="T4" fmla="*/ 274 w 631"/>
              <a:gd name="T5" fmla="*/ 539 h 603"/>
              <a:gd name="T6" fmla="*/ 503 w 631"/>
              <a:gd name="T7" fmla="*/ 0 h 603"/>
              <a:gd name="T8" fmla="*/ 631 w 631"/>
              <a:gd name="T9" fmla="*/ 539 h 6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"/>
              <a:gd name="T16" fmla="*/ 0 h 603"/>
              <a:gd name="T17" fmla="*/ 631 w 631"/>
              <a:gd name="T18" fmla="*/ 603 h 6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" h="603">
                <a:moveTo>
                  <a:pt x="0" y="548"/>
                </a:moveTo>
                <a:cubicBezTo>
                  <a:pt x="23" y="521"/>
                  <a:pt x="93" y="384"/>
                  <a:pt x="137" y="384"/>
                </a:cubicBezTo>
                <a:cubicBezTo>
                  <a:pt x="181" y="384"/>
                  <a:pt x="213" y="603"/>
                  <a:pt x="274" y="539"/>
                </a:cubicBezTo>
                <a:cubicBezTo>
                  <a:pt x="335" y="475"/>
                  <a:pt x="441" y="0"/>
                  <a:pt x="503" y="0"/>
                </a:cubicBezTo>
                <a:cubicBezTo>
                  <a:pt x="565" y="0"/>
                  <a:pt x="603" y="425"/>
                  <a:pt x="631" y="539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6396" name="Freeform 12"/>
          <p:cNvSpPr>
            <a:spLocks/>
          </p:cNvSpPr>
          <p:nvPr/>
        </p:nvSpPr>
        <p:spPr bwMode="auto">
          <a:xfrm>
            <a:off x="6996113" y="3629025"/>
            <a:ext cx="798512" cy="485775"/>
          </a:xfrm>
          <a:custGeom>
            <a:avLst/>
            <a:gdLst>
              <a:gd name="T0" fmla="*/ 0 w 503"/>
              <a:gd name="T1" fmla="*/ 0 h 306"/>
              <a:gd name="T2" fmla="*/ 64 w 503"/>
              <a:gd name="T3" fmla="*/ 164 h 306"/>
              <a:gd name="T4" fmla="*/ 247 w 503"/>
              <a:gd name="T5" fmla="*/ 283 h 306"/>
              <a:gd name="T6" fmla="*/ 503 w 503"/>
              <a:gd name="T7" fmla="*/ 27 h 306"/>
              <a:gd name="T8" fmla="*/ 0 60000 65536"/>
              <a:gd name="T9" fmla="*/ 0 60000 65536"/>
              <a:gd name="T10" fmla="*/ 0 60000 65536"/>
              <a:gd name="T11" fmla="*/ 0 60000 65536"/>
              <a:gd name="T12" fmla="*/ 0 w 503"/>
              <a:gd name="T13" fmla="*/ 0 h 306"/>
              <a:gd name="T14" fmla="*/ 503 w 503"/>
              <a:gd name="T15" fmla="*/ 306 h 3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3" h="306">
                <a:moveTo>
                  <a:pt x="0" y="0"/>
                </a:moveTo>
                <a:cubicBezTo>
                  <a:pt x="11" y="27"/>
                  <a:pt x="23" y="117"/>
                  <a:pt x="64" y="164"/>
                </a:cubicBezTo>
                <a:cubicBezTo>
                  <a:pt x="105" y="211"/>
                  <a:pt x="174" y="306"/>
                  <a:pt x="247" y="283"/>
                </a:cubicBezTo>
                <a:cubicBezTo>
                  <a:pt x="330" y="283"/>
                  <a:pt x="450" y="80"/>
                  <a:pt x="503" y="2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6397" name="Freeform 13"/>
          <p:cNvSpPr>
            <a:spLocks/>
          </p:cNvSpPr>
          <p:nvPr/>
        </p:nvSpPr>
        <p:spPr bwMode="auto">
          <a:xfrm>
            <a:off x="2351088" y="2322513"/>
            <a:ext cx="781050" cy="2114550"/>
          </a:xfrm>
          <a:custGeom>
            <a:avLst/>
            <a:gdLst>
              <a:gd name="T0" fmla="*/ 0 w 492"/>
              <a:gd name="T1" fmla="*/ 0 h 1332"/>
              <a:gd name="T2" fmla="*/ 156 w 492"/>
              <a:gd name="T3" fmla="*/ 183 h 1332"/>
              <a:gd name="T4" fmla="*/ 284 w 492"/>
              <a:gd name="T5" fmla="*/ 1033 h 1332"/>
              <a:gd name="T6" fmla="*/ 384 w 492"/>
              <a:gd name="T7" fmla="*/ 1280 h 1332"/>
              <a:gd name="T8" fmla="*/ 492 w 492"/>
              <a:gd name="T9" fmla="*/ 1332 h 1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"/>
              <a:gd name="T16" fmla="*/ 0 h 1332"/>
              <a:gd name="T17" fmla="*/ 492 w 492"/>
              <a:gd name="T18" fmla="*/ 1332 h 1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" h="1332">
                <a:moveTo>
                  <a:pt x="0" y="0"/>
                </a:moveTo>
                <a:cubicBezTo>
                  <a:pt x="27" y="28"/>
                  <a:pt x="109" y="11"/>
                  <a:pt x="156" y="183"/>
                </a:cubicBezTo>
                <a:cubicBezTo>
                  <a:pt x="217" y="329"/>
                  <a:pt x="228" y="842"/>
                  <a:pt x="284" y="1033"/>
                </a:cubicBezTo>
                <a:cubicBezTo>
                  <a:pt x="322" y="1216"/>
                  <a:pt x="349" y="1230"/>
                  <a:pt x="384" y="1280"/>
                </a:cubicBezTo>
                <a:cubicBezTo>
                  <a:pt x="419" y="1330"/>
                  <a:pt x="470" y="1321"/>
                  <a:pt x="492" y="133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6398" name="Freeform 14"/>
          <p:cNvSpPr>
            <a:spLocks/>
          </p:cNvSpPr>
          <p:nvPr/>
        </p:nvSpPr>
        <p:spPr bwMode="auto">
          <a:xfrm>
            <a:off x="3132138" y="2135188"/>
            <a:ext cx="576262" cy="2303462"/>
          </a:xfrm>
          <a:custGeom>
            <a:avLst/>
            <a:gdLst>
              <a:gd name="T0" fmla="*/ 0 w 363"/>
              <a:gd name="T1" fmla="*/ 1451 h 1451"/>
              <a:gd name="T2" fmla="*/ 130 w 363"/>
              <a:gd name="T3" fmla="*/ 1352 h 1451"/>
              <a:gd name="T4" fmla="*/ 258 w 363"/>
              <a:gd name="T5" fmla="*/ 959 h 1451"/>
              <a:gd name="T6" fmla="*/ 322 w 363"/>
              <a:gd name="T7" fmla="*/ 502 h 1451"/>
              <a:gd name="T8" fmla="*/ 363 w 363"/>
              <a:gd name="T9" fmla="*/ 0 h 1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"/>
              <a:gd name="T16" fmla="*/ 0 h 1451"/>
              <a:gd name="T17" fmla="*/ 363 w 363"/>
              <a:gd name="T18" fmla="*/ 1451 h 14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" h="1451">
                <a:moveTo>
                  <a:pt x="0" y="1451"/>
                </a:moveTo>
                <a:cubicBezTo>
                  <a:pt x="22" y="1435"/>
                  <a:pt x="87" y="1434"/>
                  <a:pt x="130" y="1352"/>
                </a:cubicBezTo>
                <a:cubicBezTo>
                  <a:pt x="173" y="1270"/>
                  <a:pt x="219" y="1184"/>
                  <a:pt x="258" y="959"/>
                </a:cubicBezTo>
                <a:lnTo>
                  <a:pt x="322" y="502"/>
                </a:lnTo>
                <a:lnTo>
                  <a:pt x="363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6399" name="Freeform 15"/>
          <p:cNvSpPr>
            <a:spLocks/>
          </p:cNvSpPr>
          <p:nvPr/>
        </p:nvSpPr>
        <p:spPr bwMode="auto">
          <a:xfrm>
            <a:off x="7764463" y="3106738"/>
            <a:ext cx="609600" cy="593725"/>
          </a:xfrm>
          <a:custGeom>
            <a:avLst/>
            <a:gdLst>
              <a:gd name="T0" fmla="*/ 0 w 384"/>
              <a:gd name="T1" fmla="*/ 374 h 374"/>
              <a:gd name="T2" fmla="*/ 202 w 384"/>
              <a:gd name="T3" fmla="*/ 128 h 374"/>
              <a:gd name="T4" fmla="*/ 384 w 384"/>
              <a:gd name="T5" fmla="*/ 0 h 374"/>
              <a:gd name="T6" fmla="*/ 0 60000 65536"/>
              <a:gd name="T7" fmla="*/ 0 60000 65536"/>
              <a:gd name="T8" fmla="*/ 0 60000 65536"/>
              <a:gd name="T9" fmla="*/ 0 w 384"/>
              <a:gd name="T10" fmla="*/ 0 h 374"/>
              <a:gd name="T11" fmla="*/ 384 w 384"/>
              <a:gd name="T12" fmla="*/ 374 h 3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374">
                <a:moveTo>
                  <a:pt x="0" y="374"/>
                </a:moveTo>
                <a:cubicBezTo>
                  <a:pt x="34" y="333"/>
                  <a:pt x="138" y="190"/>
                  <a:pt x="202" y="128"/>
                </a:cubicBezTo>
                <a:cubicBezTo>
                  <a:pt x="262" y="68"/>
                  <a:pt x="346" y="27"/>
                  <a:pt x="38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3924300" y="19161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/>
              <a:t>  </a:t>
            </a:r>
            <a:r>
              <a:rPr lang="en-US" sz="1800" i="1">
                <a:solidFill>
                  <a:srgbClr val="0000CC"/>
                </a:solidFill>
              </a:rPr>
              <a:t>y = f(x)</a:t>
            </a:r>
            <a:r>
              <a:rPr lang="ru-RU" sz="1800"/>
              <a:t> </a:t>
            </a: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>
            <a:off x="4140200" y="2276475"/>
            <a:ext cx="6477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3779838" y="2276475"/>
            <a:ext cx="360362" cy="14446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7451725" y="2420938"/>
            <a:ext cx="1028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 i="1">
                <a:solidFill>
                  <a:srgbClr val="0000CC"/>
                </a:solidFill>
              </a:rPr>
              <a:t>y = f´(x)</a:t>
            </a:r>
            <a:r>
              <a:rPr lang="ru-RU" sz="1800"/>
              <a:t> </a:t>
            </a: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7524750" y="2781300"/>
            <a:ext cx="719138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8243888" y="2781300"/>
            <a:ext cx="73025" cy="28733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476250"/>
            <a:ext cx="13662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sz="1800" b="1" i="1">
                <a:solidFill>
                  <a:srgbClr val="FF0000"/>
                </a:solidFill>
              </a:rPr>
              <a:t>Критические точки</a:t>
            </a:r>
            <a:r>
              <a:rPr lang="ru-RU" sz="1800" b="1" i="1">
                <a:solidFill>
                  <a:srgbClr val="800080"/>
                </a:solidFill>
              </a:rPr>
              <a:t>–</a:t>
            </a:r>
            <a:r>
              <a:rPr lang="ru-RU" sz="1800" b="1" i="1">
                <a:solidFill>
                  <a:srgbClr val="0000CC"/>
                </a:solidFill>
              </a:rPr>
              <a:t> </a:t>
            </a:r>
            <a:r>
              <a:rPr lang="ru-RU" sz="1800" b="1" i="1"/>
              <a:t>это внутренние точки области определения функции,</a:t>
            </a:r>
          </a:p>
          <a:p>
            <a:r>
              <a:rPr lang="ru-RU" sz="1800" b="1" i="1"/>
              <a:t> в которой производная равна 0 или не существует.</a:t>
            </a:r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1331913" y="40052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6413" name="Oval 29"/>
          <p:cNvSpPr>
            <a:spLocks noChangeArrowheads="1"/>
          </p:cNvSpPr>
          <p:nvPr/>
        </p:nvSpPr>
        <p:spPr bwMode="auto">
          <a:xfrm>
            <a:off x="5940425" y="36449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6415" name="Oval 31"/>
          <p:cNvSpPr>
            <a:spLocks noChangeArrowheads="1"/>
          </p:cNvSpPr>
          <p:nvPr/>
        </p:nvSpPr>
        <p:spPr bwMode="auto">
          <a:xfrm>
            <a:off x="1692275" y="3213100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6416" name="Oval 32"/>
          <p:cNvSpPr>
            <a:spLocks noChangeArrowheads="1"/>
          </p:cNvSpPr>
          <p:nvPr/>
        </p:nvSpPr>
        <p:spPr bwMode="auto">
          <a:xfrm>
            <a:off x="6372225" y="3644900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6417" name="Oval 33"/>
          <p:cNvSpPr>
            <a:spLocks noChangeArrowheads="1"/>
          </p:cNvSpPr>
          <p:nvPr/>
        </p:nvSpPr>
        <p:spPr bwMode="auto">
          <a:xfrm>
            <a:off x="2268538" y="227647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6418" name="Oval 34"/>
          <p:cNvSpPr>
            <a:spLocks noChangeArrowheads="1"/>
          </p:cNvSpPr>
          <p:nvPr/>
        </p:nvSpPr>
        <p:spPr bwMode="auto">
          <a:xfrm>
            <a:off x="6948488" y="36449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6419" name="Oval 35"/>
          <p:cNvSpPr>
            <a:spLocks noChangeArrowheads="1"/>
          </p:cNvSpPr>
          <p:nvPr/>
        </p:nvSpPr>
        <p:spPr bwMode="auto">
          <a:xfrm>
            <a:off x="305911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6420" name="Oval 36"/>
          <p:cNvSpPr>
            <a:spLocks noChangeArrowheads="1"/>
          </p:cNvSpPr>
          <p:nvPr/>
        </p:nvSpPr>
        <p:spPr bwMode="auto">
          <a:xfrm>
            <a:off x="7740650" y="36449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250825" y="6021388"/>
            <a:ext cx="290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 i="1"/>
              <a:t>x </a:t>
            </a:r>
            <a:r>
              <a:rPr lang="ru-RU" sz="1800" i="1"/>
              <a:t>= -4 – точка минимума</a:t>
            </a:r>
            <a:r>
              <a:rPr lang="ru-RU" sz="1800"/>
              <a:t> </a:t>
            </a:r>
          </a:p>
        </p:txBody>
      </p:sp>
      <p:sp>
        <p:nvSpPr>
          <p:cNvPr id="16422" name="Rectangle 38"/>
          <p:cNvSpPr>
            <a:spLocks noChangeArrowheads="1"/>
          </p:cNvSpPr>
          <p:nvPr/>
        </p:nvSpPr>
        <p:spPr bwMode="auto">
          <a:xfrm>
            <a:off x="2916238" y="6021388"/>
            <a:ext cx="2532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 i="1">
                <a:solidFill>
                  <a:srgbClr val="FF3300"/>
                </a:solidFill>
              </a:rPr>
              <a:t>(критическая точка) </a:t>
            </a:r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250825" y="6308725"/>
            <a:ext cx="4702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 i="1"/>
              <a:t>x </a:t>
            </a:r>
            <a:r>
              <a:rPr lang="ru-RU" sz="1800" i="1"/>
              <a:t>= -2 – не является точкой экстремума</a:t>
            </a:r>
            <a:r>
              <a:rPr lang="ru-RU" sz="1800"/>
              <a:t> </a:t>
            </a:r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4716463" y="6308725"/>
            <a:ext cx="408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 i="1">
                <a:solidFill>
                  <a:srgbClr val="FF3300"/>
                </a:solidFill>
              </a:rPr>
              <a:t>(но является критической точкой)</a:t>
            </a:r>
            <a:r>
              <a:rPr lang="ru-RU" sz="1800"/>
              <a:t> </a:t>
            </a: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250825" y="6021388"/>
            <a:ext cx="286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 i="1"/>
              <a:t>x </a:t>
            </a:r>
            <a:r>
              <a:rPr lang="ru-RU" sz="1800" i="1"/>
              <a:t>= 1 – точка максимума</a:t>
            </a:r>
          </a:p>
        </p:txBody>
      </p:sp>
      <p:sp>
        <p:nvSpPr>
          <p:cNvPr id="16426" name="Rectangle 42"/>
          <p:cNvSpPr>
            <a:spLocks noChangeArrowheads="1"/>
          </p:cNvSpPr>
          <p:nvPr/>
        </p:nvSpPr>
        <p:spPr bwMode="auto">
          <a:xfrm>
            <a:off x="250825" y="6308725"/>
            <a:ext cx="2767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 i="1"/>
              <a:t>x </a:t>
            </a:r>
            <a:r>
              <a:rPr lang="ru-RU" sz="1800" i="1"/>
              <a:t>= 5 – точка минимума</a:t>
            </a:r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2916238" y="6308725"/>
            <a:ext cx="2532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 i="1">
                <a:solidFill>
                  <a:srgbClr val="FF3300"/>
                </a:solidFill>
              </a:rPr>
              <a:t>(критическая точка) </a:t>
            </a:r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1476375" y="555625"/>
            <a:ext cx="7307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 b="1" i="1">
                <a:solidFill>
                  <a:srgbClr val="FF3300"/>
                </a:solidFill>
              </a:rPr>
              <a:t>                                                     Критические точки на графике </a:t>
            </a:r>
          </a:p>
          <a:p>
            <a:r>
              <a:rPr lang="ru-RU" sz="1800" b="1" i="1">
                <a:solidFill>
                  <a:srgbClr val="FF3300"/>
                </a:solidFill>
              </a:rPr>
              <a:t>                                                     производной лежат на оси О</a:t>
            </a:r>
            <a:r>
              <a:rPr lang="en-US" sz="1800" b="1" i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50" autoRev="1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5" dur="250" autoRev="1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250" autoRev="1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autoRev="1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50" autoRev="1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250" autoRev="1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250" autoRev="1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50" autoRev="1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250" autoRev="1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1" dur="250" autoRev="1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2" dur="250" autoRev="1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50" autoRev="1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7" dur="250" autoRev="1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3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4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80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80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80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50" autoRev="1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7" dur="250" autoRev="1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8" dur="250" autoRev="1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50" autoRev="1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250" autoRev="1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2" dur="250" autoRev="1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3" dur="250" autoRev="1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50" autoRev="1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9" dur="80"/>
                                        <p:tgtEl>
                                          <p:spTgt spid="16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0" dur="80"/>
                                        <p:tgtEl>
                                          <p:spTgt spid="16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80"/>
                                        <p:tgtEl>
                                          <p:spTgt spid="16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6" dur="80"/>
                                        <p:tgtEl>
                                          <p:spTgt spid="16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7" dur="80"/>
                                        <p:tgtEl>
                                          <p:spTgt spid="16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80"/>
                                        <p:tgtEl>
                                          <p:spTgt spid="16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250" autoRev="1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3" dur="250" autoRev="1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4" dur="250" autoRev="1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50" autoRev="1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250" autoRev="1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250" autoRev="1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250" autoRev="1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50" autoRev="1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0" dur="80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1" dur="80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80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7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50" autoRev="1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237" dur="250" autoRev="1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238" dur="250" autoRev="1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50" autoRev="1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7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250" autoRev="1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242" dur="250" autoRev="1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243" dur="250" autoRev="1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250" autoRev="1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7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50" autoRev="1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247" dur="250" autoRev="1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248" dur="250" autoRev="1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50" autoRev="1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7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250" autoRev="1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252" dur="250" autoRev="1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253" dur="250" autoRev="1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50" autoRev="1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3" grpId="0" animBg="1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 animBg="1"/>
      <p:bldP spid="16400" grpId="0"/>
      <p:bldP spid="16401" grpId="0" animBg="1"/>
      <p:bldP spid="16402" grpId="0" animBg="1"/>
      <p:bldP spid="16403" grpId="0"/>
      <p:bldP spid="16404" grpId="0" animBg="1"/>
      <p:bldP spid="16405" grpId="0" animBg="1"/>
      <p:bldP spid="16411" grpId="0"/>
      <p:bldP spid="16411" grpId="1"/>
      <p:bldP spid="16412" grpId="0" animBg="1"/>
      <p:bldP spid="16412" grpId="1" animBg="1"/>
      <p:bldP spid="16413" grpId="0" animBg="1"/>
      <p:bldP spid="16413" grpId="1" animBg="1"/>
      <p:bldP spid="16413" grpId="2" animBg="1"/>
      <p:bldP spid="16415" grpId="0" animBg="1"/>
      <p:bldP spid="16415" grpId="1" animBg="1"/>
      <p:bldP spid="16416" grpId="0" animBg="1"/>
      <p:bldP spid="16416" grpId="1" animBg="1"/>
      <p:bldP spid="16416" grpId="2" animBg="1"/>
      <p:bldP spid="16417" grpId="0" animBg="1"/>
      <p:bldP spid="16417" grpId="1" animBg="1"/>
      <p:bldP spid="16418" grpId="0" animBg="1"/>
      <p:bldP spid="16418" grpId="1" animBg="1"/>
      <p:bldP spid="16418" grpId="2" animBg="1"/>
      <p:bldP spid="16419" grpId="0" animBg="1"/>
      <p:bldP spid="16419" grpId="1" animBg="1"/>
      <p:bldP spid="16420" grpId="0" animBg="1"/>
      <p:bldP spid="16420" grpId="1" animBg="1"/>
      <p:bldP spid="16420" grpId="2" animBg="1"/>
      <p:bldP spid="16421" grpId="0"/>
      <p:bldP spid="16421" grpId="1"/>
      <p:bldP spid="16422" grpId="0"/>
      <p:bldP spid="16422" grpId="1"/>
      <p:bldP spid="16422" grpId="2"/>
      <p:bldP spid="16423" grpId="0"/>
      <p:bldP spid="16423" grpId="1"/>
      <p:bldP spid="16424" grpId="0"/>
      <p:bldP spid="16424" grpId="1"/>
      <p:bldP spid="16425" grpId="0"/>
      <p:bldP spid="164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m1-b5-1"/>
          <p:cNvSpPr>
            <a:spLocks noChangeAspect="1" noChangeArrowheads="1"/>
          </p:cNvSpPr>
          <p:nvPr/>
        </p:nvSpPr>
        <p:spPr bwMode="auto">
          <a:xfrm>
            <a:off x="42846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52227" name="AutoShape 3" descr="m1-b5-1"/>
          <p:cNvSpPr>
            <a:spLocks noChangeAspect="1" noChangeArrowheads="1"/>
          </p:cNvSpPr>
          <p:nvPr/>
        </p:nvSpPr>
        <p:spPr bwMode="auto">
          <a:xfrm>
            <a:off x="42846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52228" name="AutoShape 4" descr="m1-b5-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52229" name="AutoShape 5" descr="m1-a4-1"/>
          <p:cNvSpPr>
            <a:spLocks noChangeAspect="1" noChangeArrowheads="1"/>
          </p:cNvSpPr>
          <p:nvPr/>
        </p:nvSpPr>
        <p:spPr bwMode="auto">
          <a:xfrm>
            <a:off x="2041525" y="34226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1341438"/>
            <a:ext cx="4681538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Arc 7"/>
          <p:cNvSpPr>
            <a:spLocks/>
          </p:cNvSpPr>
          <p:nvPr/>
        </p:nvSpPr>
        <p:spPr bwMode="auto">
          <a:xfrm flipH="1" flipV="1">
            <a:off x="827088" y="2708275"/>
            <a:ext cx="576262" cy="1368425"/>
          </a:xfrm>
          <a:custGeom>
            <a:avLst/>
            <a:gdLst>
              <a:gd name="T0" fmla="*/ 0 w 21600"/>
              <a:gd name="T1" fmla="*/ 0 h 21600"/>
              <a:gd name="T2" fmla="*/ 576262 w 21600"/>
              <a:gd name="T3" fmla="*/ 1368425 h 21600"/>
              <a:gd name="T4" fmla="*/ 0 w 21600"/>
              <a:gd name="T5" fmla="*/ 136842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463" y="1341438"/>
            <a:ext cx="46815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Freeform 9"/>
          <p:cNvSpPr>
            <a:spLocks/>
          </p:cNvSpPr>
          <p:nvPr/>
        </p:nvSpPr>
        <p:spPr bwMode="auto">
          <a:xfrm>
            <a:off x="5435600" y="3686175"/>
            <a:ext cx="573088" cy="573088"/>
          </a:xfrm>
          <a:custGeom>
            <a:avLst/>
            <a:gdLst>
              <a:gd name="T0" fmla="*/ 0 w 361"/>
              <a:gd name="T1" fmla="*/ 247 h 361"/>
              <a:gd name="T2" fmla="*/ 169 w 361"/>
              <a:gd name="T3" fmla="*/ 320 h 361"/>
              <a:gd name="T4" fmla="*/ 361 w 361"/>
              <a:gd name="T5" fmla="*/ 0 h 361"/>
              <a:gd name="T6" fmla="*/ 0 60000 65536"/>
              <a:gd name="T7" fmla="*/ 0 60000 65536"/>
              <a:gd name="T8" fmla="*/ 0 60000 65536"/>
              <a:gd name="T9" fmla="*/ 0 w 361"/>
              <a:gd name="T10" fmla="*/ 0 h 361"/>
              <a:gd name="T11" fmla="*/ 361 w 361"/>
              <a:gd name="T12" fmla="*/ 361 h 3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1" h="361">
                <a:moveTo>
                  <a:pt x="0" y="247"/>
                </a:moveTo>
                <a:cubicBezTo>
                  <a:pt x="28" y="259"/>
                  <a:pt x="109" y="361"/>
                  <a:pt x="169" y="320"/>
                </a:cubicBezTo>
                <a:cubicBezTo>
                  <a:pt x="229" y="282"/>
                  <a:pt x="321" y="67"/>
                  <a:pt x="361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9466" name="Freeform 10"/>
          <p:cNvSpPr>
            <a:spLocks/>
          </p:cNvSpPr>
          <p:nvPr/>
        </p:nvSpPr>
        <p:spPr bwMode="auto">
          <a:xfrm>
            <a:off x="1403350" y="2322513"/>
            <a:ext cx="947738" cy="1754187"/>
          </a:xfrm>
          <a:custGeom>
            <a:avLst/>
            <a:gdLst>
              <a:gd name="T0" fmla="*/ 0 w 597"/>
              <a:gd name="T1" fmla="*/ 1105 h 1105"/>
              <a:gd name="T2" fmla="*/ 83 w 597"/>
              <a:gd name="T3" fmla="*/ 986 h 1105"/>
              <a:gd name="T4" fmla="*/ 163 w 597"/>
              <a:gd name="T5" fmla="*/ 667 h 1105"/>
              <a:gd name="T6" fmla="*/ 287 w 597"/>
              <a:gd name="T7" fmla="*/ 517 h 1105"/>
              <a:gd name="T8" fmla="*/ 442 w 597"/>
              <a:gd name="T9" fmla="*/ 128 h 1105"/>
              <a:gd name="T10" fmla="*/ 515 w 597"/>
              <a:gd name="T11" fmla="*/ 27 h 1105"/>
              <a:gd name="T12" fmla="*/ 597 w 597"/>
              <a:gd name="T13" fmla="*/ 0 h 11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7"/>
              <a:gd name="T22" fmla="*/ 0 h 1105"/>
              <a:gd name="T23" fmla="*/ 597 w 597"/>
              <a:gd name="T24" fmla="*/ 1105 h 11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7" h="1105">
                <a:moveTo>
                  <a:pt x="0" y="1105"/>
                </a:moveTo>
                <a:cubicBezTo>
                  <a:pt x="8" y="1079"/>
                  <a:pt x="56" y="1059"/>
                  <a:pt x="83" y="986"/>
                </a:cubicBezTo>
                <a:cubicBezTo>
                  <a:pt x="110" y="913"/>
                  <a:pt x="128" y="744"/>
                  <a:pt x="163" y="667"/>
                </a:cubicBezTo>
                <a:cubicBezTo>
                  <a:pt x="210" y="569"/>
                  <a:pt x="215" y="628"/>
                  <a:pt x="287" y="517"/>
                </a:cubicBezTo>
                <a:cubicBezTo>
                  <a:pt x="335" y="446"/>
                  <a:pt x="390" y="214"/>
                  <a:pt x="442" y="128"/>
                </a:cubicBezTo>
                <a:cubicBezTo>
                  <a:pt x="480" y="50"/>
                  <a:pt x="489" y="48"/>
                  <a:pt x="515" y="27"/>
                </a:cubicBezTo>
                <a:cubicBezTo>
                  <a:pt x="541" y="6"/>
                  <a:pt x="580" y="6"/>
                  <a:pt x="597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9467" name="Freeform 11"/>
          <p:cNvSpPr>
            <a:spLocks/>
          </p:cNvSpPr>
          <p:nvPr/>
        </p:nvSpPr>
        <p:spPr bwMode="auto">
          <a:xfrm>
            <a:off x="6008688" y="2816225"/>
            <a:ext cx="1001712" cy="957263"/>
          </a:xfrm>
          <a:custGeom>
            <a:avLst/>
            <a:gdLst>
              <a:gd name="T0" fmla="*/ 0 w 631"/>
              <a:gd name="T1" fmla="*/ 548 h 603"/>
              <a:gd name="T2" fmla="*/ 137 w 631"/>
              <a:gd name="T3" fmla="*/ 384 h 603"/>
              <a:gd name="T4" fmla="*/ 274 w 631"/>
              <a:gd name="T5" fmla="*/ 539 h 603"/>
              <a:gd name="T6" fmla="*/ 503 w 631"/>
              <a:gd name="T7" fmla="*/ 0 h 603"/>
              <a:gd name="T8" fmla="*/ 631 w 631"/>
              <a:gd name="T9" fmla="*/ 539 h 6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"/>
              <a:gd name="T16" fmla="*/ 0 h 603"/>
              <a:gd name="T17" fmla="*/ 631 w 631"/>
              <a:gd name="T18" fmla="*/ 603 h 6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" h="603">
                <a:moveTo>
                  <a:pt x="0" y="548"/>
                </a:moveTo>
                <a:cubicBezTo>
                  <a:pt x="23" y="521"/>
                  <a:pt x="93" y="384"/>
                  <a:pt x="137" y="384"/>
                </a:cubicBezTo>
                <a:cubicBezTo>
                  <a:pt x="181" y="384"/>
                  <a:pt x="213" y="603"/>
                  <a:pt x="274" y="539"/>
                </a:cubicBezTo>
                <a:cubicBezTo>
                  <a:pt x="335" y="475"/>
                  <a:pt x="441" y="0"/>
                  <a:pt x="503" y="0"/>
                </a:cubicBezTo>
                <a:cubicBezTo>
                  <a:pt x="565" y="0"/>
                  <a:pt x="603" y="425"/>
                  <a:pt x="631" y="539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9468" name="Freeform 12"/>
          <p:cNvSpPr>
            <a:spLocks/>
          </p:cNvSpPr>
          <p:nvPr/>
        </p:nvSpPr>
        <p:spPr bwMode="auto">
          <a:xfrm>
            <a:off x="6996113" y="3629025"/>
            <a:ext cx="798512" cy="485775"/>
          </a:xfrm>
          <a:custGeom>
            <a:avLst/>
            <a:gdLst>
              <a:gd name="T0" fmla="*/ 0 w 503"/>
              <a:gd name="T1" fmla="*/ 0 h 306"/>
              <a:gd name="T2" fmla="*/ 64 w 503"/>
              <a:gd name="T3" fmla="*/ 164 h 306"/>
              <a:gd name="T4" fmla="*/ 247 w 503"/>
              <a:gd name="T5" fmla="*/ 283 h 306"/>
              <a:gd name="T6" fmla="*/ 503 w 503"/>
              <a:gd name="T7" fmla="*/ 27 h 306"/>
              <a:gd name="T8" fmla="*/ 0 60000 65536"/>
              <a:gd name="T9" fmla="*/ 0 60000 65536"/>
              <a:gd name="T10" fmla="*/ 0 60000 65536"/>
              <a:gd name="T11" fmla="*/ 0 60000 65536"/>
              <a:gd name="T12" fmla="*/ 0 w 503"/>
              <a:gd name="T13" fmla="*/ 0 h 306"/>
              <a:gd name="T14" fmla="*/ 503 w 503"/>
              <a:gd name="T15" fmla="*/ 306 h 3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3" h="306">
                <a:moveTo>
                  <a:pt x="0" y="0"/>
                </a:moveTo>
                <a:cubicBezTo>
                  <a:pt x="11" y="27"/>
                  <a:pt x="23" y="117"/>
                  <a:pt x="64" y="164"/>
                </a:cubicBezTo>
                <a:cubicBezTo>
                  <a:pt x="105" y="211"/>
                  <a:pt x="174" y="306"/>
                  <a:pt x="247" y="283"/>
                </a:cubicBezTo>
                <a:cubicBezTo>
                  <a:pt x="330" y="283"/>
                  <a:pt x="450" y="80"/>
                  <a:pt x="503" y="2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9469" name="Freeform 13"/>
          <p:cNvSpPr>
            <a:spLocks/>
          </p:cNvSpPr>
          <p:nvPr/>
        </p:nvSpPr>
        <p:spPr bwMode="auto">
          <a:xfrm>
            <a:off x="2351088" y="2322513"/>
            <a:ext cx="781050" cy="2114550"/>
          </a:xfrm>
          <a:custGeom>
            <a:avLst/>
            <a:gdLst>
              <a:gd name="T0" fmla="*/ 0 w 492"/>
              <a:gd name="T1" fmla="*/ 0 h 1332"/>
              <a:gd name="T2" fmla="*/ 156 w 492"/>
              <a:gd name="T3" fmla="*/ 183 h 1332"/>
              <a:gd name="T4" fmla="*/ 284 w 492"/>
              <a:gd name="T5" fmla="*/ 1033 h 1332"/>
              <a:gd name="T6" fmla="*/ 384 w 492"/>
              <a:gd name="T7" fmla="*/ 1280 h 1332"/>
              <a:gd name="T8" fmla="*/ 492 w 492"/>
              <a:gd name="T9" fmla="*/ 1332 h 1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"/>
              <a:gd name="T16" fmla="*/ 0 h 1332"/>
              <a:gd name="T17" fmla="*/ 492 w 492"/>
              <a:gd name="T18" fmla="*/ 1332 h 1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" h="1332">
                <a:moveTo>
                  <a:pt x="0" y="0"/>
                </a:moveTo>
                <a:cubicBezTo>
                  <a:pt x="27" y="28"/>
                  <a:pt x="109" y="11"/>
                  <a:pt x="156" y="183"/>
                </a:cubicBezTo>
                <a:cubicBezTo>
                  <a:pt x="217" y="329"/>
                  <a:pt x="228" y="842"/>
                  <a:pt x="284" y="1033"/>
                </a:cubicBezTo>
                <a:cubicBezTo>
                  <a:pt x="322" y="1216"/>
                  <a:pt x="349" y="1230"/>
                  <a:pt x="384" y="1280"/>
                </a:cubicBezTo>
                <a:cubicBezTo>
                  <a:pt x="419" y="1330"/>
                  <a:pt x="470" y="1321"/>
                  <a:pt x="492" y="133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9470" name="Freeform 14"/>
          <p:cNvSpPr>
            <a:spLocks/>
          </p:cNvSpPr>
          <p:nvPr/>
        </p:nvSpPr>
        <p:spPr bwMode="auto">
          <a:xfrm>
            <a:off x="3132138" y="2135188"/>
            <a:ext cx="576262" cy="2303462"/>
          </a:xfrm>
          <a:custGeom>
            <a:avLst/>
            <a:gdLst>
              <a:gd name="T0" fmla="*/ 0 w 363"/>
              <a:gd name="T1" fmla="*/ 1451 h 1451"/>
              <a:gd name="T2" fmla="*/ 130 w 363"/>
              <a:gd name="T3" fmla="*/ 1352 h 1451"/>
              <a:gd name="T4" fmla="*/ 258 w 363"/>
              <a:gd name="T5" fmla="*/ 959 h 1451"/>
              <a:gd name="T6" fmla="*/ 322 w 363"/>
              <a:gd name="T7" fmla="*/ 502 h 1451"/>
              <a:gd name="T8" fmla="*/ 363 w 363"/>
              <a:gd name="T9" fmla="*/ 0 h 1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"/>
              <a:gd name="T16" fmla="*/ 0 h 1451"/>
              <a:gd name="T17" fmla="*/ 363 w 363"/>
              <a:gd name="T18" fmla="*/ 1451 h 14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" h="1451">
                <a:moveTo>
                  <a:pt x="0" y="1451"/>
                </a:moveTo>
                <a:cubicBezTo>
                  <a:pt x="22" y="1435"/>
                  <a:pt x="87" y="1434"/>
                  <a:pt x="130" y="1352"/>
                </a:cubicBezTo>
                <a:cubicBezTo>
                  <a:pt x="173" y="1270"/>
                  <a:pt x="219" y="1184"/>
                  <a:pt x="258" y="959"/>
                </a:cubicBezTo>
                <a:lnTo>
                  <a:pt x="322" y="502"/>
                </a:lnTo>
                <a:lnTo>
                  <a:pt x="363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9471" name="Freeform 15"/>
          <p:cNvSpPr>
            <a:spLocks/>
          </p:cNvSpPr>
          <p:nvPr/>
        </p:nvSpPr>
        <p:spPr bwMode="auto">
          <a:xfrm>
            <a:off x="7764463" y="3106738"/>
            <a:ext cx="609600" cy="593725"/>
          </a:xfrm>
          <a:custGeom>
            <a:avLst/>
            <a:gdLst>
              <a:gd name="T0" fmla="*/ 0 w 384"/>
              <a:gd name="T1" fmla="*/ 374 h 374"/>
              <a:gd name="T2" fmla="*/ 202 w 384"/>
              <a:gd name="T3" fmla="*/ 128 h 374"/>
              <a:gd name="T4" fmla="*/ 384 w 384"/>
              <a:gd name="T5" fmla="*/ 0 h 374"/>
              <a:gd name="T6" fmla="*/ 0 60000 65536"/>
              <a:gd name="T7" fmla="*/ 0 60000 65536"/>
              <a:gd name="T8" fmla="*/ 0 60000 65536"/>
              <a:gd name="T9" fmla="*/ 0 w 384"/>
              <a:gd name="T10" fmla="*/ 0 h 374"/>
              <a:gd name="T11" fmla="*/ 384 w 384"/>
              <a:gd name="T12" fmla="*/ 374 h 3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374">
                <a:moveTo>
                  <a:pt x="0" y="374"/>
                </a:moveTo>
                <a:cubicBezTo>
                  <a:pt x="34" y="333"/>
                  <a:pt x="138" y="190"/>
                  <a:pt x="202" y="128"/>
                </a:cubicBezTo>
                <a:cubicBezTo>
                  <a:pt x="262" y="68"/>
                  <a:pt x="346" y="27"/>
                  <a:pt x="38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3924300" y="19161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/>
              <a:t>  </a:t>
            </a:r>
            <a:r>
              <a:rPr lang="en-US" sz="1800" i="1">
                <a:solidFill>
                  <a:srgbClr val="0000CC"/>
                </a:solidFill>
              </a:rPr>
              <a:t>y = f(x)</a:t>
            </a:r>
            <a:r>
              <a:rPr lang="ru-RU" sz="1800"/>
              <a:t> </a:t>
            </a: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>
            <a:off x="4140200" y="2276475"/>
            <a:ext cx="6477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H="1">
            <a:off x="3779838" y="2276475"/>
            <a:ext cx="360362" cy="14446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7451725" y="2420938"/>
            <a:ext cx="1028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 i="1">
                <a:solidFill>
                  <a:srgbClr val="0000CC"/>
                </a:solidFill>
              </a:rPr>
              <a:t>y = f´(x)</a:t>
            </a:r>
            <a:r>
              <a:rPr lang="ru-RU" sz="1800"/>
              <a:t> </a:t>
            </a: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7524750" y="2781300"/>
            <a:ext cx="719138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8243888" y="2781300"/>
            <a:ext cx="73025" cy="28733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1331913" y="40052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5940425" y="36449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1692275" y="3213100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6372225" y="3644900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2268538" y="227647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6948488" y="36449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305911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7740650" y="36449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900113" y="333375"/>
            <a:ext cx="7964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 i="1">
                <a:solidFill>
                  <a:srgbClr val="800080"/>
                </a:solidFill>
              </a:rPr>
              <a:t>Зависимость свойств функции и её производной</a:t>
            </a:r>
          </a:p>
        </p:txBody>
      </p:sp>
      <p:sp>
        <p:nvSpPr>
          <p:cNvPr id="19497" name="Line 41"/>
          <p:cNvSpPr>
            <a:spLocks noChangeShapeType="1"/>
          </p:cNvSpPr>
          <p:nvPr/>
        </p:nvSpPr>
        <p:spPr bwMode="auto">
          <a:xfrm>
            <a:off x="827088" y="3644900"/>
            <a:ext cx="576262" cy="0"/>
          </a:xfrm>
          <a:prstGeom prst="line">
            <a:avLst/>
          </a:prstGeom>
          <a:noFill/>
          <a:ln w="57150">
            <a:solidFill>
              <a:srgbClr val="80008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9501" name="Line 45"/>
          <p:cNvSpPr>
            <a:spLocks noChangeShapeType="1"/>
          </p:cNvSpPr>
          <p:nvPr/>
        </p:nvSpPr>
        <p:spPr bwMode="auto">
          <a:xfrm>
            <a:off x="827088" y="3644900"/>
            <a:ext cx="576262" cy="0"/>
          </a:xfrm>
          <a:prstGeom prst="line">
            <a:avLst/>
          </a:prstGeom>
          <a:noFill/>
          <a:ln w="57150">
            <a:solidFill>
              <a:srgbClr val="80008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9503" name="Line 47"/>
          <p:cNvSpPr>
            <a:spLocks noChangeShapeType="1"/>
          </p:cNvSpPr>
          <p:nvPr/>
        </p:nvSpPr>
        <p:spPr bwMode="auto">
          <a:xfrm>
            <a:off x="2339975" y="3644900"/>
            <a:ext cx="792163" cy="0"/>
          </a:xfrm>
          <a:prstGeom prst="line">
            <a:avLst/>
          </a:prstGeom>
          <a:noFill/>
          <a:ln w="57150">
            <a:solidFill>
              <a:srgbClr val="800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505" name="Line 49"/>
          <p:cNvSpPr>
            <a:spLocks noChangeShapeType="1"/>
          </p:cNvSpPr>
          <p:nvPr/>
        </p:nvSpPr>
        <p:spPr bwMode="auto">
          <a:xfrm>
            <a:off x="2339975" y="3644900"/>
            <a:ext cx="792163" cy="0"/>
          </a:xfrm>
          <a:prstGeom prst="line">
            <a:avLst/>
          </a:prstGeom>
          <a:noFill/>
          <a:ln w="57150">
            <a:solidFill>
              <a:srgbClr val="800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506" name="Line 50"/>
          <p:cNvSpPr>
            <a:spLocks noChangeShapeType="1"/>
          </p:cNvSpPr>
          <p:nvPr/>
        </p:nvSpPr>
        <p:spPr bwMode="auto">
          <a:xfrm>
            <a:off x="1403350" y="3644900"/>
            <a:ext cx="936625" cy="0"/>
          </a:xfrm>
          <a:prstGeom prst="line">
            <a:avLst/>
          </a:prstGeom>
          <a:noFill/>
          <a:ln w="57150">
            <a:solidFill>
              <a:srgbClr val="0066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507" name="Line 51"/>
          <p:cNvSpPr>
            <a:spLocks noChangeShapeType="1"/>
          </p:cNvSpPr>
          <p:nvPr/>
        </p:nvSpPr>
        <p:spPr bwMode="auto">
          <a:xfrm>
            <a:off x="1403350" y="3644900"/>
            <a:ext cx="936625" cy="0"/>
          </a:xfrm>
          <a:prstGeom prst="line">
            <a:avLst/>
          </a:prstGeom>
          <a:noFill/>
          <a:ln w="57150">
            <a:solidFill>
              <a:srgbClr val="0066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508" name="Line 52"/>
          <p:cNvSpPr>
            <a:spLocks noChangeShapeType="1"/>
          </p:cNvSpPr>
          <p:nvPr/>
        </p:nvSpPr>
        <p:spPr bwMode="auto">
          <a:xfrm>
            <a:off x="3132138" y="3644900"/>
            <a:ext cx="576262" cy="0"/>
          </a:xfrm>
          <a:prstGeom prst="line">
            <a:avLst/>
          </a:prstGeom>
          <a:noFill/>
          <a:ln w="57150">
            <a:solidFill>
              <a:srgbClr val="0066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509" name="Line 53"/>
          <p:cNvSpPr>
            <a:spLocks noChangeShapeType="1"/>
          </p:cNvSpPr>
          <p:nvPr/>
        </p:nvSpPr>
        <p:spPr bwMode="auto">
          <a:xfrm>
            <a:off x="3132138" y="3644900"/>
            <a:ext cx="576262" cy="0"/>
          </a:xfrm>
          <a:prstGeom prst="line">
            <a:avLst/>
          </a:prstGeom>
          <a:noFill/>
          <a:ln w="57150">
            <a:solidFill>
              <a:srgbClr val="0066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Rectangle 1024"/>
          <p:cNvSpPr>
            <a:spLocks noChangeArrowheads="1"/>
          </p:cNvSpPr>
          <p:nvPr/>
        </p:nvSpPr>
        <p:spPr bwMode="auto">
          <a:xfrm>
            <a:off x="214313" y="1714500"/>
            <a:ext cx="1214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y = f(x)</a:t>
            </a:r>
            <a:endParaRPr lang="en-US" sz="2400" i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0" name="Rectangle 1025"/>
          <p:cNvSpPr>
            <a:spLocks noChangeArrowheads="1"/>
          </p:cNvSpPr>
          <p:nvPr/>
        </p:nvSpPr>
        <p:spPr bwMode="auto">
          <a:xfrm>
            <a:off x="4214813" y="1714500"/>
            <a:ext cx="314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y = f´(x)</a:t>
            </a:r>
            <a:endParaRPr lang="en-US" sz="2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" name="Нижний колонтитул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4798E-6 L 0.51198 2.94798E-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13873E-6 L 0.51181 2.13873E-6 " pathEditMode="relative" ptsTypes="AA">
                                      <p:cBhvr>
                                        <p:cTn id="113" dur="20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99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99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99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99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77457E-6 L 0.5118 -2.77457E-6 " pathEditMode="relative" ptsTypes="AA">
                                      <p:cBhvr>
                                        <p:cTn id="148" dur="20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4798E-6 L 0.5118 -2.94798E-6 " pathEditMode="relative" ptsTypes="AA">
                                      <p:cBhvr>
                                        <p:cTn id="153" dur="20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250" autoRev="1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0" dur="250" autoRev="1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1" dur="250" autoRev="1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50" autoRev="1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250" autoRev="1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5" dur="250" autoRev="1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6" dur="250" autoRev="1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50" autoRev="1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250" autoRev="1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2" dur="250" autoRev="1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3" dur="250" autoRev="1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50" autoRev="1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50" autoRev="1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7" dur="250" autoRev="1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8" dur="250" autoRev="1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50" autoRev="1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250" autoRev="1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4" dur="250" autoRev="1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5" dur="250" autoRev="1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50" autoRev="1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250" autoRev="1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9" dur="250" autoRev="1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0" dur="250" autoRev="1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50" autoRev="1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250" autoRev="1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6" dur="250" autoRev="1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7" dur="250" autoRev="1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250" autoRev="1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250" autoRev="1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1" dur="250" autoRev="1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2" dur="250" autoRev="1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50" autoRev="1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7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250" autoRev="1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238" dur="250" autoRev="1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239" dur="250" autoRev="1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50" autoRev="1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7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250" autoRev="1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243" dur="250" autoRev="1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244" dur="250" autoRev="1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250" autoRev="1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7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250" autoRev="1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248" dur="250" autoRev="1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249" dur="250" autoRev="1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50" autoRev="1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7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250" autoRev="1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253" dur="250" autoRev="1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254" dur="250" autoRev="1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50" autoRev="1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/>
      <p:bldP spid="19473" grpId="0" animBg="1"/>
      <p:bldP spid="19474" grpId="0" animBg="1"/>
      <p:bldP spid="19475" grpId="0"/>
      <p:bldP spid="19476" grpId="0" animBg="1"/>
      <p:bldP spid="19477" grpId="0" animBg="1"/>
      <p:bldP spid="19479" grpId="0" animBg="1"/>
      <p:bldP spid="19479" grpId="1" animBg="1"/>
      <p:bldP spid="19480" grpId="0" animBg="1"/>
      <p:bldP spid="19480" grpId="1" animBg="1"/>
      <p:bldP spid="19480" grpId="2" animBg="1"/>
      <p:bldP spid="19481" grpId="0" animBg="1"/>
      <p:bldP spid="19481" grpId="1" animBg="1"/>
      <p:bldP spid="19482" grpId="0" animBg="1"/>
      <p:bldP spid="19482" grpId="1" animBg="1"/>
      <p:bldP spid="19482" grpId="2" animBg="1"/>
      <p:bldP spid="19483" grpId="0" animBg="1"/>
      <p:bldP spid="19483" grpId="1" animBg="1"/>
      <p:bldP spid="19484" grpId="0" animBg="1"/>
      <p:bldP spid="19484" grpId="1" animBg="1"/>
      <p:bldP spid="19484" grpId="2" animBg="1"/>
      <p:bldP spid="19485" grpId="0" animBg="1"/>
      <p:bldP spid="19485" grpId="1" animBg="1"/>
      <p:bldP spid="19486" grpId="0" animBg="1"/>
      <p:bldP spid="19486" grpId="1" animBg="1"/>
      <p:bldP spid="19486" grpId="2" animBg="1"/>
      <p:bldP spid="19495" grpId="0"/>
      <p:bldP spid="19497" grpId="0" animBg="1"/>
      <p:bldP spid="19497" grpId="1" animBg="1"/>
      <p:bldP spid="19497" grpId="2" animBg="1"/>
      <p:bldP spid="19501" grpId="0" animBg="1"/>
      <p:bldP spid="19503" grpId="0" animBg="1"/>
      <p:bldP spid="19503" grpId="1" animBg="1"/>
      <p:bldP spid="19505" grpId="0" animBg="1"/>
      <p:bldP spid="19506" grpId="0" animBg="1"/>
      <p:bldP spid="19506" grpId="1" animBg="1"/>
      <p:bldP spid="19507" grpId="0" animBg="1"/>
      <p:bldP spid="19508" grpId="0" animBg="1"/>
      <p:bldP spid="19508" grpId="1" animBg="1"/>
      <p:bldP spid="195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 рисунке изображен  график функции. Определите количество целых точек , в которых производная функции положительна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43116"/>
            <a:ext cx="4038600" cy="298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43116"/>
            <a:ext cx="4038600" cy="293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25"/>
          <p:cNvSpPr>
            <a:spLocks noChangeArrowheads="1"/>
          </p:cNvSpPr>
          <p:nvPr/>
        </p:nvSpPr>
        <p:spPr bwMode="auto">
          <a:xfrm>
            <a:off x="5000628" y="3643314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9" name="Oval 25"/>
          <p:cNvSpPr>
            <a:spLocks noChangeArrowheads="1"/>
          </p:cNvSpPr>
          <p:nvPr/>
        </p:nvSpPr>
        <p:spPr bwMode="auto">
          <a:xfrm>
            <a:off x="5214942" y="3571876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0" name="Oval 25"/>
          <p:cNvSpPr>
            <a:spLocks noChangeArrowheads="1"/>
          </p:cNvSpPr>
          <p:nvPr/>
        </p:nvSpPr>
        <p:spPr bwMode="auto">
          <a:xfrm>
            <a:off x="5643570" y="3643314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5857884" y="3571876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2" name="Oval 25"/>
          <p:cNvSpPr>
            <a:spLocks noChangeArrowheads="1"/>
          </p:cNvSpPr>
          <p:nvPr/>
        </p:nvSpPr>
        <p:spPr bwMode="auto">
          <a:xfrm flipH="1" flipV="1">
            <a:off x="6084167" y="3645024"/>
            <a:ext cx="144017" cy="7200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3" name="Oval 25"/>
          <p:cNvSpPr>
            <a:spLocks noChangeArrowheads="1"/>
          </p:cNvSpPr>
          <p:nvPr/>
        </p:nvSpPr>
        <p:spPr bwMode="auto">
          <a:xfrm flipH="1" flipV="1">
            <a:off x="7143768" y="3643314"/>
            <a:ext cx="188593" cy="8096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 flipH="1" flipV="1">
            <a:off x="7429520" y="3643314"/>
            <a:ext cx="188593" cy="8096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5" name="Oval 25"/>
          <p:cNvSpPr>
            <a:spLocks noChangeArrowheads="1"/>
          </p:cNvSpPr>
          <p:nvPr/>
        </p:nvSpPr>
        <p:spPr bwMode="auto">
          <a:xfrm flipH="1" flipV="1">
            <a:off x="7643834" y="3643314"/>
            <a:ext cx="188593" cy="8096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1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2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3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4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 рисунке изображен график функции. Найти количество точек на отрезке (-8;3), в которых касательная к графику функции параллельна прямой у=3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43117"/>
            <a:ext cx="4038600" cy="292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43116"/>
            <a:ext cx="4038600" cy="288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На рисунке изображен график производной функции. Найти промежутки возрастания функции. В ответе запишите количество целых точек, входящих в эти промежутки</a:t>
            </a:r>
            <a:endParaRPr lang="ru-RU" sz="31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66984"/>
            <a:ext cx="6457634" cy="405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Изображен график производной функции. Найти точку максимума на отрезке (-3;3)</a:t>
            </a:r>
            <a:endParaRPr lang="ru-RU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14554"/>
            <a:ext cx="7072330" cy="402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7" y="1915266"/>
            <a:ext cx="7567107" cy="421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25"/>
          <p:cNvSpPr>
            <a:spLocks noChangeArrowheads="1"/>
          </p:cNvSpPr>
          <p:nvPr/>
        </p:nvSpPr>
        <p:spPr bwMode="auto">
          <a:xfrm flipH="1" flipV="1">
            <a:off x="4000496" y="3643314"/>
            <a:ext cx="285752" cy="214314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371475" y="1812925"/>
            <a:ext cx="5310188" cy="4419600"/>
            <a:chOff x="234" y="1142"/>
            <a:chExt cx="3345" cy="2784"/>
          </a:xfrm>
        </p:grpSpPr>
        <p:grpSp>
          <p:nvGrpSpPr>
            <p:cNvPr id="3" name="Group 72"/>
            <p:cNvGrpSpPr>
              <a:grpSpLocks/>
            </p:cNvGrpSpPr>
            <p:nvPr/>
          </p:nvGrpSpPr>
          <p:grpSpPr bwMode="auto">
            <a:xfrm>
              <a:off x="234" y="1142"/>
              <a:ext cx="3345" cy="2784"/>
              <a:chOff x="250" y="1158"/>
              <a:chExt cx="3345" cy="2784"/>
            </a:xfrm>
          </p:grpSpPr>
          <p:sp>
            <p:nvSpPr>
              <p:cNvPr id="216137" name="Rectangle 73"/>
              <p:cNvSpPr>
                <a:spLocks noChangeArrowheads="1"/>
              </p:cNvSpPr>
              <p:nvPr/>
            </p:nvSpPr>
            <p:spPr bwMode="auto">
              <a:xfrm>
                <a:off x="254" y="1259"/>
                <a:ext cx="3341" cy="268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138" name="Freeform 74"/>
              <p:cNvSpPr>
                <a:spLocks/>
              </p:cNvSpPr>
              <p:nvPr/>
            </p:nvSpPr>
            <p:spPr bwMode="auto">
              <a:xfrm>
                <a:off x="584" y="1576"/>
                <a:ext cx="2664" cy="2035"/>
              </a:xfrm>
              <a:custGeom>
                <a:avLst/>
                <a:gdLst/>
                <a:ahLst/>
                <a:cxnLst>
                  <a:cxn ang="0">
                    <a:pos x="0" y="1696"/>
                  </a:cxn>
                  <a:cxn ang="0">
                    <a:pos x="48" y="1400"/>
                  </a:cxn>
                  <a:cxn ang="0">
                    <a:pos x="184" y="952"/>
                  </a:cxn>
                  <a:cxn ang="0">
                    <a:pos x="352" y="800"/>
                  </a:cxn>
                  <a:cxn ang="0">
                    <a:pos x="552" y="896"/>
                  </a:cxn>
                  <a:cxn ang="0">
                    <a:pos x="1040" y="1512"/>
                  </a:cxn>
                  <a:cxn ang="0">
                    <a:pos x="1312" y="1800"/>
                  </a:cxn>
                  <a:cxn ang="0">
                    <a:pos x="1656" y="2016"/>
                  </a:cxn>
                  <a:cxn ang="0">
                    <a:pos x="1920" y="1912"/>
                  </a:cxn>
                  <a:cxn ang="0">
                    <a:pos x="2184" y="1496"/>
                  </a:cxn>
                  <a:cxn ang="0">
                    <a:pos x="2512" y="544"/>
                  </a:cxn>
                  <a:cxn ang="0">
                    <a:pos x="2664" y="0"/>
                  </a:cxn>
                </a:cxnLst>
                <a:rect l="0" t="0" r="r" b="b"/>
                <a:pathLst>
                  <a:path w="2664" h="2035">
                    <a:moveTo>
                      <a:pt x="0" y="1696"/>
                    </a:moveTo>
                    <a:cubicBezTo>
                      <a:pt x="8" y="1647"/>
                      <a:pt x="17" y="1524"/>
                      <a:pt x="48" y="1400"/>
                    </a:cubicBezTo>
                    <a:cubicBezTo>
                      <a:pt x="79" y="1276"/>
                      <a:pt x="133" y="1052"/>
                      <a:pt x="184" y="952"/>
                    </a:cubicBezTo>
                    <a:cubicBezTo>
                      <a:pt x="235" y="852"/>
                      <a:pt x="291" y="809"/>
                      <a:pt x="352" y="800"/>
                    </a:cubicBezTo>
                    <a:cubicBezTo>
                      <a:pt x="413" y="791"/>
                      <a:pt x="437" y="777"/>
                      <a:pt x="552" y="896"/>
                    </a:cubicBezTo>
                    <a:cubicBezTo>
                      <a:pt x="667" y="1015"/>
                      <a:pt x="913" y="1361"/>
                      <a:pt x="1040" y="1512"/>
                    </a:cubicBezTo>
                    <a:cubicBezTo>
                      <a:pt x="1167" y="1663"/>
                      <a:pt x="1209" y="1716"/>
                      <a:pt x="1312" y="1800"/>
                    </a:cubicBezTo>
                    <a:cubicBezTo>
                      <a:pt x="1415" y="1884"/>
                      <a:pt x="1555" y="1997"/>
                      <a:pt x="1656" y="2016"/>
                    </a:cubicBezTo>
                    <a:cubicBezTo>
                      <a:pt x="1757" y="2035"/>
                      <a:pt x="1832" y="1999"/>
                      <a:pt x="1920" y="1912"/>
                    </a:cubicBezTo>
                    <a:cubicBezTo>
                      <a:pt x="2008" y="1825"/>
                      <a:pt x="2085" y="1724"/>
                      <a:pt x="2184" y="1496"/>
                    </a:cubicBezTo>
                    <a:cubicBezTo>
                      <a:pt x="2283" y="1268"/>
                      <a:pt x="2432" y="793"/>
                      <a:pt x="2512" y="544"/>
                    </a:cubicBezTo>
                    <a:cubicBezTo>
                      <a:pt x="2592" y="295"/>
                      <a:pt x="2632" y="113"/>
                      <a:pt x="2664" y="0"/>
                    </a:cubicBez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75"/>
              <p:cNvGrpSpPr>
                <a:grpSpLocks/>
              </p:cNvGrpSpPr>
              <p:nvPr/>
            </p:nvGrpSpPr>
            <p:grpSpPr bwMode="auto">
              <a:xfrm>
                <a:off x="250" y="1158"/>
                <a:ext cx="3340" cy="2772"/>
                <a:chOff x="914" y="582"/>
                <a:chExt cx="3340" cy="2772"/>
              </a:xfrm>
            </p:grpSpPr>
            <p:sp>
              <p:nvSpPr>
                <p:cNvPr id="216140" name="Line 76"/>
                <p:cNvSpPr>
                  <a:spLocks noChangeShapeType="1"/>
                </p:cNvSpPr>
                <p:nvPr/>
              </p:nvSpPr>
              <p:spPr bwMode="auto">
                <a:xfrm>
                  <a:off x="922" y="675"/>
                  <a:ext cx="8" cy="266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41" name="Line 77"/>
                <p:cNvSpPr>
                  <a:spLocks noChangeShapeType="1"/>
                </p:cNvSpPr>
                <p:nvPr/>
              </p:nvSpPr>
              <p:spPr bwMode="auto">
                <a:xfrm>
                  <a:off x="1265" y="688"/>
                  <a:ext cx="8" cy="266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42" name="Line 78"/>
                <p:cNvSpPr>
                  <a:spLocks noChangeShapeType="1"/>
                </p:cNvSpPr>
                <p:nvPr/>
              </p:nvSpPr>
              <p:spPr bwMode="auto">
                <a:xfrm>
                  <a:off x="1592" y="678"/>
                  <a:ext cx="8" cy="266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43" name="Line 79"/>
                <p:cNvSpPr>
                  <a:spLocks noChangeShapeType="1"/>
                </p:cNvSpPr>
                <p:nvPr/>
              </p:nvSpPr>
              <p:spPr bwMode="auto">
                <a:xfrm>
                  <a:off x="1926" y="688"/>
                  <a:ext cx="8" cy="266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44" name="Line 80"/>
                <p:cNvSpPr>
                  <a:spLocks noChangeShapeType="1"/>
                </p:cNvSpPr>
                <p:nvPr/>
              </p:nvSpPr>
              <p:spPr bwMode="auto">
                <a:xfrm>
                  <a:off x="2576" y="676"/>
                  <a:ext cx="8" cy="266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45" name="Line 81"/>
                <p:cNvSpPr>
                  <a:spLocks noChangeShapeType="1"/>
                </p:cNvSpPr>
                <p:nvPr/>
              </p:nvSpPr>
              <p:spPr bwMode="auto">
                <a:xfrm>
                  <a:off x="2913" y="683"/>
                  <a:ext cx="8" cy="266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46" name="Line 82"/>
                <p:cNvSpPr>
                  <a:spLocks noChangeShapeType="1"/>
                </p:cNvSpPr>
                <p:nvPr/>
              </p:nvSpPr>
              <p:spPr bwMode="auto">
                <a:xfrm>
                  <a:off x="3243" y="683"/>
                  <a:ext cx="8" cy="266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47" name="Line 83"/>
                <p:cNvSpPr>
                  <a:spLocks noChangeShapeType="1"/>
                </p:cNvSpPr>
                <p:nvPr/>
              </p:nvSpPr>
              <p:spPr bwMode="auto">
                <a:xfrm>
                  <a:off x="3572" y="675"/>
                  <a:ext cx="8" cy="266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48" name="Line 84"/>
                <p:cNvSpPr>
                  <a:spLocks noChangeShapeType="1"/>
                </p:cNvSpPr>
                <p:nvPr/>
              </p:nvSpPr>
              <p:spPr bwMode="auto">
                <a:xfrm>
                  <a:off x="3909" y="679"/>
                  <a:ext cx="8" cy="266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49" name="Line 85"/>
                <p:cNvSpPr>
                  <a:spLocks noChangeShapeType="1"/>
                </p:cNvSpPr>
                <p:nvPr/>
              </p:nvSpPr>
              <p:spPr bwMode="auto">
                <a:xfrm>
                  <a:off x="4242" y="683"/>
                  <a:ext cx="8" cy="266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50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922" y="683"/>
                  <a:ext cx="3316" cy="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51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914" y="1012"/>
                  <a:ext cx="3316" cy="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52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935" y="1356"/>
                  <a:ext cx="3316" cy="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53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921" y="1679"/>
                  <a:ext cx="3316" cy="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54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931" y="2008"/>
                  <a:ext cx="3316" cy="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55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915" y="2676"/>
                  <a:ext cx="3316" cy="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56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930" y="2345"/>
                  <a:ext cx="3316" cy="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57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938" y="3014"/>
                  <a:ext cx="3316" cy="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58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937" y="3343"/>
                  <a:ext cx="3316" cy="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59" name="Line 95"/>
                <p:cNvSpPr>
                  <a:spLocks noChangeShapeType="1"/>
                </p:cNvSpPr>
                <p:nvPr/>
              </p:nvSpPr>
              <p:spPr bwMode="auto">
                <a:xfrm flipH="1" flipV="1">
                  <a:off x="2262" y="702"/>
                  <a:ext cx="12" cy="262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60" name="Line 96"/>
                <p:cNvSpPr>
                  <a:spLocks noChangeShapeType="1"/>
                </p:cNvSpPr>
                <p:nvPr/>
              </p:nvSpPr>
              <p:spPr bwMode="auto">
                <a:xfrm>
                  <a:off x="960" y="2016"/>
                  <a:ext cx="325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6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2214" y="1938"/>
                  <a:ext cx="246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ru-RU" sz="4000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</p:txBody>
            </p:sp>
            <p:sp>
              <p:nvSpPr>
                <p:cNvPr id="216162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2520" y="1950"/>
                  <a:ext cx="246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ru-RU" sz="4000" b="1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216163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016" y="582"/>
                  <a:ext cx="192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4000" b="1" i="1"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endParaRPr lang="ru-RU" sz="4000" b="1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6164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022" y="1428"/>
                  <a:ext cx="246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ru-RU" sz="4000" b="1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216165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4038" y="1986"/>
                  <a:ext cx="192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4000" b="1" i="1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endParaRPr lang="ru-RU" sz="4000" b="1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16166" name="Line 102"/>
              <p:cNvSpPr>
                <a:spLocks noChangeShapeType="1"/>
              </p:cNvSpPr>
              <p:nvPr/>
            </p:nvSpPr>
            <p:spPr bwMode="auto">
              <a:xfrm flipV="1">
                <a:off x="712" y="3600"/>
                <a:ext cx="2504" cy="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6167" name="Line 103"/>
            <p:cNvSpPr>
              <a:spLocks noChangeShapeType="1"/>
            </p:cNvSpPr>
            <p:nvPr/>
          </p:nvSpPr>
          <p:spPr bwMode="auto">
            <a:xfrm>
              <a:off x="2232" y="2584"/>
              <a:ext cx="8" cy="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168" name="Text Box 104"/>
            <p:cNvSpPr txBox="1">
              <a:spLocks noChangeArrowheads="1"/>
            </p:cNvSpPr>
            <p:nvPr/>
          </p:nvSpPr>
          <p:spPr bwMode="auto">
            <a:xfrm>
              <a:off x="2124" y="2148"/>
              <a:ext cx="33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4000" b="1" baseline="-2500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16067" name="Line 3"/>
            <p:cNvSpPr>
              <a:spLocks noChangeShapeType="1"/>
            </p:cNvSpPr>
            <p:nvPr/>
          </p:nvSpPr>
          <p:spPr bwMode="auto">
            <a:xfrm flipV="1">
              <a:off x="155" y="111"/>
              <a:ext cx="5605" cy="2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068" name="Line 4"/>
            <p:cNvSpPr>
              <a:spLocks noChangeShapeType="1"/>
            </p:cNvSpPr>
            <p:nvPr/>
          </p:nvSpPr>
          <p:spPr bwMode="auto">
            <a:xfrm>
              <a:off x="0" y="4209"/>
              <a:ext cx="5547" cy="27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069" name="Line 5"/>
            <p:cNvSpPr>
              <a:spLocks noChangeShapeType="1"/>
            </p:cNvSpPr>
            <p:nvPr/>
          </p:nvSpPr>
          <p:spPr bwMode="auto">
            <a:xfrm flipH="1" flipV="1">
              <a:off x="120" y="186"/>
              <a:ext cx="1" cy="4134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070" name="Line 6"/>
            <p:cNvSpPr>
              <a:spLocks noChangeShapeType="1"/>
            </p:cNvSpPr>
            <p:nvPr/>
          </p:nvSpPr>
          <p:spPr bwMode="auto">
            <a:xfrm flipH="1">
              <a:off x="0" y="0"/>
              <a:ext cx="362" cy="594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071" name="Line 7"/>
            <p:cNvSpPr>
              <a:spLocks noChangeShapeType="1"/>
            </p:cNvSpPr>
            <p:nvPr/>
          </p:nvSpPr>
          <p:spPr bwMode="auto">
            <a:xfrm flipH="1">
              <a:off x="5398" y="3828"/>
              <a:ext cx="362" cy="492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072" name="Line 8"/>
            <p:cNvSpPr>
              <a:spLocks noChangeShapeType="1"/>
            </p:cNvSpPr>
            <p:nvPr/>
          </p:nvSpPr>
          <p:spPr bwMode="auto">
            <a:xfrm flipH="1">
              <a:off x="5647" y="0"/>
              <a:ext cx="2" cy="4190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6073" name="Text Box 9"/>
          <p:cNvSpPr txBox="1">
            <a:spLocks noChangeArrowheads="1"/>
          </p:cNvSpPr>
          <p:nvPr/>
        </p:nvSpPr>
        <p:spPr bwMode="auto">
          <a:xfrm>
            <a:off x="263525" y="171450"/>
            <a:ext cx="85280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ru-R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На рисунке изображен график функции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y=f(x)</a:t>
            </a:r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и касательная к нему в точке с абсциссой </a:t>
            </a:r>
            <a:r>
              <a:rPr 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x</a:t>
            </a:r>
            <a:r>
              <a:rPr 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0</a:t>
            </a:r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Найдите значение производной в точке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x</a:t>
            </a:r>
            <a:r>
              <a:rPr 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0</a:t>
            </a:r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</a:t>
            </a:r>
          </a:p>
        </p:txBody>
      </p:sp>
      <p:sp>
        <p:nvSpPr>
          <p:cNvPr id="216091" name="Rectangle 27"/>
          <p:cNvSpPr>
            <a:spLocks noChangeArrowheads="1"/>
          </p:cNvSpPr>
          <p:nvPr/>
        </p:nvSpPr>
        <p:spPr bwMode="auto">
          <a:xfrm>
            <a:off x="5556250" y="1909763"/>
            <a:ext cx="358775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buFont typeface="Symbol" pitchFamily="18" charset="2"/>
              <a:buChar char="a"/>
            </a:pPr>
            <a:r>
              <a:rPr lang="en-US" sz="5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 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= 0</a:t>
            </a:r>
          </a:p>
          <a:p>
            <a:pPr algn="ctr">
              <a:buFont typeface="Symbol" pitchFamily="18" charset="2"/>
              <a:buNone/>
            </a:pP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tg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α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 0</a:t>
            </a:r>
            <a:r>
              <a:rPr lang="en-US" sz="32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</a:t>
            </a:r>
          </a:p>
          <a:p>
            <a:pPr algn="ctr">
              <a:buFont typeface="Symbol" pitchFamily="18" charset="2"/>
              <a:buNone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 '(x</a:t>
            </a:r>
            <a:r>
              <a:rPr lang="ru-RU" sz="32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r>
              <a:rPr lang="en-US" sz="32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 0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algn="ctr">
              <a:buFont typeface="Symbol" pitchFamily="18" charset="2"/>
              <a:buNone/>
            </a:pP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Касательная</a:t>
            </a:r>
          </a:p>
          <a:p>
            <a:pPr algn="ctr">
              <a:buFont typeface="Symbol" pitchFamily="18" charset="2"/>
              <a:buNone/>
            </a:pP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параллельна</a:t>
            </a:r>
          </a:p>
          <a:p>
            <a:pPr algn="ctr">
              <a:buFont typeface="Symbol" pitchFamily="18" charset="2"/>
              <a:buNone/>
            </a:pP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оси ОХ.</a:t>
            </a:r>
            <a:endParaRPr lang="en-US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16092" name="Line 28"/>
          <p:cNvSpPr>
            <a:spLocks noChangeShapeType="1"/>
          </p:cNvSpPr>
          <p:nvPr/>
        </p:nvSpPr>
        <p:spPr bwMode="auto">
          <a:xfrm>
            <a:off x="1325563" y="5681663"/>
            <a:ext cx="3636962" cy="12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6093" name="Line 29"/>
          <p:cNvSpPr>
            <a:spLocks noChangeShapeType="1"/>
          </p:cNvSpPr>
          <p:nvPr/>
        </p:nvSpPr>
        <p:spPr bwMode="auto">
          <a:xfrm>
            <a:off x="6444208" y="3717032"/>
            <a:ext cx="1985963" cy="23813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1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1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1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3" grpId="0"/>
      <p:bldP spid="216092" grpId="0" animBg="1"/>
      <p:bldP spid="2160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9923" name="Line 3"/>
            <p:cNvSpPr>
              <a:spLocks noChangeShapeType="1"/>
            </p:cNvSpPr>
            <p:nvPr/>
          </p:nvSpPr>
          <p:spPr bwMode="auto">
            <a:xfrm flipV="1">
              <a:off x="155" y="111"/>
              <a:ext cx="5605" cy="2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924" name="Line 4"/>
            <p:cNvSpPr>
              <a:spLocks noChangeShapeType="1"/>
            </p:cNvSpPr>
            <p:nvPr/>
          </p:nvSpPr>
          <p:spPr bwMode="auto">
            <a:xfrm>
              <a:off x="0" y="4209"/>
              <a:ext cx="5547" cy="27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925" name="Line 5"/>
            <p:cNvSpPr>
              <a:spLocks noChangeShapeType="1"/>
            </p:cNvSpPr>
            <p:nvPr/>
          </p:nvSpPr>
          <p:spPr bwMode="auto">
            <a:xfrm flipH="1" flipV="1">
              <a:off x="120" y="186"/>
              <a:ext cx="1" cy="4134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926" name="Line 6"/>
            <p:cNvSpPr>
              <a:spLocks noChangeShapeType="1"/>
            </p:cNvSpPr>
            <p:nvPr/>
          </p:nvSpPr>
          <p:spPr bwMode="auto">
            <a:xfrm flipH="1">
              <a:off x="0" y="0"/>
              <a:ext cx="362" cy="594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927" name="Line 7"/>
            <p:cNvSpPr>
              <a:spLocks noChangeShapeType="1"/>
            </p:cNvSpPr>
            <p:nvPr/>
          </p:nvSpPr>
          <p:spPr bwMode="auto">
            <a:xfrm flipH="1">
              <a:off x="5398" y="3828"/>
              <a:ext cx="362" cy="492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928" name="Line 8"/>
            <p:cNvSpPr>
              <a:spLocks noChangeShapeType="1"/>
            </p:cNvSpPr>
            <p:nvPr/>
          </p:nvSpPr>
          <p:spPr bwMode="auto">
            <a:xfrm flipH="1">
              <a:off x="5647" y="0"/>
              <a:ext cx="2" cy="4190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9929" name="AutoShape 9"/>
          <p:cNvSpPr>
            <a:spLocks noChangeArrowheads="1"/>
          </p:cNvSpPr>
          <p:nvPr/>
        </p:nvSpPr>
        <p:spPr bwMode="auto">
          <a:xfrm>
            <a:off x="298450" y="190500"/>
            <a:ext cx="8651875" cy="579438"/>
          </a:xfrm>
          <a:prstGeom prst="cloudCallout">
            <a:avLst>
              <a:gd name="adj1" fmla="val -47231"/>
              <a:gd name="adj2" fmla="val 63153"/>
            </a:avLst>
          </a:prstGeom>
          <a:gradFill rotWithShape="1">
            <a:gsLst>
              <a:gs pos="0">
                <a:schemeClr val="bg2"/>
              </a:gs>
              <a:gs pos="100000">
                <a:schemeClr val="accent2">
                  <a:alpha val="60001"/>
                </a:schemeClr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smtClean="0">
                <a:solidFill>
                  <a:srgbClr val="990000"/>
                </a:solidFill>
              </a:rPr>
              <a:t> </a:t>
            </a:r>
            <a:endParaRPr lang="ru-RU" sz="2400" b="1" i="1" dirty="0">
              <a:solidFill>
                <a:srgbClr val="990000"/>
              </a:solidFill>
            </a:endParaRPr>
          </a:p>
        </p:txBody>
      </p:sp>
      <p:sp>
        <p:nvSpPr>
          <p:cNvPr id="209930" name="WordArt 10"/>
          <p:cNvSpPr>
            <a:spLocks noChangeArrowheads="1" noChangeShapeType="1" noTextEdit="1"/>
          </p:cNvSpPr>
          <p:nvPr/>
        </p:nvSpPr>
        <p:spPr bwMode="auto">
          <a:xfrm>
            <a:off x="731838" y="1008063"/>
            <a:ext cx="78613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3175">
                  <a:solidFill>
                    <a:srgbClr val="1C1C1C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63500" dir="3187806" algn="ctr" rotWithShape="0">
                    <a:srgbClr val="0051A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Геометрический смысл производной</a:t>
            </a:r>
          </a:p>
        </p:txBody>
      </p:sp>
      <p:sp>
        <p:nvSpPr>
          <p:cNvPr id="209931" name="Text Box 11"/>
          <p:cNvSpPr txBox="1">
            <a:spLocks noChangeArrowheads="1"/>
          </p:cNvSpPr>
          <p:nvPr/>
        </p:nvSpPr>
        <p:spPr bwMode="auto">
          <a:xfrm>
            <a:off x="2532063" y="1806575"/>
            <a:ext cx="38528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 '(x₀) </a:t>
            </a:r>
            <a:r>
              <a:rPr lang="ru-RU" sz="4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=</a:t>
            </a:r>
            <a:r>
              <a:rPr lang="en-US" sz="4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tg α </a:t>
            </a:r>
            <a:r>
              <a:rPr lang="ru-RU" sz="4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= к</a:t>
            </a:r>
            <a:r>
              <a:rPr lang="ru-RU" sz="2400" b="1">
                <a:latin typeface="Calibri" pitchFamily="34" charset="0"/>
              </a:rPr>
              <a:t> 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09933" name="WordArt 13"/>
          <p:cNvSpPr>
            <a:spLocks noChangeArrowheads="1" noChangeShapeType="1" noTextEdit="1"/>
          </p:cNvSpPr>
          <p:nvPr/>
        </p:nvSpPr>
        <p:spPr bwMode="auto">
          <a:xfrm rot="10800000">
            <a:off x="2587625" y="2543175"/>
            <a:ext cx="1530350" cy="2159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597"/>
              </a:avLst>
            </a:prstTxWarp>
          </a:bodyPr>
          <a:lstStyle/>
          <a:p>
            <a:pPr algn="ctr" fontAlgn="auto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}</a:t>
            </a:r>
          </a:p>
        </p:txBody>
      </p:sp>
      <p:sp>
        <p:nvSpPr>
          <p:cNvPr id="209934" name="Line 14"/>
          <p:cNvSpPr>
            <a:spLocks noChangeShapeType="1"/>
          </p:cNvSpPr>
          <p:nvPr/>
        </p:nvSpPr>
        <p:spPr bwMode="auto">
          <a:xfrm flipV="1">
            <a:off x="1987550" y="2703513"/>
            <a:ext cx="1208088" cy="627062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935" name="Cloud"/>
          <p:cNvSpPr>
            <a:spLocks noChangeAspect="1" noEditPoints="1" noChangeArrowheads="1"/>
          </p:cNvSpPr>
          <p:nvPr/>
        </p:nvSpPr>
        <p:spPr bwMode="auto">
          <a:xfrm>
            <a:off x="300038" y="3130550"/>
            <a:ext cx="3427412" cy="16557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9050">
            <a:solidFill>
              <a:srgbClr val="000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24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значение производной в точке</a:t>
            </a:r>
            <a:r>
              <a:rPr lang="ru-RU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 </a:t>
            </a:r>
            <a:r>
              <a:rPr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Х</a:t>
            </a:r>
            <a:r>
              <a:rPr lang="en-U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₀</a:t>
            </a:r>
            <a:endParaRPr lang="ru-RU" sz="24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endParaRPr lang="ru-RU" sz="240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209936" name="WordArt 16"/>
          <p:cNvSpPr>
            <a:spLocks noChangeArrowheads="1" noChangeShapeType="1" noTextEdit="1"/>
          </p:cNvSpPr>
          <p:nvPr/>
        </p:nvSpPr>
        <p:spPr bwMode="auto">
          <a:xfrm rot="10800000">
            <a:off x="4521200" y="2503488"/>
            <a:ext cx="1079500" cy="2508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597"/>
              </a:avLst>
            </a:prstTxWarp>
          </a:bodyPr>
          <a:lstStyle/>
          <a:p>
            <a:pPr algn="ctr" fontAlgn="auto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}</a:t>
            </a:r>
          </a:p>
        </p:txBody>
      </p:sp>
      <p:sp>
        <p:nvSpPr>
          <p:cNvPr id="209937" name="Line 17"/>
          <p:cNvSpPr>
            <a:spLocks noChangeShapeType="1"/>
          </p:cNvSpPr>
          <p:nvPr/>
        </p:nvSpPr>
        <p:spPr bwMode="auto">
          <a:xfrm flipV="1">
            <a:off x="4187825" y="2798763"/>
            <a:ext cx="884238" cy="1611312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938" name="Cloud"/>
          <p:cNvSpPr>
            <a:spLocks noChangeAspect="1" noEditPoints="1" noChangeArrowheads="1"/>
          </p:cNvSpPr>
          <p:nvPr/>
        </p:nvSpPr>
        <p:spPr bwMode="auto">
          <a:xfrm>
            <a:off x="2114550" y="4337050"/>
            <a:ext cx="4392613" cy="23034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9050">
            <a:solidFill>
              <a:srgbClr val="000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тангенс </a:t>
            </a:r>
            <a:r>
              <a:rPr lang="ru-RU" sz="24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угла наклона касательной к положительному направлению оси ОХ</a:t>
            </a:r>
          </a:p>
          <a:p>
            <a:endParaRPr lang="ru-RU" sz="2400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09939" name="Line 19"/>
          <p:cNvSpPr>
            <a:spLocks noChangeShapeType="1"/>
          </p:cNvSpPr>
          <p:nvPr/>
        </p:nvSpPr>
        <p:spPr bwMode="auto">
          <a:xfrm flipH="1" flipV="1">
            <a:off x="6264275" y="2422525"/>
            <a:ext cx="1274763" cy="492125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940" name="Cloud"/>
          <p:cNvSpPr>
            <a:spLocks noChangeAspect="1" noEditPoints="1" noChangeArrowheads="1"/>
          </p:cNvSpPr>
          <p:nvPr/>
        </p:nvSpPr>
        <p:spPr bwMode="auto">
          <a:xfrm>
            <a:off x="5108575" y="2894013"/>
            <a:ext cx="3708400" cy="1584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9050">
            <a:solidFill>
              <a:srgbClr val="000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угловой </a:t>
            </a:r>
            <a:r>
              <a:rPr lang="ru-RU" sz="24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коэффициент касательной</a:t>
            </a:r>
          </a:p>
          <a:p>
            <a:endParaRPr lang="ru-RU" sz="24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9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9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0" grpId="0" animBg="1"/>
      <p:bldP spid="209931" grpId="0"/>
      <p:bldP spid="209933" grpId="0" animBg="1"/>
      <p:bldP spid="209934" grpId="0" animBg="1"/>
      <p:bldP spid="209935" grpId="0" animBg="1"/>
      <p:bldP spid="209936" grpId="0" animBg="1"/>
      <p:bldP spid="209937" grpId="0" animBg="1"/>
      <p:bldP spid="209938" grpId="0" animBg="1"/>
      <p:bldP spid="2099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2700"/>
            <a:ext cx="9144000" cy="6858000"/>
            <a:chOff x="0" y="0"/>
            <a:chExt cx="5760" cy="4320"/>
          </a:xfrm>
        </p:grpSpPr>
        <p:sp>
          <p:nvSpPr>
            <p:cNvPr id="239619" name="Line 3"/>
            <p:cNvSpPr>
              <a:spLocks noChangeShapeType="1"/>
            </p:cNvSpPr>
            <p:nvPr/>
          </p:nvSpPr>
          <p:spPr bwMode="auto">
            <a:xfrm flipV="1">
              <a:off x="155" y="111"/>
              <a:ext cx="5605" cy="2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20" name="Line 4"/>
            <p:cNvSpPr>
              <a:spLocks noChangeShapeType="1"/>
            </p:cNvSpPr>
            <p:nvPr/>
          </p:nvSpPr>
          <p:spPr bwMode="auto">
            <a:xfrm>
              <a:off x="0" y="4209"/>
              <a:ext cx="5547" cy="27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21" name="Line 5"/>
            <p:cNvSpPr>
              <a:spLocks noChangeShapeType="1"/>
            </p:cNvSpPr>
            <p:nvPr/>
          </p:nvSpPr>
          <p:spPr bwMode="auto">
            <a:xfrm flipH="1" flipV="1">
              <a:off x="120" y="186"/>
              <a:ext cx="1" cy="4134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22" name="Line 6"/>
            <p:cNvSpPr>
              <a:spLocks noChangeShapeType="1"/>
            </p:cNvSpPr>
            <p:nvPr/>
          </p:nvSpPr>
          <p:spPr bwMode="auto">
            <a:xfrm flipH="1">
              <a:off x="0" y="0"/>
              <a:ext cx="362" cy="594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23" name="Line 7"/>
            <p:cNvSpPr>
              <a:spLocks noChangeShapeType="1"/>
            </p:cNvSpPr>
            <p:nvPr/>
          </p:nvSpPr>
          <p:spPr bwMode="auto">
            <a:xfrm flipH="1">
              <a:off x="5398" y="3828"/>
              <a:ext cx="362" cy="492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24" name="Line 8"/>
            <p:cNvSpPr>
              <a:spLocks noChangeShapeType="1"/>
            </p:cNvSpPr>
            <p:nvPr/>
          </p:nvSpPr>
          <p:spPr bwMode="auto">
            <a:xfrm flipH="1">
              <a:off x="5647" y="0"/>
              <a:ext cx="2" cy="4190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95090" y="116632"/>
            <a:ext cx="9015413" cy="1647825"/>
            <a:chOff x="289" y="140"/>
            <a:chExt cx="5679" cy="1038"/>
          </a:xfrm>
        </p:grpSpPr>
        <p:sp>
          <p:nvSpPr>
            <p:cNvPr id="239626" name="Text Box 10"/>
            <p:cNvSpPr txBox="1">
              <a:spLocks noChangeArrowheads="1"/>
            </p:cNvSpPr>
            <p:nvPr/>
          </p:nvSpPr>
          <p:spPr bwMode="auto">
            <a:xfrm>
              <a:off x="380" y="140"/>
              <a:ext cx="5588" cy="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ru-RU" sz="3200" b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4. </a:t>
              </a: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Прямая пересекает ось абсцисс при            , касается графика функции                 в точке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              . Найдите                   . </a:t>
              </a:r>
            </a:p>
          </p:txBody>
        </p:sp>
        <p:graphicFrame>
          <p:nvGraphicFramePr>
            <p:cNvPr id="239627" name="Object 11"/>
            <p:cNvGraphicFramePr>
              <a:graphicFrameLocks noChangeAspect="1"/>
            </p:cNvGraphicFramePr>
            <p:nvPr/>
          </p:nvGraphicFramePr>
          <p:xfrm>
            <a:off x="2240" y="458"/>
            <a:ext cx="771" cy="345"/>
          </p:xfrm>
          <a:graphic>
            <a:graphicData uri="http://schemas.openxmlformats.org/presentationml/2006/ole">
              <p:oleObj spid="_x0000_s2050" name="Формула" r:id="rId3" imgW="583920" imgH="203040" progId="Equation.3">
                <p:embed/>
              </p:oleObj>
            </a:graphicData>
          </a:graphic>
        </p:graphicFrame>
        <p:graphicFrame>
          <p:nvGraphicFramePr>
            <p:cNvPr id="239628" name="Object 12"/>
            <p:cNvGraphicFramePr>
              <a:graphicFrameLocks noChangeAspect="1"/>
            </p:cNvGraphicFramePr>
            <p:nvPr/>
          </p:nvGraphicFramePr>
          <p:xfrm>
            <a:off x="4236" y="231"/>
            <a:ext cx="702" cy="318"/>
          </p:xfrm>
          <a:graphic>
            <a:graphicData uri="http://schemas.openxmlformats.org/presentationml/2006/ole">
              <p:oleObj spid="_x0000_s2051" name="Формула" r:id="rId4" imgW="355320" imgH="177480" progId="Equation.3">
                <p:embed/>
              </p:oleObj>
            </a:graphicData>
          </a:graphic>
        </p:graphicFrame>
        <p:graphicFrame>
          <p:nvGraphicFramePr>
            <p:cNvPr id="239631" name="Object 15"/>
            <p:cNvGraphicFramePr>
              <a:graphicFrameLocks noChangeAspect="1"/>
            </p:cNvGraphicFramePr>
            <p:nvPr/>
          </p:nvGraphicFramePr>
          <p:xfrm>
            <a:off x="289" y="775"/>
            <a:ext cx="958" cy="403"/>
          </p:xfrm>
          <a:graphic>
            <a:graphicData uri="http://schemas.openxmlformats.org/presentationml/2006/ole">
              <p:oleObj spid="_x0000_s2052" name="Формула" r:id="rId5" imgW="507960" imgH="203040" progId="Equation.3">
                <p:embed/>
              </p:oleObj>
            </a:graphicData>
          </a:graphic>
        </p:graphicFrame>
        <p:graphicFrame>
          <p:nvGraphicFramePr>
            <p:cNvPr id="239632" name="Object 16"/>
            <p:cNvGraphicFramePr>
              <a:graphicFrameLocks noChangeAspect="1"/>
            </p:cNvGraphicFramePr>
            <p:nvPr/>
          </p:nvGraphicFramePr>
          <p:xfrm>
            <a:off x="2285" y="775"/>
            <a:ext cx="1108" cy="397"/>
          </p:xfrm>
          <a:graphic>
            <a:graphicData uri="http://schemas.openxmlformats.org/presentationml/2006/ole">
              <p:oleObj spid="_x0000_s2053" name="Формула" r:id="rId6" imgW="583920" imgH="203040" progId="Equation.3">
                <p:embed/>
              </p:oleObj>
            </a:graphicData>
          </a:graphic>
        </p:graphicFrame>
      </p:grpSp>
      <p:sp>
        <p:nvSpPr>
          <p:cNvPr id="239635" name="Text Box 19"/>
          <p:cNvSpPr txBox="1">
            <a:spLocks noChangeArrowheads="1"/>
          </p:cNvSpPr>
          <p:nvPr/>
        </p:nvSpPr>
        <p:spPr bwMode="auto">
          <a:xfrm>
            <a:off x="6296025" y="1303338"/>
            <a:ext cx="2376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990000"/>
                </a:solidFill>
              </a:rPr>
              <a:t>Решение.</a:t>
            </a:r>
          </a:p>
        </p:txBody>
      </p: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287338" y="2041525"/>
            <a:ext cx="5303837" cy="4384675"/>
            <a:chOff x="181" y="1374"/>
            <a:chExt cx="3341" cy="2762"/>
          </a:xfrm>
        </p:grpSpPr>
        <p:sp useBgFill="1">
          <p:nvSpPr>
            <p:cNvPr id="239637" name="Rectangle 21"/>
            <p:cNvSpPr>
              <a:spLocks noChangeArrowheads="1"/>
            </p:cNvSpPr>
            <p:nvPr/>
          </p:nvSpPr>
          <p:spPr bwMode="auto">
            <a:xfrm>
              <a:off x="181" y="1440"/>
              <a:ext cx="3341" cy="2683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640" name="Line 24"/>
            <p:cNvSpPr>
              <a:spLocks noChangeShapeType="1"/>
            </p:cNvSpPr>
            <p:nvPr/>
          </p:nvSpPr>
          <p:spPr bwMode="auto">
            <a:xfrm>
              <a:off x="1520" y="1460"/>
              <a:ext cx="8" cy="2666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41" name="Line 25"/>
            <p:cNvSpPr>
              <a:spLocks noChangeShapeType="1"/>
            </p:cNvSpPr>
            <p:nvPr/>
          </p:nvSpPr>
          <p:spPr bwMode="auto">
            <a:xfrm>
              <a:off x="194" y="1443"/>
              <a:ext cx="8" cy="2666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42" name="Line 26"/>
            <p:cNvSpPr>
              <a:spLocks noChangeShapeType="1"/>
            </p:cNvSpPr>
            <p:nvPr/>
          </p:nvSpPr>
          <p:spPr bwMode="auto">
            <a:xfrm>
              <a:off x="535" y="1456"/>
              <a:ext cx="8" cy="2666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43" name="Line 27"/>
            <p:cNvSpPr>
              <a:spLocks noChangeShapeType="1"/>
            </p:cNvSpPr>
            <p:nvPr/>
          </p:nvSpPr>
          <p:spPr bwMode="auto">
            <a:xfrm>
              <a:off x="861" y="1446"/>
              <a:ext cx="8" cy="2666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44" name="Line 28"/>
            <p:cNvSpPr>
              <a:spLocks noChangeShapeType="1"/>
            </p:cNvSpPr>
            <p:nvPr/>
          </p:nvSpPr>
          <p:spPr bwMode="auto">
            <a:xfrm>
              <a:off x="1193" y="1456"/>
              <a:ext cx="8" cy="2666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45" name="Line 29"/>
            <p:cNvSpPr>
              <a:spLocks noChangeShapeType="1"/>
            </p:cNvSpPr>
            <p:nvPr/>
          </p:nvSpPr>
          <p:spPr bwMode="auto">
            <a:xfrm>
              <a:off x="1840" y="1444"/>
              <a:ext cx="8" cy="2666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46" name="Line 30"/>
            <p:cNvSpPr>
              <a:spLocks noChangeShapeType="1"/>
            </p:cNvSpPr>
            <p:nvPr/>
          </p:nvSpPr>
          <p:spPr bwMode="auto">
            <a:xfrm>
              <a:off x="2175" y="1451"/>
              <a:ext cx="8" cy="2666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47" name="Line 31"/>
            <p:cNvSpPr>
              <a:spLocks noChangeShapeType="1"/>
            </p:cNvSpPr>
            <p:nvPr/>
          </p:nvSpPr>
          <p:spPr bwMode="auto">
            <a:xfrm>
              <a:off x="2504" y="1451"/>
              <a:ext cx="8" cy="2666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48" name="Line 32"/>
            <p:cNvSpPr>
              <a:spLocks noChangeShapeType="1"/>
            </p:cNvSpPr>
            <p:nvPr/>
          </p:nvSpPr>
          <p:spPr bwMode="auto">
            <a:xfrm>
              <a:off x="2831" y="1443"/>
              <a:ext cx="8" cy="2666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49" name="Line 33"/>
            <p:cNvSpPr>
              <a:spLocks noChangeShapeType="1"/>
            </p:cNvSpPr>
            <p:nvPr/>
          </p:nvSpPr>
          <p:spPr bwMode="auto">
            <a:xfrm>
              <a:off x="3167" y="1447"/>
              <a:ext cx="8" cy="2666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50" name="Line 34"/>
            <p:cNvSpPr>
              <a:spLocks noChangeShapeType="1"/>
            </p:cNvSpPr>
            <p:nvPr/>
          </p:nvSpPr>
          <p:spPr bwMode="auto">
            <a:xfrm>
              <a:off x="3498" y="1451"/>
              <a:ext cx="8" cy="2666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51" name="Line 35"/>
            <p:cNvSpPr>
              <a:spLocks noChangeShapeType="1"/>
            </p:cNvSpPr>
            <p:nvPr/>
          </p:nvSpPr>
          <p:spPr bwMode="auto">
            <a:xfrm flipV="1">
              <a:off x="194" y="1451"/>
              <a:ext cx="3300" cy="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52" name="Line 36"/>
            <p:cNvSpPr>
              <a:spLocks noChangeShapeType="1"/>
            </p:cNvSpPr>
            <p:nvPr/>
          </p:nvSpPr>
          <p:spPr bwMode="auto">
            <a:xfrm flipV="1">
              <a:off x="186" y="1780"/>
              <a:ext cx="3300" cy="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53" name="Line 37"/>
            <p:cNvSpPr>
              <a:spLocks noChangeShapeType="1"/>
            </p:cNvSpPr>
            <p:nvPr/>
          </p:nvSpPr>
          <p:spPr bwMode="auto">
            <a:xfrm flipV="1">
              <a:off x="207" y="2124"/>
              <a:ext cx="3300" cy="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54" name="Line 38"/>
            <p:cNvSpPr>
              <a:spLocks noChangeShapeType="1"/>
            </p:cNvSpPr>
            <p:nvPr/>
          </p:nvSpPr>
          <p:spPr bwMode="auto">
            <a:xfrm flipV="1">
              <a:off x="193" y="2447"/>
              <a:ext cx="3300" cy="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55" name="Line 39"/>
            <p:cNvSpPr>
              <a:spLocks noChangeShapeType="1"/>
            </p:cNvSpPr>
            <p:nvPr/>
          </p:nvSpPr>
          <p:spPr bwMode="auto">
            <a:xfrm flipV="1">
              <a:off x="203" y="2776"/>
              <a:ext cx="3300" cy="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56" name="Line 40"/>
            <p:cNvSpPr>
              <a:spLocks noChangeShapeType="1"/>
            </p:cNvSpPr>
            <p:nvPr/>
          </p:nvSpPr>
          <p:spPr bwMode="auto">
            <a:xfrm flipV="1">
              <a:off x="187" y="3444"/>
              <a:ext cx="3300" cy="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57" name="Line 41"/>
            <p:cNvSpPr>
              <a:spLocks noChangeShapeType="1"/>
            </p:cNvSpPr>
            <p:nvPr/>
          </p:nvSpPr>
          <p:spPr bwMode="auto">
            <a:xfrm flipV="1">
              <a:off x="202" y="3113"/>
              <a:ext cx="3300" cy="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58" name="Line 42"/>
            <p:cNvSpPr>
              <a:spLocks noChangeShapeType="1"/>
            </p:cNvSpPr>
            <p:nvPr/>
          </p:nvSpPr>
          <p:spPr bwMode="auto">
            <a:xfrm flipV="1">
              <a:off x="210" y="3782"/>
              <a:ext cx="3300" cy="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59" name="Line 43"/>
            <p:cNvSpPr>
              <a:spLocks noChangeShapeType="1"/>
            </p:cNvSpPr>
            <p:nvPr/>
          </p:nvSpPr>
          <p:spPr bwMode="auto">
            <a:xfrm flipV="1">
              <a:off x="209" y="4111"/>
              <a:ext cx="3300" cy="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60" name="Line 44"/>
            <p:cNvSpPr>
              <a:spLocks noChangeShapeType="1"/>
            </p:cNvSpPr>
            <p:nvPr/>
          </p:nvSpPr>
          <p:spPr bwMode="auto">
            <a:xfrm flipH="1" flipV="1">
              <a:off x="864" y="1486"/>
              <a:ext cx="11" cy="26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61" name="Line 45"/>
            <p:cNvSpPr>
              <a:spLocks noChangeShapeType="1"/>
            </p:cNvSpPr>
            <p:nvPr/>
          </p:nvSpPr>
          <p:spPr bwMode="auto">
            <a:xfrm>
              <a:off x="216" y="2128"/>
              <a:ext cx="324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662" name="Text Box 46"/>
            <p:cNvSpPr txBox="1">
              <a:spLocks noChangeArrowheads="1"/>
            </p:cNvSpPr>
            <p:nvPr/>
          </p:nvSpPr>
          <p:spPr bwMode="auto">
            <a:xfrm>
              <a:off x="585" y="2042"/>
              <a:ext cx="24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239663" name="Text Box 47"/>
            <p:cNvSpPr txBox="1">
              <a:spLocks noChangeArrowheads="1"/>
            </p:cNvSpPr>
            <p:nvPr/>
          </p:nvSpPr>
          <p:spPr bwMode="auto">
            <a:xfrm>
              <a:off x="1001" y="2062"/>
              <a:ext cx="24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39664" name="Text Box 48"/>
            <p:cNvSpPr txBox="1">
              <a:spLocks noChangeArrowheads="1"/>
            </p:cNvSpPr>
            <p:nvPr/>
          </p:nvSpPr>
          <p:spPr bwMode="auto">
            <a:xfrm>
              <a:off x="627" y="1374"/>
              <a:ext cx="19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4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9665" name="Text Box 49"/>
            <p:cNvSpPr txBox="1">
              <a:spLocks noChangeArrowheads="1"/>
            </p:cNvSpPr>
            <p:nvPr/>
          </p:nvSpPr>
          <p:spPr bwMode="auto">
            <a:xfrm>
              <a:off x="657" y="1572"/>
              <a:ext cx="24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39666" name="Text Box 50"/>
            <p:cNvSpPr txBox="1">
              <a:spLocks noChangeArrowheads="1"/>
            </p:cNvSpPr>
            <p:nvPr/>
          </p:nvSpPr>
          <p:spPr bwMode="auto">
            <a:xfrm>
              <a:off x="3215" y="2074"/>
              <a:ext cx="19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i="1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4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9667" name="Rectangle 51"/>
            <p:cNvSpPr>
              <a:spLocks noChangeArrowheads="1"/>
            </p:cNvSpPr>
            <p:nvPr/>
          </p:nvSpPr>
          <p:spPr bwMode="auto">
            <a:xfrm>
              <a:off x="2219" y="1709"/>
              <a:ext cx="129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239668" name="Line 52"/>
            <p:cNvSpPr>
              <a:spLocks noChangeShapeType="1"/>
            </p:cNvSpPr>
            <p:nvPr/>
          </p:nvSpPr>
          <p:spPr bwMode="auto">
            <a:xfrm>
              <a:off x="1520" y="1470"/>
              <a:ext cx="8" cy="2666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9671" name="Text Box 55"/>
          <p:cNvSpPr txBox="1">
            <a:spLocks noChangeArrowheads="1"/>
          </p:cNvSpPr>
          <p:nvPr/>
        </p:nvSpPr>
        <p:spPr bwMode="auto">
          <a:xfrm>
            <a:off x="1703388" y="2559050"/>
            <a:ext cx="5318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baseline="-2500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b="1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9676" name="Line 60"/>
          <p:cNvSpPr>
            <a:spLocks noChangeShapeType="1"/>
          </p:cNvSpPr>
          <p:nvPr/>
        </p:nvSpPr>
        <p:spPr bwMode="auto">
          <a:xfrm>
            <a:off x="1379538" y="3263900"/>
            <a:ext cx="12700" cy="308610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9681" name="Line 65"/>
          <p:cNvSpPr>
            <a:spLocks noChangeShapeType="1"/>
          </p:cNvSpPr>
          <p:nvPr/>
        </p:nvSpPr>
        <p:spPr bwMode="auto">
          <a:xfrm flipH="1">
            <a:off x="1900238" y="2870200"/>
            <a:ext cx="0" cy="308610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661988" y="4937125"/>
            <a:ext cx="811212" cy="701675"/>
            <a:chOff x="417" y="3110"/>
            <a:chExt cx="511" cy="442"/>
          </a:xfrm>
        </p:grpSpPr>
        <p:sp>
          <p:nvSpPr>
            <p:cNvPr id="239684" name="Text Box 68"/>
            <p:cNvSpPr txBox="1">
              <a:spLocks noChangeArrowheads="1"/>
            </p:cNvSpPr>
            <p:nvPr/>
          </p:nvSpPr>
          <p:spPr bwMode="auto">
            <a:xfrm>
              <a:off x="417" y="3110"/>
              <a:ext cx="46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4000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-9</a:t>
              </a:r>
            </a:p>
          </p:txBody>
        </p:sp>
        <p:sp>
          <p:nvSpPr>
            <p:cNvPr id="239685" name="Oval 69"/>
            <p:cNvSpPr>
              <a:spLocks noChangeArrowheads="1"/>
            </p:cNvSpPr>
            <p:nvPr/>
          </p:nvSpPr>
          <p:spPr bwMode="auto">
            <a:xfrm>
              <a:off x="832" y="3320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9687" name="Line 71"/>
          <p:cNvSpPr>
            <a:spLocks noChangeShapeType="1"/>
          </p:cNvSpPr>
          <p:nvPr/>
        </p:nvSpPr>
        <p:spPr bwMode="auto">
          <a:xfrm flipH="1" flipV="1">
            <a:off x="1341438" y="5321300"/>
            <a:ext cx="977900" cy="1270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9672" name="Line 56"/>
          <p:cNvSpPr>
            <a:spLocks noChangeShapeType="1"/>
          </p:cNvSpPr>
          <p:nvPr/>
        </p:nvSpPr>
        <p:spPr bwMode="auto">
          <a:xfrm flipV="1">
            <a:off x="1244600" y="2324100"/>
            <a:ext cx="2857500" cy="3937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" name="Group 77"/>
          <p:cNvGrpSpPr>
            <a:grpSpLocks/>
          </p:cNvGrpSpPr>
          <p:nvPr/>
        </p:nvGrpSpPr>
        <p:grpSpPr bwMode="auto">
          <a:xfrm>
            <a:off x="458788" y="2319338"/>
            <a:ext cx="3003550" cy="3905250"/>
            <a:chOff x="353" y="1605"/>
            <a:chExt cx="1892" cy="2460"/>
          </a:xfrm>
        </p:grpSpPr>
        <p:sp>
          <p:nvSpPr>
            <p:cNvPr id="239694" name="Text Box 78"/>
            <p:cNvSpPr txBox="1">
              <a:spLocks noChangeArrowheads="1"/>
            </p:cNvSpPr>
            <p:nvPr/>
          </p:nvSpPr>
          <p:spPr bwMode="auto">
            <a:xfrm>
              <a:off x="1333" y="1605"/>
              <a:ext cx="91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y=f(x)</a:t>
              </a:r>
              <a:endPara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9695" name="Freeform 79"/>
            <p:cNvSpPr>
              <a:spLocks/>
            </p:cNvSpPr>
            <p:nvPr/>
          </p:nvSpPr>
          <p:spPr bwMode="auto">
            <a:xfrm>
              <a:off x="353" y="2009"/>
              <a:ext cx="1472" cy="2056"/>
            </a:xfrm>
            <a:custGeom>
              <a:avLst/>
              <a:gdLst/>
              <a:ahLst/>
              <a:cxnLst>
                <a:cxn ang="0">
                  <a:pos x="1472" y="0"/>
                </a:cxn>
                <a:cxn ang="0">
                  <a:pos x="1338" y="516"/>
                </a:cxn>
                <a:cxn ang="0">
                  <a:pos x="1183" y="1007"/>
                </a:cxn>
                <a:cxn ang="0">
                  <a:pos x="941" y="1442"/>
                </a:cxn>
                <a:cxn ang="0">
                  <a:pos x="629" y="1762"/>
                </a:cxn>
                <a:cxn ang="0">
                  <a:pos x="261" y="1974"/>
                </a:cxn>
                <a:cxn ang="0">
                  <a:pos x="0" y="2056"/>
                </a:cxn>
              </a:cxnLst>
              <a:rect l="0" t="0" r="r" b="b"/>
              <a:pathLst>
                <a:path w="1472" h="2056">
                  <a:moveTo>
                    <a:pt x="1472" y="0"/>
                  </a:moveTo>
                  <a:cubicBezTo>
                    <a:pt x="1451" y="85"/>
                    <a:pt x="1386" y="348"/>
                    <a:pt x="1338" y="516"/>
                  </a:cubicBezTo>
                  <a:cubicBezTo>
                    <a:pt x="1290" y="684"/>
                    <a:pt x="1249" y="853"/>
                    <a:pt x="1183" y="1007"/>
                  </a:cubicBezTo>
                  <a:cubicBezTo>
                    <a:pt x="1117" y="1161"/>
                    <a:pt x="1033" y="1316"/>
                    <a:pt x="941" y="1442"/>
                  </a:cubicBezTo>
                  <a:cubicBezTo>
                    <a:pt x="849" y="1568"/>
                    <a:pt x="742" y="1673"/>
                    <a:pt x="629" y="1762"/>
                  </a:cubicBezTo>
                  <a:cubicBezTo>
                    <a:pt x="515" y="1850"/>
                    <a:pt x="366" y="1925"/>
                    <a:pt x="261" y="1974"/>
                  </a:cubicBezTo>
                  <a:cubicBezTo>
                    <a:pt x="157" y="2023"/>
                    <a:pt x="54" y="2039"/>
                    <a:pt x="0" y="2056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9696" name="Line 80"/>
          <p:cNvSpPr>
            <a:spLocks noChangeShapeType="1"/>
          </p:cNvSpPr>
          <p:nvPr/>
        </p:nvSpPr>
        <p:spPr bwMode="auto">
          <a:xfrm flipH="1">
            <a:off x="3457575" y="2251075"/>
            <a:ext cx="700088" cy="962025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9697" name="Line 81"/>
          <p:cNvSpPr>
            <a:spLocks noChangeShapeType="1"/>
          </p:cNvSpPr>
          <p:nvPr/>
        </p:nvSpPr>
        <p:spPr bwMode="auto">
          <a:xfrm>
            <a:off x="3470275" y="3236913"/>
            <a:ext cx="1789113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3878263" y="2168525"/>
            <a:ext cx="762000" cy="933450"/>
            <a:chOff x="2443" y="1366"/>
            <a:chExt cx="480" cy="588"/>
          </a:xfrm>
        </p:grpSpPr>
        <p:sp>
          <p:nvSpPr>
            <p:cNvPr id="239699" name="AutoShape 83"/>
            <p:cNvSpPr>
              <a:spLocks noChangeArrowheads="1"/>
            </p:cNvSpPr>
            <p:nvPr/>
          </p:nvSpPr>
          <p:spPr bwMode="auto">
            <a:xfrm rot="8582245">
              <a:off x="2443" y="1696"/>
              <a:ext cx="209" cy="258"/>
            </a:xfrm>
            <a:prstGeom prst="moon">
              <a:avLst>
                <a:gd name="adj" fmla="val 39324"/>
              </a:avLst>
            </a:prstGeom>
            <a:gradFill rotWithShape="1">
              <a:gsLst>
                <a:gs pos="0">
                  <a:srgbClr val="CC00CC"/>
                </a:gs>
                <a:gs pos="50000">
                  <a:srgbClr val="CC00CC">
                    <a:gamma/>
                    <a:tint val="16078"/>
                    <a:invGamma/>
                  </a:srgbClr>
                </a:gs>
                <a:gs pos="100000">
                  <a:srgbClr val="CC00CC"/>
                </a:gs>
              </a:gsLst>
              <a:lin ang="18900000" scaled="1"/>
            </a:gradFill>
            <a:ln w="28575">
              <a:solidFill>
                <a:srgbClr val="CC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702" name="Rectangle 86"/>
            <p:cNvSpPr>
              <a:spLocks noChangeArrowheads="1"/>
            </p:cNvSpPr>
            <p:nvPr/>
          </p:nvSpPr>
          <p:spPr bwMode="auto">
            <a:xfrm>
              <a:off x="2565" y="1366"/>
              <a:ext cx="35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ru-RU" sz="4800" b="1" i="1">
                  <a:solidFill>
                    <a:srgbClr val="D6009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a</a:t>
              </a:r>
            </a:p>
          </p:txBody>
        </p:sp>
      </p:grpSp>
      <p:sp>
        <p:nvSpPr>
          <p:cNvPr id="239705" name="AutoShape 89"/>
          <p:cNvSpPr>
            <a:spLocks noChangeArrowheads="1"/>
          </p:cNvSpPr>
          <p:nvPr/>
        </p:nvSpPr>
        <p:spPr bwMode="auto">
          <a:xfrm rot="-1873479">
            <a:off x="2722563" y="3327400"/>
            <a:ext cx="331787" cy="409575"/>
          </a:xfrm>
          <a:prstGeom prst="moon">
            <a:avLst>
              <a:gd name="adj" fmla="val 39324"/>
            </a:avLst>
          </a:prstGeom>
          <a:gradFill rotWithShape="1">
            <a:gsLst>
              <a:gs pos="0">
                <a:srgbClr val="CC00CC"/>
              </a:gs>
              <a:gs pos="50000">
                <a:srgbClr val="CC00CC">
                  <a:gamma/>
                  <a:tint val="16078"/>
                  <a:invGamma/>
                </a:srgbClr>
              </a:gs>
              <a:gs pos="100000">
                <a:srgbClr val="CC00CC"/>
              </a:gs>
            </a:gsLst>
            <a:lin ang="18900000" scaled="1"/>
          </a:gradFill>
          <a:ln w="28575">
            <a:solidFill>
              <a:srgbClr val="CC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9708" name="AutoShape 92"/>
          <p:cNvSpPr>
            <a:spLocks noChangeArrowheads="1"/>
          </p:cNvSpPr>
          <p:nvPr/>
        </p:nvSpPr>
        <p:spPr bwMode="auto">
          <a:xfrm rot="5400000">
            <a:off x="1642269" y="3534569"/>
            <a:ext cx="2073275" cy="1528763"/>
          </a:xfrm>
          <a:prstGeom prst="rtTriangle">
            <a:avLst/>
          </a:prstGeom>
          <a:gradFill rotWithShape="1">
            <a:gsLst>
              <a:gs pos="0">
                <a:srgbClr val="F1D3EB">
                  <a:alpha val="78999"/>
                </a:srgbClr>
              </a:gs>
              <a:gs pos="100000">
                <a:srgbClr val="F1D3EB">
                  <a:gamma/>
                  <a:tint val="0"/>
                  <a:invGamma/>
                  <a:alpha val="0"/>
                </a:srgbClr>
              </a:gs>
            </a:gsLst>
            <a:path path="rect">
              <a:fillToRect t="100000" r="100000"/>
            </a:path>
          </a:gradFill>
          <a:ln w="38100">
            <a:solidFill>
              <a:srgbClr val="CC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9709" name="Rectangle 93"/>
          <p:cNvSpPr>
            <a:spLocks noChangeArrowheads="1"/>
          </p:cNvSpPr>
          <p:nvPr/>
        </p:nvSpPr>
        <p:spPr bwMode="auto">
          <a:xfrm>
            <a:off x="5543550" y="1757363"/>
            <a:ext cx="3422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buFont typeface="Symbol" pitchFamily="18" charset="2"/>
              <a:buChar char="a"/>
            </a:pPr>
            <a:r>
              <a:rPr lang="en-US" sz="5400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- 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острый</a:t>
            </a:r>
            <a:endParaRPr lang="en-US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buFont typeface="Symbol" pitchFamily="18" charset="2"/>
              <a:buNone/>
            </a:pPr>
            <a:r>
              <a:rPr lang="en-US" sz="3200" b="1" i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tg</a:t>
            </a:r>
            <a:r>
              <a:rPr lang="en-US" sz="3200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l-GR" sz="3200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α</a:t>
            </a:r>
            <a:r>
              <a:rPr lang="ru-RU" sz="3200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&gt;0</a:t>
            </a:r>
            <a:r>
              <a:rPr lang="en-US" sz="32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lang="en-US" sz="3200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 '(x</a:t>
            </a:r>
            <a:r>
              <a:rPr lang="ru-RU" sz="3200" b="1" i="1" baseline="-25000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</a:t>
            </a:r>
            <a:r>
              <a:rPr lang="en-US" sz="2400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&gt;0</a:t>
            </a:r>
            <a:r>
              <a:rPr lang="en-US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39711" name="Text Box 95"/>
          <p:cNvSpPr txBox="1">
            <a:spLocks noChangeArrowheads="1"/>
          </p:cNvSpPr>
          <p:nvPr/>
        </p:nvSpPr>
        <p:spPr bwMode="auto">
          <a:xfrm>
            <a:off x="5765800" y="3213100"/>
            <a:ext cx="30099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Противолежащий катет равен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прилежащий катет равен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1779588" y="5203825"/>
            <a:ext cx="1963737" cy="701675"/>
            <a:chOff x="1121" y="3278"/>
            <a:chExt cx="1237" cy="442"/>
          </a:xfrm>
        </p:grpSpPr>
        <p:sp>
          <p:nvSpPr>
            <p:cNvPr id="239689" name="Text Box 73"/>
            <p:cNvSpPr txBox="1">
              <a:spLocks noChangeArrowheads="1"/>
            </p:cNvSpPr>
            <p:nvPr/>
          </p:nvSpPr>
          <p:spPr bwMode="auto">
            <a:xfrm>
              <a:off x="1121" y="3278"/>
              <a:ext cx="123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А(1;-9)</a:t>
              </a:r>
            </a:p>
          </p:txBody>
        </p:sp>
        <p:sp>
          <p:nvSpPr>
            <p:cNvPr id="239690" name="Oval 74"/>
            <p:cNvSpPr>
              <a:spLocks noChangeArrowheads="1"/>
            </p:cNvSpPr>
            <p:nvPr/>
          </p:nvSpPr>
          <p:spPr bwMode="auto">
            <a:xfrm>
              <a:off x="1160" y="33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9712" name="Rectangle 96"/>
          <p:cNvSpPr>
            <a:spLocks noChangeArrowheads="1"/>
          </p:cNvSpPr>
          <p:nvPr/>
        </p:nvSpPr>
        <p:spPr bwMode="auto">
          <a:xfrm>
            <a:off x="6035675" y="4876800"/>
            <a:ext cx="2865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tg </a:t>
            </a:r>
            <a:r>
              <a:rPr lang="el-GR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α</a:t>
            </a: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= </a:t>
            </a:r>
            <a:r>
              <a:rPr lang="ru-RU" sz="3200" b="1" i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</a:t>
            </a:r>
            <a:r>
              <a:rPr lang="en-US" sz="3200" b="1" i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/</a:t>
            </a:r>
            <a:r>
              <a:rPr lang="ru-RU" sz="3200" b="1" i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  <a:r>
              <a:rPr lang="en-US" sz="3200" b="1" i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=</a:t>
            </a:r>
          </a:p>
          <a:p>
            <a:r>
              <a:rPr lang="en-US" sz="3200" b="1" i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 3</a:t>
            </a:r>
            <a:r>
              <a:rPr lang="ru-RU" sz="3200" b="1" i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=</a:t>
            </a:r>
            <a:r>
              <a:rPr lang="ru-RU"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 '(</a:t>
            </a:r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endParaRPr lang="el-GR" sz="3200" b="1" i="1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39713" name="Line 97"/>
          <p:cNvSpPr>
            <a:spLocks noChangeShapeType="1"/>
          </p:cNvSpPr>
          <p:nvPr/>
        </p:nvSpPr>
        <p:spPr bwMode="auto">
          <a:xfrm>
            <a:off x="6459538" y="5980113"/>
            <a:ext cx="1604962" cy="11112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3214688" y="2524125"/>
            <a:ext cx="388937" cy="777875"/>
            <a:chOff x="2025" y="1590"/>
            <a:chExt cx="245" cy="490"/>
          </a:xfrm>
        </p:grpSpPr>
        <p:sp>
          <p:nvSpPr>
            <p:cNvPr id="239677" name="Text Box 61"/>
            <p:cNvSpPr txBox="1">
              <a:spLocks noChangeArrowheads="1"/>
            </p:cNvSpPr>
            <p:nvPr/>
          </p:nvSpPr>
          <p:spPr bwMode="auto">
            <a:xfrm>
              <a:off x="2025" y="1590"/>
              <a:ext cx="24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4000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239679" name="Oval 63"/>
            <p:cNvSpPr>
              <a:spLocks noChangeArrowheads="1"/>
            </p:cNvSpPr>
            <p:nvPr/>
          </p:nvSpPr>
          <p:spPr bwMode="auto">
            <a:xfrm>
              <a:off x="2120" y="1984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5" name="Нижний колонтитул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3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3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9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9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9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96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96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96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96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96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96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96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96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2000"/>
                                        <p:tgtEl>
                                          <p:spTgt spid="23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23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97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9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97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9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97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9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97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97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23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23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3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3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3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3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 tmFilter="0,0; .5, 1; 1, 1"/>
                                        <p:tgtEl>
                                          <p:spTgt spid="23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23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850"/>
                            </p:stCondLst>
                            <p:childTnLst>
                              <p:par>
                                <p:cTn id="181" presetID="22" presetClass="entr" presetSubtype="8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23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35" grpId="0"/>
      <p:bldP spid="239671" grpId="0"/>
      <p:bldP spid="239676" grpId="0" animBg="1"/>
      <p:bldP spid="239681" grpId="0" animBg="1"/>
      <p:bldP spid="239687" grpId="0" animBg="1"/>
      <p:bldP spid="239672" grpId="0" animBg="1"/>
      <p:bldP spid="239696" grpId="0" animBg="1"/>
      <p:bldP spid="239697" grpId="0" animBg="1"/>
      <p:bldP spid="239705" grpId="0" animBg="1"/>
      <p:bldP spid="239708" grpId="0" animBg="1"/>
      <p:bldP spid="239709" grpId="0"/>
      <p:bldP spid="239712" grpId="0"/>
      <p:bldP spid="2397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41667" name="Line 3"/>
            <p:cNvSpPr>
              <a:spLocks noChangeShapeType="1"/>
            </p:cNvSpPr>
            <p:nvPr/>
          </p:nvSpPr>
          <p:spPr bwMode="auto">
            <a:xfrm flipV="1">
              <a:off x="155" y="111"/>
              <a:ext cx="5605" cy="2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1668" name="Line 4"/>
            <p:cNvSpPr>
              <a:spLocks noChangeShapeType="1"/>
            </p:cNvSpPr>
            <p:nvPr/>
          </p:nvSpPr>
          <p:spPr bwMode="auto">
            <a:xfrm>
              <a:off x="0" y="4209"/>
              <a:ext cx="5547" cy="27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1669" name="Line 5"/>
            <p:cNvSpPr>
              <a:spLocks noChangeShapeType="1"/>
            </p:cNvSpPr>
            <p:nvPr/>
          </p:nvSpPr>
          <p:spPr bwMode="auto">
            <a:xfrm flipH="1" flipV="1">
              <a:off x="120" y="186"/>
              <a:ext cx="1" cy="4134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1670" name="Line 6"/>
            <p:cNvSpPr>
              <a:spLocks noChangeShapeType="1"/>
            </p:cNvSpPr>
            <p:nvPr/>
          </p:nvSpPr>
          <p:spPr bwMode="auto">
            <a:xfrm flipH="1">
              <a:off x="0" y="0"/>
              <a:ext cx="362" cy="594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1671" name="Line 7"/>
            <p:cNvSpPr>
              <a:spLocks noChangeShapeType="1"/>
            </p:cNvSpPr>
            <p:nvPr/>
          </p:nvSpPr>
          <p:spPr bwMode="auto">
            <a:xfrm flipH="1">
              <a:off x="5398" y="3828"/>
              <a:ext cx="362" cy="492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1672" name="Line 8"/>
            <p:cNvSpPr>
              <a:spLocks noChangeShapeType="1"/>
            </p:cNvSpPr>
            <p:nvPr/>
          </p:nvSpPr>
          <p:spPr bwMode="auto">
            <a:xfrm flipH="1">
              <a:off x="5647" y="0"/>
              <a:ext cx="2" cy="4190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241300" y="133350"/>
            <a:ext cx="8889999" cy="3452813"/>
            <a:chOff x="152" y="84"/>
            <a:chExt cx="5600" cy="2175"/>
          </a:xfrm>
        </p:grpSpPr>
        <p:sp>
          <p:nvSpPr>
            <p:cNvPr id="241674" name="Text Box 10"/>
            <p:cNvSpPr txBox="1">
              <a:spLocks noChangeArrowheads="1"/>
            </p:cNvSpPr>
            <p:nvPr/>
          </p:nvSpPr>
          <p:spPr bwMode="auto">
            <a:xfrm>
              <a:off x="324" y="84"/>
              <a:ext cx="5428" cy="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10000"/>
                </a:spcBef>
              </a:pPr>
              <a:r>
                <a:rPr lang="ru-RU" sz="3200" b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5.  </a:t>
              </a: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Функция                 определена на промежутке 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</a:pP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           . Используя изображенный на рисунке график производной                    , определите количество касательных к графику функции          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</a:pP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              , которые составляют угол          </a:t>
              </a:r>
              <a:r>
                <a:rPr lang="ru-RU" sz="2800" b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с</a:t>
              </a:r>
              <a:endPara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endParaRPr>
            </a:p>
            <a:p>
              <a:pPr>
                <a:lnSpc>
                  <a:spcPct val="90000"/>
                </a:lnSpc>
                <a:spcBef>
                  <a:spcPct val="10000"/>
                </a:spcBef>
              </a:pP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                                              </a:t>
              </a:r>
              <a:r>
                <a:rPr lang="ru-RU" sz="2800" b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                     положительным</a:t>
              </a:r>
              <a:endPara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endParaRPr>
            </a:p>
            <a:p>
              <a:pPr>
                <a:lnSpc>
                  <a:spcPct val="90000"/>
                </a:lnSpc>
                <a:spcBef>
                  <a:spcPct val="10000"/>
                </a:spcBef>
              </a:pP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                                                   </a:t>
              </a:r>
              <a:r>
                <a:rPr lang="ru-RU" sz="2800" b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                 направлением </a:t>
              </a:r>
              <a:endPara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endParaRPr>
            </a:p>
            <a:p>
              <a:pPr>
                <a:lnSpc>
                  <a:spcPct val="90000"/>
                </a:lnSpc>
                <a:spcBef>
                  <a:spcPct val="10000"/>
                </a:spcBef>
              </a:pP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                                                  </a:t>
              </a:r>
              <a:r>
                <a:rPr lang="ru-RU" sz="2800" b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                    </a:t>
              </a: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оси </a:t>
              </a:r>
              <a:r>
                <a:rPr lang="en-US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Ox</a:t>
              </a: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. </a:t>
              </a:r>
            </a:p>
          </p:txBody>
        </p:sp>
        <p:graphicFrame>
          <p:nvGraphicFramePr>
            <p:cNvPr id="241675" name="Object 11"/>
            <p:cNvGraphicFramePr>
              <a:graphicFrameLocks noChangeAspect="1"/>
            </p:cNvGraphicFramePr>
            <p:nvPr/>
          </p:nvGraphicFramePr>
          <p:xfrm>
            <a:off x="1565" y="112"/>
            <a:ext cx="798" cy="279"/>
          </p:xfrm>
          <a:graphic>
            <a:graphicData uri="http://schemas.openxmlformats.org/presentationml/2006/ole">
              <p:oleObj spid="_x0000_s3074" name="Формула" r:id="rId3" imgW="583920" imgH="203040" progId="Equation.3">
                <p:embed/>
              </p:oleObj>
            </a:graphicData>
          </a:graphic>
        </p:graphicFrame>
        <p:graphicFrame>
          <p:nvGraphicFramePr>
            <p:cNvPr id="241676" name="Object 12"/>
            <p:cNvGraphicFramePr>
              <a:graphicFrameLocks noChangeAspect="1"/>
            </p:cNvGraphicFramePr>
            <p:nvPr/>
          </p:nvGraphicFramePr>
          <p:xfrm>
            <a:off x="3696" y="1026"/>
            <a:ext cx="408" cy="367"/>
          </p:xfrm>
          <a:graphic>
            <a:graphicData uri="http://schemas.openxmlformats.org/presentationml/2006/ole">
              <p:oleObj spid="_x0000_s3075" name="Формула" r:id="rId4" imgW="241200" imgH="203040" progId="Equation.3">
                <p:embed/>
              </p:oleObj>
            </a:graphicData>
          </a:graphic>
        </p:graphicFrame>
        <p:graphicFrame>
          <p:nvGraphicFramePr>
            <p:cNvPr id="241677" name="Object 13"/>
            <p:cNvGraphicFramePr>
              <a:graphicFrameLocks noChangeAspect="1"/>
            </p:cNvGraphicFramePr>
            <p:nvPr/>
          </p:nvGraphicFramePr>
          <p:xfrm>
            <a:off x="152" y="300"/>
            <a:ext cx="802" cy="408"/>
          </p:xfrm>
          <a:graphic>
            <a:graphicData uri="http://schemas.openxmlformats.org/presentationml/2006/ole">
              <p:oleObj spid="_x0000_s3076" name="Формула" r:id="rId5" imgW="419040" imgH="203040" progId="Equation.3">
                <p:embed/>
              </p:oleObj>
            </a:graphicData>
          </a:graphic>
        </p:graphicFrame>
        <p:graphicFrame>
          <p:nvGraphicFramePr>
            <p:cNvPr id="241749" name="Object 85"/>
            <p:cNvGraphicFramePr>
              <a:graphicFrameLocks noChangeAspect="1"/>
            </p:cNvGraphicFramePr>
            <p:nvPr/>
          </p:nvGraphicFramePr>
          <p:xfrm>
            <a:off x="1746" y="618"/>
            <a:ext cx="907" cy="283"/>
          </p:xfrm>
          <a:graphic>
            <a:graphicData uri="http://schemas.openxmlformats.org/presentationml/2006/ole">
              <p:oleObj spid="_x0000_s3077" name="Формула" r:id="rId6" imgW="609480" imgH="203040" progId="Equation.3">
                <p:embed/>
              </p:oleObj>
            </a:graphicData>
          </a:graphic>
        </p:graphicFrame>
        <p:graphicFrame>
          <p:nvGraphicFramePr>
            <p:cNvPr id="241750" name="Object 86"/>
            <p:cNvGraphicFramePr>
              <a:graphicFrameLocks noChangeAspect="1"/>
            </p:cNvGraphicFramePr>
            <p:nvPr/>
          </p:nvGraphicFramePr>
          <p:xfrm>
            <a:off x="275" y="1104"/>
            <a:ext cx="836" cy="350"/>
          </p:xfrm>
          <a:graphic>
            <a:graphicData uri="http://schemas.openxmlformats.org/presentationml/2006/ole">
              <p:oleObj spid="_x0000_s3078" name="Формула" r:id="rId7" imgW="583920" imgH="203040" progId="Equation.3">
                <p:embed/>
              </p:oleObj>
            </a:graphicData>
          </a:graphic>
        </p:graphicFrame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274639" y="2348880"/>
            <a:ext cx="4945433" cy="4176464"/>
            <a:chOff x="173" y="1422"/>
            <a:chExt cx="3341" cy="2762"/>
          </a:xfrm>
        </p:grpSpPr>
        <p:sp>
          <p:nvSpPr>
            <p:cNvPr id="241711" name="Rectangle 47"/>
            <p:cNvSpPr>
              <a:spLocks noChangeArrowheads="1"/>
            </p:cNvSpPr>
            <p:nvPr/>
          </p:nvSpPr>
          <p:spPr bwMode="auto">
            <a:xfrm>
              <a:off x="173" y="1496"/>
              <a:ext cx="3341" cy="268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186" y="1422"/>
              <a:ext cx="3324" cy="2762"/>
              <a:chOff x="2042" y="1382"/>
              <a:chExt cx="3324" cy="2762"/>
            </a:xfrm>
          </p:grpSpPr>
          <p:sp>
            <p:nvSpPr>
              <p:cNvPr id="241714" name="Line 50"/>
              <p:cNvSpPr>
                <a:spLocks noChangeShapeType="1"/>
              </p:cNvSpPr>
              <p:nvPr/>
            </p:nvSpPr>
            <p:spPr bwMode="auto">
              <a:xfrm>
                <a:off x="3376" y="1468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15" name="Line 51"/>
              <p:cNvSpPr>
                <a:spLocks noChangeShapeType="1"/>
              </p:cNvSpPr>
              <p:nvPr/>
            </p:nvSpPr>
            <p:spPr bwMode="auto">
              <a:xfrm>
                <a:off x="2050" y="1451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16" name="Line 52"/>
              <p:cNvSpPr>
                <a:spLocks noChangeShapeType="1"/>
              </p:cNvSpPr>
              <p:nvPr/>
            </p:nvSpPr>
            <p:spPr bwMode="auto">
              <a:xfrm>
                <a:off x="2391" y="1464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17" name="Line 53"/>
              <p:cNvSpPr>
                <a:spLocks noChangeShapeType="1"/>
              </p:cNvSpPr>
              <p:nvPr/>
            </p:nvSpPr>
            <p:spPr bwMode="auto">
              <a:xfrm>
                <a:off x="2717" y="1454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18" name="Line 54"/>
              <p:cNvSpPr>
                <a:spLocks noChangeShapeType="1"/>
              </p:cNvSpPr>
              <p:nvPr/>
            </p:nvSpPr>
            <p:spPr bwMode="auto">
              <a:xfrm>
                <a:off x="3049" y="1464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19" name="Line 55"/>
              <p:cNvSpPr>
                <a:spLocks noChangeShapeType="1"/>
              </p:cNvSpPr>
              <p:nvPr/>
            </p:nvSpPr>
            <p:spPr bwMode="auto">
              <a:xfrm>
                <a:off x="3696" y="1452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20" name="Line 56"/>
              <p:cNvSpPr>
                <a:spLocks noChangeShapeType="1"/>
              </p:cNvSpPr>
              <p:nvPr/>
            </p:nvSpPr>
            <p:spPr bwMode="auto">
              <a:xfrm>
                <a:off x="4031" y="1459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21" name="Line 57"/>
              <p:cNvSpPr>
                <a:spLocks noChangeShapeType="1"/>
              </p:cNvSpPr>
              <p:nvPr/>
            </p:nvSpPr>
            <p:spPr bwMode="auto">
              <a:xfrm>
                <a:off x="4360" y="1459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22" name="Line 58"/>
              <p:cNvSpPr>
                <a:spLocks noChangeShapeType="1"/>
              </p:cNvSpPr>
              <p:nvPr/>
            </p:nvSpPr>
            <p:spPr bwMode="auto">
              <a:xfrm>
                <a:off x="4687" y="1451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23" name="Line 59"/>
              <p:cNvSpPr>
                <a:spLocks noChangeShapeType="1"/>
              </p:cNvSpPr>
              <p:nvPr/>
            </p:nvSpPr>
            <p:spPr bwMode="auto">
              <a:xfrm>
                <a:off x="5023" y="1455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24" name="Line 60"/>
              <p:cNvSpPr>
                <a:spLocks noChangeShapeType="1"/>
              </p:cNvSpPr>
              <p:nvPr/>
            </p:nvSpPr>
            <p:spPr bwMode="auto">
              <a:xfrm>
                <a:off x="5354" y="1459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25" name="Line 61"/>
              <p:cNvSpPr>
                <a:spLocks noChangeShapeType="1"/>
              </p:cNvSpPr>
              <p:nvPr/>
            </p:nvSpPr>
            <p:spPr bwMode="auto">
              <a:xfrm flipV="1">
                <a:off x="2050" y="1459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26" name="Line 62"/>
              <p:cNvSpPr>
                <a:spLocks noChangeShapeType="1"/>
              </p:cNvSpPr>
              <p:nvPr/>
            </p:nvSpPr>
            <p:spPr bwMode="auto">
              <a:xfrm flipV="1">
                <a:off x="2042" y="1788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27" name="Line 63"/>
              <p:cNvSpPr>
                <a:spLocks noChangeShapeType="1"/>
              </p:cNvSpPr>
              <p:nvPr/>
            </p:nvSpPr>
            <p:spPr bwMode="auto">
              <a:xfrm flipV="1">
                <a:off x="2063" y="2132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28" name="Line 64"/>
              <p:cNvSpPr>
                <a:spLocks noChangeShapeType="1"/>
              </p:cNvSpPr>
              <p:nvPr/>
            </p:nvSpPr>
            <p:spPr bwMode="auto">
              <a:xfrm flipV="1">
                <a:off x="2049" y="2455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29" name="Line 65"/>
              <p:cNvSpPr>
                <a:spLocks noChangeShapeType="1"/>
              </p:cNvSpPr>
              <p:nvPr/>
            </p:nvSpPr>
            <p:spPr bwMode="auto">
              <a:xfrm flipV="1">
                <a:off x="2059" y="2784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30" name="Line 66"/>
              <p:cNvSpPr>
                <a:spLocks noChangeShapeType="1"/>
              </p:cNvSpPr>
              <p:nvPr/>
            </p:nvSpPr>
            <p:spPr bwMode="auto">
              <a:xfrm flipV="1">
                <a:off x="2043" y="3452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31" name="Line 67"/>
              <p:cNvSpPr>
                <a:spLocks noChangeShapeType="1"/>
              </p:cNvSpPr>
              <p:nvPr/>
            </p:nvSpPr>
            <p:spPr bwMode="auto">
              <a:xfrm flipV="1">
                <a:off x="2058" y="3121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32" name="Line 68"/>
              <p:cNvSpPr>
                <a:spLocks noChangeShapeType="1"/>
              </p:cNvSpPr>
              <p:nvPr/>
            </p:nvSpPr>
            <p:spPr bwMode="auto">
              <a:xfrm flipV="1">
                <a:off x="2066" y="3790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33" name="Line 69"/>
              <p:cNvSpPr>
                <a:spLocks noChangeShapeType="1"/>
              </p:cNvSpPr>
              <p:nvPr/>
            </p:nvSpPr>
            <p:spPr bwMode="auto">
              <a:xfrm flipV="1">
                <a:off x="2065" y="4119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34" name="Line 70"/>
              <p:cNvSpPr>
                <a:spLocks noChangeShapeType="1"/>
              </p:cNvSpPr>
              <p:nvPr/>
            </p:nvSpPr>
            <p:spPr bwMode="auto">
              <a:xfrm flipH="1" flipV="1">
                <a:off x="2720" y="1494"/>
                <a:ext cx="11" cy="26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35" name="Line 71"/>
              <p:cNvSpPr>
                <a:spLocks noChangeShapeType="1"/>
              </p:cNvSpPr>
              <p:nvPr/>
            </p:nvSpPr>
            <p:spPr bwMode="auto">
              <a:xfrm>
                <a:off x="2072" y="3448"/>
                <a:ext cx="324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36" name="Text Box 72"/>
              <p:cNvSpPr txBox="1">
                <a:spLocks noChangeArrowheads="1"/>
              </p:cNvSpPr>
              <p:nvPr/>
            </p:nvSpPr>
            <p:spPr bwMode="auto">
              <a:xfrm>
                <a:off x="2473" y="3394"/>
                <a:ext cx="24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ru-RU" sz="4000" b="1"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241737" name="Text Box 73"/>
              <p:cNvSpPr txBox="1">
                <a:spLocks noChangeArrowheads="1"/>
              </p:cNvSpPr>
              <p:nvPr/>
            </p:nvSpPr>
            <p:spPr bwMode="auto">
              <a:xfrm>
                <a:off x="2841" y="3382"/>
                <a:ext cx="24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ru-RU" sz="4000" b="1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241738" name="Text Box 74"/>
              <p:cNvSpPr txBox="1">
                <a:spLocks noChangeArrowheads="1"/>
              </p:cNvSpPr>
              <p:nvPr/>
            </p:nvSpPr>
            <p:spPr bwMode="auto">
              <a:xfrm>
                <a:off x="2483" y="1382"/>
                <a:ext cx="191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b="1" i="1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ru-RU" sz="4000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739" name="Text Box 75"/>
              <p:cNvSpPr txBox="1">
                <a:spLocks noChangeArrowheads="1"/>
              </p:cNvSpPr>
              <p:nvPr/>
            </p:nvSpPr>
            <p:spPr bwMode="auto">
              <a:xfrm>
                <a:off x="2441" y="2868"/>
                <a:ext cx="24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ru-RU" sz="4000" b="1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241740" name="Text Box 76"/>
              <p:cNvSpPr txBox="1">
                <a:spLocks noChangeArrowheads="1"/>
              </p:cNvSpPr>
              <p:nvPr/>
            </p:nvSpPr>
            <p:spPr bwMode="auto">
              <a:xfrm>
                <a:off x="5143" y="3410"/>
                <a:ext cx="191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b="1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ru-RU" sz="4000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741" name="Rectangle 77"/>
              <p:cNvSpPr>
                <a:spLocks noChangeArrowheads="1"/>
              </p:cNvSpPr>
              <p:nvPr/>
            </p:nvSpPr>
            <p:spPr bwMode="auto">
              <a:xfrm>
                <a:off x="4075" y="1717"/>
                <a:ext cx="129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41742" name="Line 78"/>
              <p:cNvSpPr>
                <a:spLocks noChangeShapeType="1"/>
              </p:cNvSpPr>
              <p:nvPr/>
            </p:nvSpPr>
            <p:spPr bwMode="auto">
              <a:xfrm>
                <a:off x="3376" y="1478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1743" name="Text Box 79"/>
            <p:cNvSpPr txBox="1">
              <a:spLocks noChangeArrowheads="1"/>
            </p:cNvSpPr>
            <p:nvPr/>
          </p:nvSpPr>
          <p:spPr bwMode="auto">
            <a:xfrm>
              <a:off x="1884" y="1692"/>
              <a:ext cx="10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i="1" dirty="0">
                  <a:latin typeface="Times New Roman" pitchFamily="18" charset="0"/>
                  <a:cs typeface="Times New Roman" pitchFamily="18" charset="0"/>
                </a:rPr>
                <a:t>y=f</a:t>
              </a:r>
              <a:r>
                <a:rPr lang="ru-RU" sz="4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>
                  <a:latin typeface="Times New Roman" pitchFamily="18" charset="0"/>
                  <a:cs typeface="Times New Roman" pitchFamily="18" charset="0"/>
                </a:rPr>
                <a:t>'(x)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1747" name="Oval 83"/>
            <p:cNvSpPr>
              <a:spLocks noChangeArrowheads="1"/>
            </p:cNvSpPr>
            <p:nvPr/>
          </p:nvSpPr>
          <p:spPr bwMode="auto">
            <a:xfrm>
              <a:off x="3136" y="1792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752" name="Freeform 88"/>
            <p:cNvSpPr>
              <a:spLocks/>
            </p:cNvSpPr>
            <p:nvPr/>
          </p:nvSpPr>
          <p:spPr bwMode="auto">
            <a:xfrm>
              <a:off x="592" y="1896"/>
              <a:ext cx="2568" cy="2168"/>
            </a:xfrm>
            <a:custGeom>
              <a:avLst/>
              <a:gdLst/>
              <a:ahLst/>
              <a:cxnLst>
                <a:cxn ang="0">
                  <a:pos x="0" y="2168"/>
                </a:cxn>
                <a:cxn ang="0">
                  <a:pos x="152" y="2080"/>
                </a:cxn>
                <a:cxn ang="0">
                  <a:pos x="376" y="1776"/>
                </a:cxn>
                <a:cxn ang="0">
                  <a:pos x="552" y="1184"/>
                </a:cxn>
                <a:cxn ang="0">
                  <a:pos x="728" y="424"/>
                </a:cxn>
                <a:cxn ang="0">
                  <a:pos x="888" y="72"/>
                </a:cxn>
                <a:cxn ang="0">
                  <a:pos x="1024" y="200"/>
                </a:cxn>
                <a:cxn ang="0">
                  <a:pos x="1152" y="960"/>
                </a:cxn>
                <a:cxn ang="0">
                  <a:pos x="1312" y="1600"/>
                </a:cxn>
                <a:cxn ang="0">
                  <a:pos x="1456" y="1864"/>
                </a:cxn>
                <a:cxn ang="0">
                  <a:pos x="1592" y="1640"/>
                </a:cxn>
                <a:cxn ang="0">
                  <a:pos x="1672" y="1288"/>
                </a:cxn>
                <a:cxn ang="0">
                  <a:pos x="1752" y="784"/>
                </a:cxn>
                <a:cxn ang="0">
                  <a:pos x="1888" y="304"/>
                </a:cxn>
                <a:cxn ang="0">
                  <a:pos x="2096" y="800"/>
                </a:cxn>
                <a:cxn ang="0">
                  <a:pos x="2248" y="928"/>
                </a:cxn>
                <a:cxn ang="0">
                  <a:pos x="2376" y="704"/>
                </a:cxn>
                <a:cxn ang="0">
                  <a:pos x="2568" y="0"/>
                </a:cxn>
              </a:cxnLst>
              <a:rect l="0" t="0" r="r" b="b"/>
              <a:pathLst>
                <a:path w="2568" h="2168">
                  <a:moveTo>
                    <a:pt x="0" y="2168"/>
                  </a:moveTo>
                  <a:cubicBezTo>
                    <a:pt x="25" y="2153"/>
                    <a:pt x="89" y="2145"/>
                    <a:pt x="152" y="2080"/>
                  </a:cubicBezTo>
                  <a:cubicBezTo>
                    <a:pt x="215" y="2015"/>
                    <a:pt x="309" y="1925"/>
                    <a:pt x="376" y="1776"/>
                  </a:cubicBezTo>
                  <a:cubicBezTo>
                    <a:pt x="443" y="1627"/>
                    <a:pt x="493" y="1409"/>
                    <a:pt x="552" y="1184"/>
                  </a:cubicBezTo>
                  <a:cubicBezTo>
                    <a:pt x="611" y="959"/>
                    <a:pt x="672" y="609"/>
                    <a:pt x="728" y="424"/>
                  </a:cubicBezTo>
                  <a:cubicBezTo>
                    <a:pt x="784" y="239"/>
                    <a:pt x="839" y="109"/>
                    <a:pt x="888" y="72"/>
                  </a:cubicBezTo>
                  <a:cubicBezTo>
                    <a:pt x="937" y="35"/>
                    <a:pt x="980" y="52"/>
                    <a:pt x="1024" y="200"/>
                  </a:cubicBezTo>
                  <a:cubicBezTo>
                    <a:pt x="1068" y="348"/>
                    <a:pt x="1104" y="727"/>
                    <a:pt x="1152" y="960"/>
                  </a:cubicBezTo>
                  <a:cubicBezTo>
                    <a:pt x="1200" y="1193"/>
                    <a:pt x="1261" y="1449"/>
                    <a:pt x="1312" y="1600"/>
                  </a:cubicBezTo>
                  <a:cubicBezTo>
                    <a:pt x="1363" y="1751"/>
                    <a:pt x="1409" y="1857"/>
                    <a:pt x="1456" y="1864"/>
                  </a:cubicBezTo>
                  <a:cubicBezTo>
                    <a:pt x="1503" y="1871"/>
                    <a:pt x="1556" y="1736"/>
                    <a:pt x="1592" y="1640"/>
                  </a:cubicBezTo>
                  <a:cubicBezTo>
                    <a:pt x="1628" y="1544"/>
                    <a:pt x="1645" y="1430"/>
                    <a:pt x="1672" y="1288"/>
                  </a:cubicBezTo>
                  <a:cubicBezTo>
                    <a:pt x="1699" y="1146"/>
                    <a:pt x="1716" y="948"/>
                    <a:pt x="1752" y="784"/>
                  </a:cubicBezTo>
                  <a:cubicBezTo>
                    <a:pt x="1788" y="620"/>
                    <a:pt x="1831" y="301"/>
                    <a:pt x="1888" y="304"/>
                  </a:cubicBezTo>
                  <a:cubicBezTo>
                    <a:pt x="1945" y="307"/>
                    <a:pt x="2036" y="696"/>
                    <a:pt x="2096" y="800"/>
                  </a:cubicBezTo>
                  <a:cubicBezTo>
                    <a:pt x="2156" y="904"/>
                    <a:pt x="2201" y="944"/>
                    <a:pt x="2248" y="928"/>
                  </a:cubicBezTo>
                  <a:cubicBezTo>
                    <a:pt x="2295" y="912"/>
                    <a:pt x="2323" y="859"/>
                    <a:pt x="2376" y="704"/>
                  </a:cubicBezTo>
                  <a:cubicBezTo>
                    <a:pt x="2429" y="549"/>
                    <a:pt x="2528" y="147"/>
                    <a:pt x="2568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1753" name="Oval 89"/>
            <p:cNvSpPr>
              <a:spLocks noChangeArrowheads="1"/>
            </p:cNvSpPr>
            <p:nvPr/>
          </p:nvSpPr>
          <p:spPr bwMode="auto">
            <a:xfrm>
              <a:off x="496" y="402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1754" name="Text Box 90"/>
          <p:cNvSpPr txBox="1">
            <a:spLocks noChangeArrowheads="1"/>
          </p:cNvSpPr>
          <p:nvPr/>
        </p:nvSpPr>
        <p:spPr bwMode="auto">
          <a:xfrm>
            <a:off x="6080125" y="3513138"/>
            <a:ext cx="2376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Решение.</a:t>
            </a:r>
          </a:p>
        </p:txBody>
      </p:sp>
      <p:grpSp>
        <p:nvGrpSpPr>
          <p:cNvPr id="6" name="Group 108"/>
          <p:cNvGrpSpPr>
            <a:grpSpLocks/>
          </p:cNvGrpSpPr>
          <p:nvPr/>
        </p:nvGrpSpPr>
        <p:grpSpPr bwMode="auto">
          <a:xfrm>
            <a:off x="5895975" y="3933056"/>
            <a:ext cx="2865438" cy="1412057"/>
            <a:chOff x="3706" y="2688"/>
            <a:chExt cx="1805" cy="703"/>
          </a:xfrm>
        </p:grpSpPr>
        <p:sp>
          <p:nvSpPr>
            <p:cNvPr id="241756" name="Rectangle 92"/>
            <p:cNvSpPr>
              <a:spLocks noChangeArrowheads="1"/>
            </p:cNvSpPr>
            <p:nvPr/>
          </p:nvSpPr>
          <p:spPr bwMode="auto">
            <a:xfrm>
              <a:off x="3706" y="2688"/>
              <a:ext cx="1805" cy="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32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tg</a:t>
              </a:r>
              <a:r>
                <a:rPr lang="en-US" sz="3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el-GR" sz="3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α</a:t>
              </a:r>
              <a:r>
                <a:rPr lang="en-US" sz="3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= </a:t>
              </a:r>
              <a:r>
                <a:rPr lang="en-US" sz="3200" b="1" i="1" dirty="0" err="1">
                  <a:solidFill>
                    <a:srgbClr val="D6009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tg</a:t>
              </a:r>
              <a:r>
                <a:rPr lang="en-US" sz="3200" b="1" i="1" dirty="0">
                  <a:solidFill>
                    <a:srgbClr val="D6009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ru-RU" sz="3200" b="1" i="1" dirty="0">
                  <a:solidFill>
                    <a:srgbClr val="D6009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60</a:t>
              </a:r>
              <a:r>
                <a:rPr lang="ru-RU" sz="3200" b="1" i="1" baseline="30000" dirty="0">
                  <a:solidFill>
                    <a:srgbClr val="D6009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0</a:t>
              </a:r>
              <a:r>
                <a:rPr lang="en-US" sz="3200" b="1" i="1" dirty="0">
                  <a:solidFill>
                    <a:srgbClr val="D6009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=</a:t>
              </a:r>
            </a:p>
            <a:p>
              <a:pPr>
                <a:lnSpc>
                  <a:spcPct val="70000"/>
                </a:lnSpc>
              </a:pPr>
              <a:endParaRPr lang="en-US" sz="3200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>
                <a:lnSpc>
                  <a:spcPct val="70000"/>
                </a:lnSpc>
              </a:pPr>
              <a:r>
                <a:rPr lang="en-US" sz="3200" b="1" i="1" dirty="0">
                  <a:solidFill>
                    <a:srgbClr val="D6009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= </a:t>
              </a:r>
              <a:r>
                <a:rPr lang="ru-RU" sz="3200" b="1" i="1" dirty="0">
                  <a:solidFill>
                    <a:srgbClr val="D6009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     =</a:t>
              </a:r>
              <a:r>
                <a:rPr lang="ru-RU" sz="3200" b="1" i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en-US" sz="3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f '(x)</a:t>
              </a:r>
              <a:endPara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grpSp>
          <p:nvGrpSpPr>
            <p:cNvPr id="7" name="Group 101"/>
            <p:cNvGrpSpPr>
              <a:grpSpLocks/>
            </p:cNvGrpSpPr>
            <p:nvPr/>
          </p:nvGrpSpPr>
          <p:grpSpPr bwMode="auto">
            <a:xfrm>
              <a:off x="4011" y="2991"/>
              <a:ext cx="353" cy="374"/>
              <a:chOff x="3971" y="3415"/>
              <a:chExt cx="353" cy="374"/>
            </a:xfrm>
          </p:grpSpPr>
          <p:sp>
            <p:nvSpPr>
              <p:cNvPr id="241760" name="Line 96"/>
              <p:cNvSpPr>
                <a:spLocks noChangeShapeType="1"/>
              </p:cNvSpPr>
              <p:nvPr/>
            </p:nvSpPr>
            <p:spPr bwMode="auto">
              <a:xfrm flipV="1">
                <a:off x="3971" y="3632"/>
                <a:ext cx="40" cy="23"/>
              </a:xfrm>
              <a:prstGeom prst="line">
                <a:avLst/>
              </a:prstGeom>
              <a:noFill/>
              <a:ln w="57150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61" name="Line 97"/>
              <p:cNvSpPr>
                <a:spLocks noChangeShapeType="1"/>
              </p:cNvSpPr>
              <p:nvPr/>
            </p:nvSpPr>
            <p:spPr bwMode="auto">
              <a:xfrm>
                <a:off x="4011" y="3639"/>
                <a:ext cx="58" cy="106"/>
              </a:xfrm>
              <a:prstGeom prst="line">
                <a:avLst/>
              </a:prstGeom>
              <a:noFill/>
              <a:ln w="57150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62" name="Line 98"/>
              <p:cNvSpPr>
                <a:spLocks noChangeShapeType="1"/>
              </p:cNvSpPr>
              <p:nvPr/>
            </p:nvSpPr>
            <p:spPr bwMode="auto">
              <a:xfrm flipV="1">
                <a:off x="4076" y="3427"/>
                <a:ext cx="77" cy="318"/>
              </a:xfrm>
              <a:prstGeom prst="line">
                <a:avLst/>
              </a:prstGeom>
              <a:noFill/>
              <a:ln w="57150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63" name="Line 99"/>
              <p:cNvSpPr>
                <a:spLocks noChangeShapeType="1"/>
              </p:cNvSpPr>
              <p:nvPr/>
            </p:nvSpPr>
            <p:spPr bwMode="auto">
              <a:xfrm>
                <a:off x="4153" y="3427"/>
                <a:ext cx="169" cy="0"/>
              </a:xfrm>
              <a:prstGeom prst="line">
                <a:avLst/>
              </a:prstGeom>
              <a:noFill/>
              <a:ln w="57150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64" name="Rectangle 100"/>
              <p:cNvSpPr>
                <a:spLocks noChangeArrowheads="1"/>
              </p:cNvSpPr>
              <p:nvPr/>
            </p:nvSpPr>
            <p:spPr bwMode="auto">
              <a:xfrm>
                <a:off x="4168" y="3415"/>
                <a:ext cx="156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ru-RU" sz="3900" b="1" dirty="0">
                    <a:solidFill>
                      <a:srgbClr val="CC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3</a:t>
                </a:r>
                <a:endParaRPr lang="ru-RU" b="1" dirty="0">
                  <a:solidFill>
                    <a:srgbClr val="CC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grpSp>
        <p:nvGrpSpPr>
          <p:cNvPr id="8" name="Group 123"/>
          <p:cNvGrpSpPr>
            <a:grpSpLocks/>
          </p:cNvGrpSpPr>
          <p:nvPr/>
        </p:nvGrpSpPr>
        <p:grpSpPr bwMode="auto">
          <a:xfrm>
            <a:off x="6048375" y="5345113"/>
            <a:ext cx="2865438" cy="612775"/>
            <a:chOff x="3754" y="3335"/>
            <a:chExt cx="1805" cy="386"/>
          </a:xfrm>
        </p:grpSpPr>
        <p:sp>
          <p:nvSpPr>
            <p:cNvPr id="241780" name="Rectangle 116"/>
            <p:cNvSpPr>
              <a:spLocks noChangeArrowheads="1"/>
            </p:cNvSpPr>
            <p:nvPr/>
          </p:nvSpPr>
          <p:spPr bwMode="auto">
            <a:xfrm>
              <a:off x="3754" y="3448"/>
              <a:ext cx="1805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32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 &lt;         &lt; 2</a:t>
              </a:r>
              <a:endParaRPr lang="el-GR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grpSp>
          <p:nvGrpSpPr>
            <p:cNvPr id="9" name="Group 117"/>
            <p:cNvGrpSpPr>
              <a:grpSpLocks/>
            </p:cNvGrpSpPr>
            <p:nvPr/>
          </p:nvGrpSpPr>
          <p:grpSpPr bwMode="auto">
            <a:xfrm>
              <a:off x="4371" y="3335"/>
              <a:ext cx="353" cy="374"/>
              <a:chOff x="3971" y="3415"/>
              <a:chExt cx="353" cy="374"/>
            </a:xfrm>
          </p:grpSpPr>
          <p:sp>
            <p:nvSpPr>
              <p:cNvPr id="241782" name="Line 118"/>
              <p:cNvSpPr>
                <a:spLocks noChangeShapeType="1"/>
              </p:cNvSpPr>
              <p:nvPr/>
            </p:nvSpPr>
            <p:spPr bwMode="auto">
              <a:xfrm flipV="1">
                <a:off x="3971" y="3632"/>
                <a:ext cx="40" cy="23"/>
              </a:xfrm>
              <a:prstGeom prst="line">
                <a:avLst/>
              </a:prstGeom>
              <a:noFill/>
              <a:ln w="57150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83" name="Line 119"/>
              <p:cNvSpPr>
                <a:spLocks noChangeShapeType="1"/>
              </p:cNvSpPr>
              <p:nvPr/>
            </p:nvSpPr>
            <p:spPr bwMode="auto">
              <a:xfrm>
                <a:off x="4011" y="3639"/>
                <a:ext cx="58" cy="106"/>
              </a:xfrm>
              <a:prstGeom prst="line">
                <a:avLst/>
              </a:prstGeom>
              <a:noFill/>
              <a:ln w="57150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84" name="Line 120"/>
              <p:cNvSpPr>
                <a:spLocks noChangeShapeType="1"/>
              </p:cNvSpPr>
              <p:nvPr/>
            </p:nvSpPr>
            <p:spPr bwMode="auto">
              <a:xfrm flipV="1">
                <a:off x="4076" y="3427"/>
                <a:ext cx="77" cy="318"/>
              </a:xfrm>
              <a:prstGeom prst="line">
                <a:avLst/>
              </a:prstGeom>
              <a:noFill/>
              <a:ln w="57150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85" name="Line 121"/>
              <p:cNvSpPr>
                <a:spLocks noChangeShapeType="1"/>
              </p:cNvSpPr>
              <p:nvPr/>
            </p:nvSpPr>
            <p:spPr bwMode="auto">
              <a:xfrm>
                <a:off x="4153" y="3427"/>
                <a:ext cx="169" cy="0"/>
              </a:xfrm>
              <a:prstGeom prst="line">
                <a:avLst/>
              </a:prstGeom>
              <a:noFill/>
              <a:ln w="57150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86" name="Rectangle 122"/>
              <p:cNvSpPr>
                <a:spLocks noChangeArrowheads="1"/>
              </p:cNvSpPr>
              <p:nvPr/>
            </p:nvSpPr>
            <p:spPr bwMode="auto">
              <a:xfrm>
                <a:off x="4168" y="3415"/>
                <a:ext cx="156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r"/>
                <a:r>
                  <a:rPr lang="ru-RU" sz="3900" b="1">
                    <a:solidFill>
                      <a:srgbClr val="CC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3</a:t>
                </a:r>
                <a:endParaRPr lang="ru-RU" b="1">
                  <a:solidFill>
                    <a:srgbClr val="CC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241799" name="Line 135"/>
          <p:cNvSpPr>
            <a:spLocks noChangeShapeType="1"/>
          </p:cNvSpPr>
          <p:nvPr/>
        </p:nvSpPr>
        <p:spPr bwMode="auto">
          <a:xfrm>
            <a:off x="1187624" y="4653136"/>
            <a:ext cx="42545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" name="Group 134"/>
          <p:cNvGrpSpPr>
            <a:grpSpLocks/>
          </p:cNvGrpSpPr>
          <p:nvPr/>
        </p:nvGrpSpPr>
        <p:grpSpPr bwMode="auto">
          <a:xfrm>
            <a:off x="601663" y="4265613"/>
            <a:ext cx="846137" cy="593725"/>
            <a:chOff x="379" y="2687"/>
            <a:chExt cx="533" cy="374"/>
          </a:xfrm>
        </p:grpSpPr>
        <p:sp>
          <p:nvSpPr>
            <p:cNvPr id="241788" name="Oval 124"/>
            <p:cNvSpPr>
              <a:spLocks noChangeArrowheads="1"/>
            </p:cNvSpPr>
            <p:nvPr/>
          </p:nvSpPr>
          <p:spPr bwMode="auto">
            <a:xfrm>
              <a:off x="816" y="2880"/>
              <a:ext cx="96" cy="96"/>
            </a:xfrm>
            <a:prstGeom prst="ellipse">
              <a:avLst/>
            </a:prstGeom>
            <a:solidFill>
              <a:srgbClr val="D60093"/>
            </a:solidFill>
            <a:ln w="9525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127"/>
            <p:cNvGrpSpPr>
              <a:grpSpLocks/>
            </p:cNvGrpSpPr>
            <p:nvPr/>
          </p:nvGrpSpPr>
          <p:grpSpPr bwMode="auto">
            <a:xfrm>
              <a:off x="379" y="2687"/>
              <a:ext cx="353" cy="374"/>
              <a:chOff x="3971" y="3415"/>
              <a:chExt cx="353" cy="374"/>
            </a:xfrm>
          </p:grpSpPr>
          <p:sp>
            <p:nvSpPr>
              <p:cNvPr id="241792" name="Line 128"/>
              <p:cNvSpPr>
                <a:spLocks noChangeShapeType="1"/>
              </p:cNvSpPr>
              <p:nvPr/>
            </p:nvSpPr>
            <p:spPr bwMode="auto">
              <a:xfrm flipV="1">
                <a:off x="3971" y="3632"/>
                <a:ext cx="40" cy="23"/>
              </a:xfrm>
              <a:prstGeom prst="line">
                <a:avLst/>
              </a:prstGeom>
              <a:noFill/>
              <a:ln w="57150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93" name="Line 129"/>
              <p:cNvSpPr>
                <a:spLocks noChangeShapeType="1"/>
              </p:cNvSpPr>
              <p:nvPr/>
            </p:nvSpPr>
            <p:spPr bwMode="auto">
              <a:xfrm>
                <a:off x="4011" y="3639"/>
                <a:ext cx="58" cy="106"/>
              </a:xfrm>
              <a:prstGeom prst="line">
                <a:avLst/>
              </a:prstGeom>
              <a:noFill/>
              <a:ln w="57150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94" name="Line 130"/>
              <p:cNvSpPr>
                <a:spLocks noChangeShapeType="1"/>
              </p:cNvSpPr>
              <p:nvPr/>
            </p:nvSpPr>
            <p:spPr bwMode="auto">
              <a:xfrm flipV="1">
                <a:off x="4076" y="3427"/>
                <a:ext cx="77" cy="318"/>
              </a:xfrm>
              <a:prstGeom prst="line">
                <a:avLst/>
              </a:prstGeom>
              <a:noFill/>
              <a:ln w="57150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95" name="Line 131"/>
              <p:cNvSpPr>
                <a:spLocks noChangeShapeType="1"/>
              </p:cNvSpPr>
              <p:nvPr/>
            </p:nvSpPr>
            <p:spPr bwMode="auto">
              <a:xfrm>
                <a:off x="4153" y="3427"/>
                <a:ext cx="169" cy="0"/>
              </a:xfrm>
              <a:prstGeom prst="line">
                <a:avLst/>
              </a:prstGeom>
              <a:noFill/>
              <a:ln w="57150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96" name="Rectangle 132"/>
              <p:cNvSpPr>
                <a:spLocks noChangeArrowheads="1"/>
              </p:cNvSpPr>
              <p:nvPr/>
            </p:nvSpPr>
            <p:spPr bwMode="auto">
              <a:xfrm>
                <a:off x="4168" y="3415"/>
                <a:ext cx="156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r"/>
                <a:r>
                  <a:rPr lang="ru-RU" sz="3900" b="1">
                    <a:solidFill>
                      <a:srgbClr val="CC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3</a:t>
                </a:r>
                <a:endParaRPr lang="ru-RU" b="1">
                  <a:solidFill>
                    <a:srgbClr val="CC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grpSp>
        <p:nvGrpSpPr>
          <p:cNvPr id="12" name="Group 139"/>
          <p:cNvGrpSpPr>
            <a:grpSpLocks/>
          </p:cNvGrpSpPr>
          <p:nvPr/>
        </p:nvGrpSpPr>
        <p:grpSpPr bwMode="auto">
          <a:xfrm>
            <a:off x="1803400" y="4559300"/>
            <a:ext cx="1917700" cy="165100"/>
            <a:chOff x="1136" y="2872"/>
            <a:chExt cx="1208" cy="104"/>
          </a:xfrm>
        </p:grpSpPr>
        <p:sp>
          <p:nvSpPr>
            <p:cNvPr id="241800" name="Oval 136"/>
            <p:cNvSpPr>
              <a:spLocks noChangeArrowheads="1"/>
            </p:cNvSpPr>
            <p:nvPr/>
          </p:nvSpPr>
          <p:spPr bwMode="auto">
            <a:xfrm>
              <a:off x="1136" y="2880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801" name="Oval 137"/>
            <p:cNvSpPr>
              <a:spLocks noChangeArrowheads="1"/>
            </p:cNvSpPr>
            <p:nvPr/>
          </p:nvSpPr>
          <p:spPr bwMode="auto">
            <a:xfrm>
              <a:off x="1696" y="2872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802" name="Oval 138"/>
            <p:cNvSpPr>
              <a:spLocks noChangeArrowheads="1"/>
            </p:cNvSpPr>
            <p:nvPr/>
          </p:nvSpPr>
          <p:spPr bwMode="auto">
            <a:xfrm>
              <a:off x="2248" y="2872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1804" name="Text Box 140"/>
          <p:cNvSpPr txBox="1">
            <a:spLocks noChangeArrowheads="1"/>
          </p:cNvSpPr>
          <p:nvPr/>
        </p:nvSpPr>
        <p:spPr bwMode="auto">
          <a:xfrm>
            <a:off x="6486525" y="5900738"/>
            <a:ext cx="2376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3 точки</a:t>
            </a:r>
          </a:p>
        </p:txBody>
      </p:sp>
      <p:sp>
        <p:nvSpPr>
          <p:cNvPr id="241805" name="Line 141"/>
          <p:cNvSpPr>
            <a:spLocks noChangeShapeType="1"/>
          </p:cNvSpPr>
          <p:nvPr/>
        </p:nvSpPr>
        <p:spPr bwMode="auto">
          <a:xfrm>
            <a:off x="6357938" y="6538913"/>
            <a:ext cx="766762" cy="11112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" name="Нижний колонтитул 8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4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4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4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54" grpId="0"/>
      <p:bldP spid="241799" grpId="0" animBg="1"/>
      <p:bldP spid="241804" grpId="0"/>
      <p:bldP spid="2418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38595" name="Line 3"/>
            <p:cNvSpPr>
              <a:spLocks noChangeShapeType="1"/>
            </p:cNvSpPr>
            <p:nvPr/>
          </p:nvSpPr>
          <p:spPr bwMode="auto">
            <a:xfrm flipV="1">
              <a:off x="155" y="111"/>
              <a:ext cx="5605" cy="2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8596" name="Line 4"/>
            <p:cNvSpPr>
              <a:spLocks noChangeShapeType="1"/>
            </p:cNvSpPr>
            <p:nvPr/>
          </p:nvSpPr>
          <p:spPr bwMode="auto">
            <a:xfrm>
              <a:off x="0" y="4209"/>
              <a:ext cx="5547" cy="27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8597" name="Line 5"/>
            <p:cNvSpPr>
              <a:spLocks noChangeShapeType="1"/>
            </p:cNvSpPr>
            <p:nvPr/>
          </p:nvSpPr>
          <p:spPr bwMode="auto">
            <a:xfrm flipH="1" flipV="1">
              <a:off x="120" y="186"/>
              <a:ext cx="1" cy="4134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8598" name="Line 6"/>
            <p:cNvSpPr>
              <a:spLocks noChangeShapeType="1"/>
            </p:cNvSpPr>
            <p:nvPr/>
          </p:nvSpPr>
          <p:spPr bwMode="auto">
            <a:xfrm flipH="1">
              <a:off x="0" y="0"/>
              <a:ext cx="362" cy="594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8599" name="Line 7"/>
            <p:cNvSpPr>
              <a:spLocks noChangeShapeType="1"/>
            </p:cNvSpPr>
            <p:nvPr/>
          </p:nvSpPr>
          <p:spPr bwMode="auto">
            <a:xfrm flipH="1">
              <a:off x="5398" y="3828"/>
              <a:ext cx="362" cy="492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8600" name="Line 8"/>
            <p:cNvSpPr>
              <a:spLocks noChangeShapeType="1"/>
            </p:cNvSpPr>
            <p:nvPr/>
          </p:nvSpPr>
          <p:spPr bwMode="auto">
            <a:xfrm flipH="1">
              <a:off x="5647" y="0"/>
              <a:ext cx="2" cy="4190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06"/>
          <p:cNvGrpSpPr>
            <a:grpSpLocks/>
          </p:cNvGrpSpPr>
          <p:nvPr/>
        </p:nvGrpSpPr>
        <p:grpSpPr bwMode="auto">
          <a:xfrm>
            <a:off x="323850" y="120650"/>
            <a:ext cx="8655050" cy="4818063"/>
            <a:chOff x="204" y="76"/>
            <a:chExt cx="5452" cy="3035"/>
          </a:xfrm>
        </p:grpSpPr>
        <p:sp>
          <p:nvSpPr>
            <p:cNvPr id="238635" name="Text Box 43"/>
            <p:cNvSpPr txBox="1">
              <a:spLocks noChangeArrowheads="1"/>
            </p:cNvSpPr>
            <p:nvPr/>
          </p:nvSpPr>
          <p:spPr bwMode="auto">
            <a:xfrm>
              <a:off x="228" y="76"/>
              <a:ext cx="5428" cy="3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10000"/>
                </a:spcBef>
              </a:pPr>
              <a:r>
                <a:rPr lang="ru-RU" sz="3200" b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6.  </a:t>
              </a: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Функция                 определена на промежутке 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</a:pP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             . На рисунке изображен график производной этой функции. </a:t>
              </a:r>
              <a:r>
                <a:rPr 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К</a:t>
              </a: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графику функции провели касательные во всех точках, абсциссы которых  - </a:t>
              </a:r>
              <a:r>
                <a:rPr 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целые числа</a:t>
              </a: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. Укажите количество точек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                                                  </a:t>
              </a:r>
              <a:r>
                <a:rPr lang="ru-RU" sz="2800" b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             графика </a:t>
              </a: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функции,  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                                                  в которых 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                                                 </a:t>
              </a:r>
              <a:r>
                <a:rPr lang="ru-RU" sz="2800" b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     </a:t>
              </a: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проведенные  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                                                </a:t>
              </a:r>
              <a:r>
                <a:rPr lang="ru-RU" sz="2800" b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              </a:t>
              </a: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касательные имеют 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                                                  </a:t>
              </a:r>
              <a:r>
                <a:rPr lang="ru-RU" sz="2800" b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          отрицательный </a:t>
              </a:r>
              <a:endPara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                                                  угловой  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                                                 </a:t>
              </a:r>
              <a:r>
                <a:rPr lang="ru-RU" sz="2800" b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             </a:t>
              </a: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коэффициент.                   </a:t>
              </a:r>
            </a:p>
          </p:txBody>
        </p:sp>
        <p:graphicFrame>
          <p:nvGraphicFramePr>
            <p:cNvPr id="238636" name="Object 44"/>
            <p:cNvGraphicFramePr>
              <a:graphicFrameLocks noChangeAspect="1"/>
            </p:cNvGraphicFramePr>
            <p:nvPr/>
          </p:nvGraphicFramePr>
          <p:xfrm>
            <a:off x="1429" y="119"/>
            <a:ext cx="771" cy="323"/>
          </p:xfrm>
          <a:graphic>
            <a:graphicData uri="http://schemas.openxmlformats.org/presentationml/2006/ole">
              <p:oleObj spid="_x0000_s4098" name="Формула" r:id="rId3" imgW="583920" imgH="203040" progId="Equation.3">
                <p:embed/>
              </p:oleObj>
            </a:graphicData>
          </a:graphic>
        </p:graphicFrame>
        <p:graphicFrame>
          <p:nvGraphicFramePr>
            <p:cNvPr id="238638" name="Object 46"/>
            <p:cNvGraphicFramePr>
              <a:graphicFrameLocks noChangeAspect="1"/>
            </p:cNvGraphicFramePr>
            <p:nvPr/>
          </p:nvGraphicFramePr>
          <p:xfrm>
            <a:off x="204" y="346"/>
            <a:ext cx="680" cy="388"/>
          </p:xfrm>
          <a:graphic>
            <a:graphicData uri="http://schemas.openxmlformats.org/presentationml/2006/ole">
              <p:oleObj spid="_x0000_s4099" name="Формула" r:id="rId4" imgW="419040" imgH="203040" progId="Equation.3">
                <p:embed/>
              </p:oleObj>
            </a:graphicData>
          </a:graphic>
        </p:graphicFrame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288925" y="2204864"/>
            <a:ext cx="5147171" cy="4435649"/>
            <a:chOff x="294" y="1407"/>
            <a:chExt cx="3341" cy="2744"/>
          </a:xfrm>
        </p:grpSpPr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294" y="1407"/>
              <a:ext cx="3341" cy="2744"/>
              <a:chOff x="294" y="1407"/>
              <a:chExt cx="3341" cy="2744"/>
            </a:xfrm>
          </p:grpSpPr>
          <p:sp>
            <p:nvSpPr>
              <p:cNvPr id="238643" name="Rectangle 51"/>
              <p:cNvSpPr>
                <a:spLocks noChangeArrowheads="1"/>
              </p:cNvSpPr>
              <p:nvPr/>
            </p:nvSpPr>
            <p:spPr bwMode="auto">
              <a:xfrm>
                <a:off x="294" y="1465"/>
                <a:ext cx="3341" cy="268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8644" name="Line 52"/>
              <p:cNvSpPr>
                <a:spLocks noChangeShapeType="1"/>
              </p:cNvSpPr>
              <p:nvPr/>
            </p:nvSpPr>
            <p:spPr bwMode="auto">
              <a:xfrm>
                <a:off x="1633" y="1485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645" name="Line 53"/>
              <p:cNvSpPr>
                <a:spLocks noChangeShapeType="1"/>
              </p:cNvSpPr>
              <p:nvPr/>
            </p:nvSpPr>
            <p:spPr bwMode="auto">
              <a:xfrm>
                <a:off x="307" y="1468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646" name="Line 54"/>
              <p:cNvSpPr>
                <a:spLocks noChangeShapeType="1"/>
              </p:cNvSpPr>
              <p:nvPr/>
            </p:nvSpPr>
            <p:spPr bwMode="auto">
              <a:xfrm>
                <a:off x="648" y="1481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647" name="Line 55"/>
              <p:cNvSpPr>
                <a:spLocks noChangeShapeType="1"/>
              </p:cNvSpPr>
              <p:nvPr/>
            </p:nvSpPr>
            <p:spPr bwMode="auto">
              <a:xfrm>
                <a:off x="974" y="1471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648" name="Line 56"/>
              <p:cNvSpPr>
                <a:spLocks noChangeShapeType="1"/>
              </p:cNvSpPr>
              <p:nvPr/>
            </p:nvSpPr>
            <p:spPr bwMode="auto">
              <a:xfrm>
                <a:off x="1306" y="1481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649" name="Line 57"/>
              <p:cNvSpPr>
                <a:spLocks noChangeShapeType="1"/>
              </p:cNvSpPr>
              <p:nvPr/>
            </p:nvSpPr>
            <p:spPr bwMode="auto">
              <a:xfrm>
                <a:off x="1953" y="1469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650" name="Line 58"/>
              <p:cNvSpPr>
                <a:spLocks noChangeShapeType="1"/>
              </p:cNvSpPr>
              <p:nvPr/>
            </p:nvSpPr>
            <p:spPr bwMode="auto">
              <a:xfrm>
                <a:off x="2288" y="1476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651" name="Line 59"/>
              <p:cNvSpPr>
                <a:spLocks noChangeShapeType="1"/>
              </p:cNvSpPr>
              <p:nvPr/>
            </p:nvSpPr>
            <p:spPr bwMode="auto">
              <a:xfrm>
                <a:off x="2617" y="1476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652" name="Line 60"/>
              <p:cNvSpPr>
                <a:spLocks noChangeShapeType="1"/>
              </p:cNvSpPr>
              <p:nvPr/>
            </p:nvSpPr>
            <p:spPr bwMode="auto">
              <a:xfrm>
                <a:off x="2944" y="1468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653" name="Line 61"/>
              <p:cNvSpPr>
                <a:spLocks noChangeShapeType="1"/>
              </p:cNvSpPr>
              <p:nvPr/>
            </p:nvSpPr>
            <p:spPr bwMode="auto">
              <a:xfrm>
                <a:off x="3280" y="1472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654" name="Line 62"/>
              <p:cNvSpPr>
                <a:spLocks noChangeShapeType="1"/>
              </p:cNvSpPr>
              <p:nvPr/>
            </p:nvSpPr>
            <p:spPr bwMode="auto">
              <a:xfrm>
                <a:off x="3611" y="1476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655" name="Line 63"/>
              <p:cNvSpPr>
                <a:spLocks noChangeShapeType="1"/>
              </p:cNvSpPr>
              <p:nvPr/>
            </p:nvSpPr>
            <p:spPr bwMode="auto">
              <a:xfrm flipV="1">
                <a:off x="307" y="1476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656" name="Line 64"/>
              <p:cNvSpPr>
                <a:spLocks noChangeShapeType="1"/>
              </p:cNvSpPr>
              <p:nvPr/>
            </p:nvSpPr>
            <p:spPr bwMode="auto">
              <a:xfrm flipV="1">
                <a:off x="299" y="1805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657" name="Line 65"/>
              <p:cNvSpPr>
                <a:spLocks noChangeShapeType="1"/>
              </p:cNvSpPr>
              <p:nvPr/>
            </p:nvSpPr>
            <p:spPr bwMode="auto">
              <a:xfrm flipV="1">
                <a:off x="320" y="2149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658" name="Line 66"/>
              <p:cNvSpPr>
                <a:spLocks noChangeShapeType="1"/>
              </p:cNvSpPr>
              <p:nvPr/>
            </p:nvSpPr>
            <p:spPr bwMode="auto">
              <a:xfrm flipV="1">
                <a:off x="306" y="2472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659" name="Line 67"/>
              <p:cNvSpPr>
                <a:spLocks noChangeShapeType="1"/>
              </p:cNvSpPr>
              <p:nvPr/>
            </p:nvSpPr>
            <p:spPr bwMode="auto">
              <a:xfrm flipV="1">
                <a:off x="316" y="2801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660" name="Line 68"/>
              <p:cNvSpPr>
                <a:spLocks noChangeShapeType="1"/>
              </p:cNvSpPr>
              <p:nvPr/>
            </p:nvSpPr>
            <p:spPr bwMode="auto">
              <a:xfrm flipV="1">
                <a:off x="300" y="3469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661" name="Line 69"/>
              <p:cNvSpPr>
                <a:spLocks noChangeShapeType="1"/>
              </p:cNvSpPr>
              <p:nvPr/>
            </p:nvSpPr>
            <p:spPr bwMode="auto">
              <a:xfrm flipV="1">
                <a:off x="315" y="3138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662" name="Line 70"/>
              <p:cNvSpPr>
                <a:spLocks noChangeShapeType="1"/>
              </p:cNvSpPr>
              <p:nvPr/>
            </p:nvSpPr>
            <p:spPr bwMode="auto">
              <a:xfrm flipV="1">
                <a:off x="323" y="3807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663" name="Line 71"/>
              <p:cNvSpPr>
                <a:spLocks noChangeShapeType="1"/>
              </p:cNvSpPr>
              <p:nvPr/>
            </p:nvSpPr>
            <p:spPr bwMode="auto">
              <a:xfrm flipV="1">
                <a:off x="322" y="4136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664" name="Line 72"/>
              <p:cNvSpPr>
                <a:spLocks noChangeShapeType="1"/>
              </p:cNvSpPr>
              <p:nvPr/>
            </p:nvSpPr>
            <p:spPr bwMode="auto">
              <a:xfrm flipH="1" flipV="1">
                <a:off x="1633" y="1495"/>
                <a:ext cx="11" cy="26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665" name="Line 73"/>
              <p:cNvSpPr>
                <a:spLocks noChangeShapeType="1"/>
              </p:cNvSpPr>
              <p:nvPr/>
            </p:nvSpPr>
            <p:spPr bwMode="auto">
              <a:xfrm>
                <a:off x="313" y="3137"/>
                <a:ext cx="324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666" name="Text Box 74"/>
              <p:cNvSpPr txBox="1">
                <a:spLocks noChangeArrowheads="1"/>
              </p:cNvSpPr>
              <p:nvPr/>
            </p:nvSpPr>
            <p:spPr bwMode="auto">
              <a:xfrm>
                <a:off x="1362" y="3075"/>
                <a:ext cx="24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ru-RU" sz="4000" b="1"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238667" name="Text Box 75"/>
              <p:cNvSpPr txBox="1">
                <a:spLocks noChangeArrowheads="1"/>
              </p:cNvSpPr>
              <p:nvPr/>
            </p:nvSpPr>
            <p:spPr bwMode="auto">
              <a:xfrm>
                <a:off x="1754" y="3071"/>
                <a:ext cx="24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ru-RU" sz="4000" b="1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238668" name="Text Box 76"/>
              <p:cNvSpPr txBox="1">
                <a:spLocks noChangeArrowheads="1"/>
              </p:cNvSpPr>
              <p:nvPr/>
            </p:nvSpPr>
            <p:spPr bwMode="auto">
              <a:xfrm>
                <a:off x="1404" y="1407"/>
                <a:ext cx="191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b="1" i="1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ru-RU" sz="4000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669" name="Text Box 77"/>
              <p:cNvSpPr txBox="1">
                <a:spLocks noChangeArrowheads="1"/>
              </p:cNvSpPr>
              <p:nvPr/>
            </p:nvSpPr>
            <p:spPr bwMode="auto">
              <a:xfrm>
                <a:off x="1346" y="2573"/>
                <a:ext cx="24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ru-RU" sz="4000" b="1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238670" name="Text Box 78"/>
              <p:cNvSpPr txBox="1">
                <a:spLocks noChangeArrowheads="1"/>
              </p:cNvSpPr>
              <p:nvPr/>
            </p:nvSpPr>
            <p:spPr bwMode="auto">
              <a:xfrm>
                <a:off x="3384" y="3099"/>
                <a:ext cx="191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b="1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ru-RU" sz="4000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671" name="Rectangle 79"/>
              <p:cNvSpPr>
                <a:spLocks noChangeArrowheads="1"/>
              </p:cNvSpPr>
              <p:nvPr/>
            </p:nvSpPr>
            <p:spPr bwMode="auto">
              <a:xfrm>
                <a:off x="2332" y="1734"/>
                <a:ext cx="129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238672" name="Freeform 80"/>
            <p:cNvSpPr>
              <a:spLocks/>
            </p:cNvSpPr>
            <p:nvPr/>
          </p:nvSpPr>
          <p:spPr bwMode="auto">
            <a:xfrm>
              <a:off x="704" y="2075"/>
              <a:ext cx="2568" cy="1724"/>
            </a:xfrm>
            <a:custGeom>
              <a:avLst/>
              <a:gdLst/>
              <a:ahLst/>
              <a:cxnLst>
                <a:cxn ang="0">
                  <a:pos x="0" y="1670"/>
                </a:cxn>
                <a:cxn ang="0">
                  <a:pos x="205" y="1574"/>
                </a:cxn>
                <a:cxn ang="0">
                  <a:pos x="386" y="1360"/>
                </a:cxn>
                <a:cxn ang="0">
                  <a:pos x="512" y="1059"/>
                </a:cxn>
                <a:cxn ang="0">
                  <a:pos x="654" y="599"/>
                </a:cxn>
                <a:cxn ang="0">
                  <a:pos x="843" y="132"/>
                </a:cxn>
                <a:cxn ang="0">
                  <a:pos x="1079" y="21"/>
                </a:cxn>
                <a:cxn ang="0">
                  <a:pos x="1268" y="259"/>
                </a:cxn>
                <a:cxn ang="0">
                  <a:pos x="1473" y="758"/>
                </a:cxn>
                <a:cxn ang="0">
                  <a:pos x="1712" y="1293"/>
                </a:cxn>
                <a:cxn ang="0">
                  <a:pos x="2048" y="1677"/>
                </a:cxn>
                <a:cxn ang="0">
                  <a:pos x="2308" y="1574"/>
                </a:cxn>
                <a:cxn ang="0">
                  <a:pos x="2488" y="1053"/>
                </a:cxn>
                <a:cxn ang="0">
                  <a:pos x="2568" y="413"/>
                </a:cxn>
              </a:cxnLst>
              <a:rect l="0" t="0" r="r" b="b"/>
              <a:pathLst>
                <a:path w="2568" h="1724">
                  <a:moveTo>
                    <a:pt x="0" y="1670"/>
                  </a:moveTo>
                  <a:cubicBezTo>
                    <a:pt x="70" y="1648"/>
                    <a:pt x="141" y="1626"/>
                    <a:pt x="205" y="1574"/>
                  </a:cubicBezTo>
                  <a:cubicBezTo>
                    <a:pt x="269" y="1523"/>
                    <a:pt x="335" y="1447"/>
                    <a:pt x="386" y="1360"/>
                  </a:cubicBezTo>
                  <a:cubicBezTo>
                    <a:pt x="437" y="1274"/>
                    <a:pt x="468" y="1186"/>
                    <a:pt x="512" y="1059"/>
                  </a:cubicBezTo>
                  <a:cubicBezTo>
                    <a:pt x="556" y="932"/>
                    <a:pt x="599" y="754"/>
                    <a:pt x="654" y="599"/>
                  </a:cubicBezTo>
                  <a:cubicBezTo>
                    <a:pt x="709" y="445"/>
                    <a:pt x="772" y="228"/>
                    <a:pt x="843" y="132"/>
                  </a:cubicBezTo>
                  <a:cubicBezTo>
                    <a:pt x="914" y="36"/>
                    <a:pt x="1008" y="0"/>
                    <a:pt x="1079" y="21"/>
                  </a:cubicBezTo>
                  <a:cubicBezTo>
                    <a:pt x="1150" y="42"/>
                    <a:pt x="1202" y="136"/>
                    <a:pt x="1268" y="259"/>
                  </a:cubicBezTo>
                  <a:cubicBezTo>
                    <a:pt x="1334" y="381"/>
                    <a:pt x="1399" y="586"/>
                    <a:pt x="1473" y="758"/>
                  </a:cubicBezTo>
                  <a:cubicBezTo>
                    <a:pt x="1547" y="930"/>
                    <a:pt x="1616" y="1140"/>
                    <a:pt x="1712" y="1293"/>
                  </a:cubicBezTo>
                  <a:cubicBezTo>
                    <a:pt x="1808" y="1446"/>
                    <a:pt x="1949" y="1630"/>
                    <a:pt x="2048" y="1677"/>
                  </a:cubicBezTo>
                  <a:cubicBezTo>
                    <a:pt x="2147" y="1724"/>
                    <a:pt x="2235" y="1678"/>
                    <a:pt x="2308" y="1574"/>
                  </a:cubicBezTo>
                  <a:cubicBezTo>
                    <a:pt x="2381" y="1470"/>
                    <a:pt x="2445" y="1246"/>
                    <a:pt x="2488" y="1053"/>
                  </a:cubicBezTo>
                  <a:cubicBezTo>
                    <a:pt x="2531" y="860"/>
                    <a:pt x="2551" y="546"/>
                    <a:pt x="2568" y="413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8673" name="Oval 81"/>
            <p:cNvSpPr>
              <a:spLocks noChangeArrowheads="1"/>
            </p:cNvSpPr>
            <p:nvPr/>
          </p:nvSpPr>
          <p:spPr bwMode="auto">
            <a:xfrm>
              <a:off x="3232" y="2392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674" name="Oval 82"/>
            <p:cNvSpPr>
              <a:spLocks noChangeArrowheads="1"/>
            </p:cNvSpPr>
            <p:nvPr/>
          </p:nvSpPr>
          <p:spPr bwMode="auto">
            <a:xfrm>
              <a:off x="608" y="3680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675" name="Text Box 83"/>
            <p:cNvSpPr txBox="1">
              <a:spLocks noChangeArrowheads="1"/>
            </p:cNvSpPr>
            <p:nvPr/>
          </p:nvSpPr>
          <p:spPr bwMode="auto">
            <a:xfrm>
              <a:off x="2421" y="1741"/>
              <a:ext cx="10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i="1">
                  <a:latin typeface="Times New Roman" pitchFamily="18" charset="0"/>
                  <a:cs typeface="Times New Roman" pitchFamily="18" charset="0"/>
                </a:rPr>
                <a:t>y=f</a:t>
              </a:r>
              <a:r>
                <a:rPr lang="ru-RU" sz="4000" b="1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>
                  <a:latin typeface="Times New Roman" pitchFamily="18" charset="0"/>
                  <a:cs typeface="Times New Roman" pitchFamily="18" charset="0"/>
                </a:rPr>
                <a:t>'(x)</a:t>
              </a:r>
              <a:endParaRPr lang="ru-RU" sz="4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8677" name="Rectangle 85"/>
          <p:cNvSpPr>
            <a:spLocks noChangeArrowheads="1"/>
          </p:cNvSpPr>
          <p:nvPr/>
        </p:nvSpPr>
        <p:spPr bwMode="auto">
          <a:xfrm>
            <a:off x="827584" y="5085184"/>
            <a:ext cx="4104456" cy="1520404"/>
          </a:xfrm>
          <a:prstGeom prst="rect">
            <a:avLst/>
          </a:prstGeom>
          <a:gradFill rotWithShape="1">
            <a:gsLst>
              <a:gs pos="0">
                <a:srgbClr val="FFFF00">
                  <a:alpha val="32001"/>
                </a:srgbClr>
              </a:gs>
              <a:gs pos="100000">
                <a:srgbClr val="FFFF00">
                  <a:gamma/>
                  <a:shade val="85098"/>
                  <a:invGamma/>
                  <a:alpha val="31000"/>
                </a:srgbClr>
              </a:gs>
            </a:gsLst>
            <a:lin ang="5400000" scaled="1"/>
          </a:gradFill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8680" name="Rectangle 88"/>
          <p:cNvSpPr>
            <a:spLocks noChangeArrowheads="1"/>
          </p:cNvSpPr>
          <p:nvPr/>
        </p:nvSpPr>
        <p:spPr bwMode="auto">
          <a:xfrm>
            <a:off x="5911850" y="5033963"/>
            <a:ext cx="281305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buFont typeface="Symbol" pitchFamily="18" charset="2"/>
              <a:buNone/>
            </a:pPr>
            <a:r>
              <a:rPr lang="en-US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 </a:t>
            </a:r>
            <a:r>
              <a:rPr 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&lt; 0 </a:t>
            </a:r>
            <a:r>
              <a:rPr lang="en-US" sz="3200" b="1" i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</a:t>
            </a:r>
          </a:p>
          <a:p>
            <a:pPr algn="ctr">
              <a:lnSpc>
                <a:spcPct val="80000"/>
              </a:lnSpc>
              <a:buFont typeface="Symbol" pitchFamily="18" charset="2"/>
              <a:buNone/>
            </a:pPr>
            <a:r>
              <a:rPr lang="en-US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 '( x</a:t>
            </a:r>
            <a:r>
              <a:rPr lang="ru-RU" sz="3200" b="1" i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</a:t>
            </a:r>
            <a:r>
              <a:rPr lang="en-US" sz="3200" b="1" i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 </a:t>
            </a:r>
            <a:r>
              <a:rPr 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&lt; 0 </a:t>
            </a:r>
          </a:p>
        </p:txBody>
      </p:sp>
      <p:grpSp>
        <p:nvGrpSpPr>
          <p:cNvPr id="6" name="Group 98"/>
          <p:cNvGrpSpPr>
            <a:grpSpLocks/>
          </p:cNvGrpSpPr>
          <p:nvPr/>
        </p:nvGrpSpPr>
        <p:grpSpPr bwMode="auto">
          <a:xfrm>
            <a:off x="755576" y="4941168"/>
            <a:ext cx="4165600" cy="165100"/>
            <a:chOff x="504" y="3104"/>
            <a:chExt cx="2624" cy="104"/>
          </a:xfrm>
        </p:grpSpPr>
        <p:sp>
          <p:nvSpPr>
            <p:cNvPr id="238681" name="Line 89"/>
            <p:cNvSpPr>
              <a:spLocks noChangeShapeType="1"/>
            </p:cNvSpPr>
            <p:nvPr/>
          </p:nvSpPr>
          <p:spPr bwMode="auto">
            <a:xfrm>
              <a:off x="584" y="3160"/>
              <a:ext cx="472" cy="0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8682" name="Line 90"/>
            <p:cNvSpPr>
              <a:spLocks noChangeShapeType="1"/>
            </p:cNvSpPr>
            <p:nvPr/>
          </p:nvSpPr>
          <p:spPr bwMode="auto">
            <a:xfrm flipV="1">
              <a:off x="2232" y="3160"/>
              <a:ext cx="792" cy="8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8686" name="Oval 94"/>
            <p:cNvSpPr>
              <a:spLocks noChangeArrowheads="1"/>
            </p:cNvSpPr>
            <p:nvPr/>
          </p:nvSpPr>
          <p:spPr bwMode="auto">
            <a:xfrm>
              <a:off x="3032" y="3104"/>
              <a:ext cx="96" cy="96"/>
            </a:xfrm>
            <a:prstGeom prst="ellips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687" name="Oval 95"/>
            <p:cNvSpPr>
              <a:spLocks noChangeArrowheads="1"/>
            </p:cNvSpPr>
            <p:nvPr/>
          </p:nvSpPr>
          <p:spPr bwMode="auto">
            <a:xfrm>
              <a:off x="2144" y="3104"/>
              <a:ext cx="96" cy="96"/>
            </a:xfrm>
            <a:prstGeom prst="ellips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688" name="Oval 96"/>
            <p:cNvSpPr>
              <a:spLocks noChangeArrowheads="1"/>
            </p:cNvSpPr>
            <p:nvPr/>
          </p:nvSpPr>
          <p:spPr bwMode="auto">
            <a:xfrm>
              <a:off x="1056" y="3112"/>
              <a:ext cx="96" cy="96"/>
            </a:xfrm>
            <a:prstGeom prst="ellips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689" name="Oval 97"/>
            <p:cNvSpPr>
              <a:spLocks noChangeArrowheads="1"/>
            </p:cNvSpPr>
            <p:nvPr/>
          </p:nvSpPr>
          <p:spPr bwMode="auto">
            <a:xfrm>
              <a:off x="504" y="3104"/>
              <a:ext cx="96" cy="96"/>
            </a:xfrm>
            <a:prstGeom prst="ellips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1187624" y="4941168"/>
            <a:ext cx="3289300" cy="165100"/>
            <a:chOff x="816" y="3784"/>
            <a:chExt cx="2072" cy="104"/>
          </a:xfrm>
        </p:grpSpPr>
        <p:sp>
          <p:nvSpPr>
            <p:cNvPr id="238691" name="Oval 99"/>
            <p:cNvSpPr>
              <a:spLocks noChangeArrowheads="1"/>
            </p:cNvSpPr>
            <p:nvPr/>
          </p:nvSpPr>
          <p:spPr bwMode="auto">
            <a:xfrm>
              <a:off x="816" y="37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692" name="Oval 100"/>
            <p:cNvSpPr>
              <a:spLocks noChangeArrowheads="1"/>
            </p:cNvSpPr>
            <p:nvPr/>
          </p:nvSpPr>
          <p:spPr bwMode="auto">
            <a:xfrm>
              <a:off x="2456" y="378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693" name="Oval 101"/>
            <p:cNvSpPr>
              <a:spLocks noChangeArrowheads="1"/>
            </p:cNvSpPr>
            <p:nvPr/>
          </p:nvSpPr>
          <p:spPr bwMode="auto">
            <a:xfrm>
              <a:off x="2792" y="378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8695" name="Text Box 103"/>
          <p:cNvSpPr txBox="1">
            <a:spLocks noChangeArrowheads="1"/>
          </p:cNvSpPr>
          <p:nvPr/>
        </p:nvSpPr>
        <p:spPr bwMode="auto">
          <a:xfrm>
            <a:off x="6334125" y="5851525"/>
            <a:ext cx="2376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3 точки</a:t>
            </a:r>
          </a:p>
        </p:txBody>
      </p:sp>
      <p:sp>
        <p:nvSpPr>
          <p:cNvPr id="238696" name="Line 104"/>
          <p:cNvSpPr>
            <a:spLocks noChangeShapeType="1"/>
          </p:cNvSpPr>
          <p:nvPr/>
        </p:nvSpPr>
        <p:spPr bwMode="auto">
          <a:xfrm>
            <a:off x="6167438" y="6513513"/>
            <a:ext cx="766762" cy="11112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" name="Нижний колонтитул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3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3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3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77" grpId="0" animBg="1"/>
      <p:bldP spid="238680" grpId="0"/>
      <p:bldP spid="238695" grpId="0"/>
      <p:bldP spid="23869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5849938" y="3327400"/>
            <a:ext cx="3052762" cy="2135188"/>
            <a:chOff x="3741" y="2224"/>
            <a:chExt cx="1923" cy="1465"/>
          </a:xfrm>
        </p:grpSpPr>
        <p:sp>
          <p:nvSpPr>
            <p:cNvPr id="237667" name="Rectangle 99"/>
            <p:cNvSpPr>
              <a:spLocks noChangeArrowheads="1"/>
            </p:cNvSpPr>
            <p:nvPr/>
          </p:nvSpPr>
          <p:spPr bwMode="auto">
            <a:xfrm>
              <a:off x="3741" y="2996"/>
              <a:ext cx="1923" cy="693"/>
            </a:xfrm>
            <a:prstGeom prst="rect">
              <a:avLst/>
            </a:prstGeom>
            <a:gradFill rotWithShape="1">
              <a:gsLst>
                <a:gs pos="0">
                  <a:srgbClr val="FFFF00">
                    <a:alpha val="32001"/>
                  </a:srgbClr>
                </a:gs>
                <a:gs pos="100000">
                  <a:srgbClr val="FFFF00">
                    <a:gamma/>
                    <a:shade val="85098"/>
                    <a:invGamma/>
                    <a:alpha val="31000"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668" name="Line 100"/>
            <p:cNvSpPr>
              <a:spLocks noChangeShapeType="1"/>
            </p:cNvSpPr>
            <p:nvPr/>
          </p:nvSpPr>
          <p:spPr bwMode="auto">
            <a:xfrm flipH="1" flipV="1">
              <a:off x="4112" y="2224"/>
              <a:ext cx="144" cy="75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37571" name="Line 3"/>
            <p:cNvSpPr>
              <a:spLocks noChangeShapeType="1"/>
            </p:cNvSpPr>
            <p:nvPr/>
          </p:nvSpPr>
          <p:spPr bwMode="auto">
            <a:xfrm flipV="1">
              <a:off x="155" y="111"/>
              <a:ext cx="5605" cy="2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7572" name="Line 4"/>
            <p:cNvSpPr>
              <a:spLocks noChangeShapeType="1"/>
            </p:cNvSpPr>
            <p:nvPr/>
          </p:nvSpPr>
          <p:spPr bwMode="auto">
            <a:xfrm>
              <a:off x="0" y="4209"/>
              <a:ext cx="5547" cy="27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7573" name="Line 5"/>
            <p:cNvSpPr>
              <a:spLocks noChangeShapeType="1"/>
            </p:cNvSpPr>
            <p:nvPr/>
          </p:nvSpPr>
          <p:spPr bwMode="auto">
            <a:xfrm flipH="1" flipV="1">
              <a:off x="120" y="186"/>
              <a:ext cx="1" cy="4134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7574" name="Line 6"/>
            <p:cNvSpPr>
              <a:spLocks noChangeShapeType="1"/>
            </p:cNvSpPr>
            <p:nvPr/>
          </p:nvSpPr>
          <p:spPr bwMode="auto">
            <a:xfrm flipH="1">
              <a:off x="0" y="0"/>
              <a:ext cx="362" cy="594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7575" name="Line 7"/>
            <p:cNvSpPr>
              <a:spLocks noChangeShapeType="1"/>
            </p:cNvSpPr>
            <p:nvPr/>
          </p:nvSpPr>
          <p:spPr bwMode="auto">
            <a:xfrm flipH="1">
              <a:off x="5398" y="3828"/>
              <a:ext cx="362" cy="492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7576" name="Line 8"/>
            <p:cNvSpPr>
              <a:spLocks noChangeShapeType="1"/>
            </p:cNvSpPr>
            <p:nvPr/>
          </p:nvSpPr>
          <p:spPr bwMode="auto">
            <a:xfrm flipH="1">
              <a:off x="5647" y="0"/>
              <a:ext cx="2" cy="4190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1" y="209550"/>
            <a:ext cx="8978899" cy="2222500"/>
            <a:chOff x="0" y="76"/>
            <a:chExt cx="5656" cy="1400"/>
          </a:xfrm>
        </p:grpSpPr>
        <p:sp>
          <p:nvSpPr>
            <p:cNvPr id="237615" name="Text Box 47"/>
            <p:cNvSpPr txBox="1">
              <a:spLocks noChangeArrowheads="1"/>
            </p:cNvSpPr>
            <p:nvPr/>
          </p:nvSpPr>
          <p:spPr bwMode="auto">
            <a:xfrm>
              <a:off x="228" y="76"/>
              <a:ext cx="5428" cy="1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10000"/>
                </a:spcBef>
              </a:pPr>
              <a:r>
                <a:rPr lang="ru-RU" sz="4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7</a:t>
              </a:r>
              <a:r>
                <a:rPr lang="ru-RU" sz="3200" b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. </a:t>
              </a: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Функция                 определена на промежутке 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</a:pP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             . На рисунке изображен график производной этой функции. Укажите абсциссу точки, в которой касательная к графику функции   </a:t>
              </a:r>
              <a:endParaRPr 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endParaRPr>
            </a:p>
            <a:p>
              <a:pPr>
                <a:lnSpc>
                  <a:spcPct val="90000"/>
                </a:lnSpc>
                <a:spcBef>
                  <a:spcPct val="10000"/>
                </a:spcBef>
              </a:pPr>
              <a:r>
                <a:rPr lang="en-US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              </a:t>
              </a:r>
              <a:r>
                <a:rPr lang="ru-RU" sz="28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имеет наибольший угловой коэффициент.</a:t>
              </a:r>
            </a:p>
          </p:txBody>
        </p:sp>
        <p:graphicFrame>
          <p:nvGraphicFramePr>
            <p:cNvPr id="237616" name="Object 48"/>
            <p:cNvGraphicFramePr>
              <a:graphicFrameLocks noChangeAspect="1"/>
            </p:cNvGraphicFramePr>
            <p:nvPr/>
          </p:nvGraphicFramePr>
          <p:xfrm>
            <a:off x="1429" y="108"/>
            <a:ext cx="862" cy="318"/>
          </p:xfrm>
          <a:graphic>
            <a:graphicData uri="http://schemas.openxmlformats.org/presentationml/2006/ole">
              <p:oleObj spid="_x0000_s5122" name="Формула" r:id="rId3" imgW="583920" imgH="203040" progId="Equation.3">
                <p:embed/>
              </p:oleObj>
            </a:graphicData>
          </a:graphic>
        </p:graphicFrame>
        <p:graphicFrame>
          <p:nvGraphicFramePr>
            <p:cNvPr id="237617" name="Object 49"/>
            <p:cNvGraphicFramePr>
              <a:graphicFrameLocks noChangeAspect="1"/>
            </p:cNvGraphicFramePr>
            <p:nvPr/>
          </p:nvGraphicFramePr>
          <p:xfrm>
            <a:off x="249" y="380"/>
            <a:ext cx="681" cy="346"/>
          </p:xfrm>
          <a:graphic>
            <a:graphicData uri="http://schemas.openxmlformats.org/presentationml/2006/ole">
              <p:oleObj spid="_x0000_s5123" name="Формула" r:id="rId4" imgW="419040" imgH="203040" progId="Equation.3">
                <p:embed/>
              </p:oleObj>
            </a:graphicData>
          </a:graphic>
        </p:graphicFrame>
        <p:graphicFrame>
          <p:nvGraphicFramePr>
            <p:cNvPr id="237618" name="Object 50"/>
            <p:cNvGraphicFramePr>
              <a:graphicFrameLocks noChangeAspect="1"/>
            </p:cNvGraphicFramePr>
            <p:nvPr/>
          </p:nvGraphicFramePr>
          <p:xfrm>
            <a:off x="0" y="1106"/>
            <a:ext cx="884" cy="370"/>
          </p:xfrm>
          <a:graphic>
            <a:graphicData uri="http://schemas.openxmlformats.org/presentationml/2006/ole">
              <p:oleObj spid="_x0000_s5124" name="Формула" r:id="rId5" imgW="583920" imgH="203040" progId="Equation.3">
                <p:embed/>
              </p:oleObj>
            </a:graphicData>
          </a:graphic>
        </p:graphicFrame>
      </p:grpSp>
      <p:grpSp>
        <p:nvGrpSpPr>
          <p:cNvPr id="5" name="Group 94"/>
          <p:cNvGrpSpPr>
            <a:grpSpLocks/>
          </p:cNvGrpSpPr>
          <p:nvPr/>
        </p:nvGrpSpPr>
        <p:grpSpPr bwMode="auto">
          <a:xfrm>
            <a:off x="276225" y="2335213"/>
            <a:ext cx="5303838" cy="4356100"/>
            <a:chOff x="174" y="1471"/>
            <a:chExt cx="3341" cy="2744"/>
          </a:xfrm>
        </p:grpSpPr>
        <p:grpSp>
          <p:nvGrpSpPr>
            <p:cNvPr id="6" name="Group 53"/>
            <p:cNvGrpSpPr>
              <a:grpSpLocks/>
            </p:cNvGrpSpPr>
            <p:nvPr/>
          </p:nvGrpSpPr>
          <p:grpSpPr bwMode="auto">
            <a:xfrm>
              <a:off x="174" y="1471"/>
              <a:ext cx="3341" cy="2744"/>
              <a:chOff x="294" y="1407"/>
              <a:chExt cx="3341" cy="2744"/>
            </a:xfrm>
          </p:grpSpPr>
          <p:sp>
            <p:nvSpPr>
              <p:cNvPr id="237622" name="Rectangle 54"/>
              <p:cNvSpPr>
                <a:spLocks noChangeArrowheads="1"/>
              </p:cNvSpPr>
              <p:nvPr/>
            </p:nvSpPr>
            <p:spPr bwMode="auto">
              <a:xfrm>
                <a:off x="294" y="1465"/>
                <a:ext cx="3341" cy="268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7623" name="Line 55"/>
              <p:cNvSpPr>
                <a:spLocks noChangeShapeType="1"/>
              </p:cNvSpPr>
              <p:nvPr/>
            </p:nvSpPr>
            <p:spPr bwMode="auto">
              <a:xfrm>
                <a:off x="1633" y="1485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624" name="Line 56"/>
              <p:cNvSpPr>
                <a:spLocks noChangeShapeType="1"/>
              </p:cNvSpPr>
              <p:nvPr/>
            </p:nvSpPr>
            <p:spPr bwMode="auto">
              <a:xfrm>
                <a:off x="307" y="1468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625" name="Line 57"/>
              <p:cNvSpPr>
                <a:spLocks noChangeShapeType="1"/>
              </p:cNvSpPr>
              <p:nvPr/>
            </p:nvSpPr>
            <p:spPr bwMode="auto">
              <a:xfrm>
                <a:off x="648" y="1481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626" name="Line 58"/>
              <p:cNvSpPr>
                <a:spLocks noChangeShapeType="1"/>
              </p:cNvSpPr>
              <p:nvPr/>
            </p:nvSpPr>
            <p:spPr bwMode="auto">
              <a:xfrm>
                <a:off x="974" y="1471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627" name="Line 59"/>
              <p:cNvSpPr>
                <a:spLocks noChangeShapeType="1"/>
              </p:cNvSpPr>
              <p:nvPr/>
            </p:nvSpPr>
            <p:spPr bwMode="auto">
              <a:xfrm>
                <a:off x="1306" y="1481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628" name="Line 60"/>
              <p:cNvSpPr>
                <a:spLocks noChangeShapeType="1"/>
              </p:cNvSpPr>
              <p:nvPr/>
            </p:nvSpPr>
            <p:spPr bwMode="auto">
              <a:xfrm>
                <a:off x="1953" y="1469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629" name="Line 61"/>
              <p:cNvSpPr>
                <a:spLocks noChangeShapeType="1"/>
              </p:cNvSpPr>
              <p:nvPr/>
            </p:nvSpPr>
            <p:spPr bwMode="auto">
              <a:xfrm>
                <a:off x="2288" y="1476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630" name="Line 62"/>
              <p:cNvSpPr>
                <a:spLocks noChangeShapeType="1"/>
              </p:cNvSpPr>
              <p:nvPr/>
            </p:nvSpPr>
            <p:spPr bwMode="auto">
              <a:xfrm>
                <a:off x="2617" y="1476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631" name="Line 63"/>
              <p:cNvSpPr>
                <a:spLocks noChangeShapeType="1"/>
              </p:cNvSpPr>
              <p:nvPr/>
            </p:nvSpPr>
            <p:spPr bwMode="auto">
              <a:xfrm>
                <a:off x="2944" y="1468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632" name="Line 64"/>
              <p:cNvSpPr>
                <a:spLocks noChangeShapeType="1"/>
              </p:cNvSpPr>
              <p:nvPr/>
            </p:nvSpPr>
            <p:spPr bwMode="auto">
              <a:xfrm>
                <a:off x="3280" y="1472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633" name="Line 65"/>
              <p:cNvSpPr>
                <a:spLocks noChangeShapeType="1"/>
              </p:cNvSpPr>
              <p:nvPr/>
            </p:nvSpPr>
            <p:spPr bwMode="auto">
              <a:xfrm>
                <a:off x="3611" y="1476"/>
                <a:ext cx="8" cy="266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634" name="Line 66"/>
              <p:cNvSpPr>
                <a:spLocks noChangeShapeType="1"/>
              </p:cNvSpPr>
              <p:nvPr/>
            </p:nvSpPr>
            <p:spPr bwMode="auto">
              <a:xfrm flipV="1">
                <a:off x="307" y="1476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635" name="Line 67"/>
              <p:cNvSpPr>
                <a:spLocks noChangeShapeType="1"/>
              </p:cNvSpPr>
              <p:nvPr/>
            </p:nvSpPr>
            <p:spPr bwMode="auto">
              <a:xfrm flipV="1">
                <a:off x="299" y="1805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636" name="Line 68"/>
              <p:cNvSpPr>
                <a:spLocks noChangeShapeType="1"/>
              </p:cNvSpPr>
              <p:nvPr/>
            </p:nvSpPr>
            <p:spPr bwMode="auto">
              <a:xfrm flipV="1">
                <a:off x="320" y="2149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637" name="Line 69"/>
              <p:cNvSpPr>
                <a:spLocks noChangeShapeType="1"/>
              </p:cNvSpPr>
              <p:nvPr/>
            </p:nvSpPr>
            <p:spPr bwMode="auto">
              <a:xfrm flipV="1">
                <a:off x="306" y="2472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638" name="Line 70"/>
              <p:cNvSpPr>
                <a:spLocks noChangeShapeType="1"/>
              </p:cNvSpPr>
              <p:nvPr/>
            </p:nvSpPr>
            <p:spPr bwMode="auto">
              <a:xfrm flipV="1">
                <a:off x="316" y="2801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639" name="Line 71"/>
              <p:cNvSpPr>
                <a:spLocks noChangeShapeType="1"/>
              </p:cNvSpPr>
              <p:nvPr/>
            </p:nvSpPr>
            <p:spPr bwMode="auto">
              <a:xfrm flipV="1">
                <a:off x="300" y="3469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640" name="Line 72"/>
              <p:cNvSpPr>
                <a:spLocks noChangeShapeType="1"/>
              </p:cNvSpPr>
              <p:nvPr/>
            </p:nvSpPr>
            <p:spPr bwMode="auto">
              <a:xfrm flipV="1">
                <a:off x="315" y="3138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641" name="Line 73"/>
              <p:cNvSpPr>
                <a:spLocks noChangeShapeType="1"/>
              </p:cNvSpPr>
              <p:nvPr/>
            </p:nvSpPr>
            <p:spPr bwMode="auto">
              <a:xfrm flipV="1">
                <a:off x="323" y="3807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642" name="Line 74"/>
              <p:cNvSpPr>
                <a:spLocks noChangeShapeType="1"/>
              </p:cNvSpPr>
              <p:nvPr/>
            </p:nvSpPr>
            <p:spPr bwMode="auto">
              <a:xfrm flipV="1">
                <a:off x="322" y="4136"/>
                <a:ext cx="3300" cy="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643" name="Line 75"/>
              <p:cNvSpPr>
                <a:spLocks noChangeShapeType="1"/>
              </p:cNvSpPr>
              <p:nvPr/>
            </p:nvSpPr>
            <p:spPr bwMode="auto">
              <a:xfrm flipH="1" flipV="1">
                <a:off x="1633" y="1495"/>
                <a:ext cx="11" cy="26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644" name="Line 76"/>
              <p:cNvSpPr>
                <a:spLocks noChangeShapeType="1"/>
              </p:cNvSpPr>
              <p:nvPr/>
            </p:nvSpPr>
            <p:spPr bwMode="auto">
              <a:xfrm>
                <a:off x="313" y="3137"/>
                <a:ext cx="324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645" name="Text Box 77"/>
              <p:cNvSpPr txBox="1">
                <a:spLocks noChangeArrowheads="1"/>
              </p:cNvSpPr>
              <p:nvPr/>
            </p:nvSpPr>
            <p:spPr bwMode="auto">
              <a:xfrm>
                <a:off x="1362" y="3075"/>
                <a:ext cx="24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ru-RU" sz="4000" b="1"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237646" name="Text Box 78"/>
              <p:cNvSpPr txBox="1">
                <a:spLocks noChangeArrowheads="1"/>
              </p:cNvSpPr>
              <p:nvPr/>
            </p:nvSpPr>
            <p:spPr bwMode="auto">
              <a:xfrm>
                <a:off x="1754" y="3071"/>
                <a:ext cx="24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ru-RU" sz="4000" b="1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237647" name="Text Box 79"/>
              <p:cNvSpPr txBox="1">
                <a:spLocks noChangeArrowheads="1"/>
              </p:cNvSpPr>
              <p:nvPr/>
            </p:nvSpPr>
            <p:spPr bwMode="auto">
              <a:xfrm>
                <a:off x="1404" y="1407"/>
                <a:ext cx="191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b="1" i="1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ru-RU" sz="4000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7648" name="Text Box 80"/>
              <p:cNvSpPr txBox="1">
                <a:spLocks noChangeArrowheads="1"/>
              </p:cNvSpPr>
              <p:nvPr/>
            </p:nvSpPr>
            <p:spPr bwMode="auto">
              <a:xfrm>
                <a:off x="1346" y="2573"/>
                <a:ext cx="24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ru-RU" sz="4000" b="1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237649" name="Text Box 81"/>
              <p:cNvSpPr txBox="1">
                <a:spLocks noChangeArrowheads="1"/>
              </p:cNvSpPr>
              <p:nvPr/>
            </p:nvSpPr>
            <p:spPr bwMode="auto">
              <a:xfrm>
                <a:off x="3384" y="3099"/>
                <a:ext cx="191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b="1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ru-RU" sz="4000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7650" name="Rectangle 82"/>
              <p:cNvSpPr>
                <a:spLocks noChangeArrowheads="1"/>
              </p:cNvSpPr>
              <p:nvPr/>
            </p:nvSpPr>
            <p:spPr bwMode="auto">
              <a:xfrm>
                <a:off x="2332" y="1734"/>
                <a:ext cx="129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237651" name="Freeform 83"/>
            <p:cNvSpPr>
              <a:spLocks/>
            </p:cNvSpPr>
            <p:nvPr/>
          </p:nvSpPr>
          <p:spPr bwMode="auto">
            <a:xfrm>
              <a:off x="584" y="2016"/>
              <a:ext cx="2552" cy="2001"/>
            </a:xfrm>
            <a:custGeom>
              <a:avLst/>
              <a:gdLst/>
              <a:ahLst/>
              <a:cxnLst>
                <a:cxn ang="0">
                  <a:pos x="0" y="1793"/>
                </a:cxn>
                <a:cxn ang="0">
                  <a:pos x="106" y="1697"/>
                </a:cxn>
                <a:cxn ang="0">
                  <a:pos x="200" y="1483"/>
                </a:cxn>
                <a:cxn ang="0">
                  <a:pos x="265" y="1182"/>
                </a:cxn>
                <a:cxn ang="0">
                  <a:pos x="338" y="722"/>
                </a:cxn>
                <a:cxn ang="0">
                  <a:pos x="436" y="255"/>
                </a:cxn>
                <a:cxn ang="0">
                  <a:pos x="600" y="8"/>
                </a:cxn>
                <a:cxn ang="0">
                  <a:pos x="808" y="304"/>
                </a:cxn>
                <a:cxn ang="0">
                  <a:pos x="936" y="848"/>
                </a:cxn>
                <a:cxn ang="0">
                  <a:pos x="1048" y="1456"/>
                </a:cxn>
                <a:cxn ang="0">
                  <a:pos x="1272" y="1960"/>
                </a:cxn>
                <a:cxn ang="0">
                  <a:pos x="1552" y="1208"/>
                </a:cxn>
                <a:cxn ang="0">
                  <a:pos x="2096" y="1376"/>
                </a:cxn>
                <a:cxn ang="0">
                  <a:pos x="2552" y="544"/>
                </a:cxn>
              </a:cxnLst>
              <a:rect l="0" t="0" r="r" b="b"/>
              <a:pathLst>
                <a:path w="2552" h="2001">
                  <a:moveTo>
                    <a:pt x="0" y="1793"/>
                  </a:moveTo>
                  <a:cubicBezTo>
                    <a:pt x="36" y="1771"/>
                    <a:pt x="73" y="1749"/>
                    <a:pt x="106" y="1697"/>
                  </a:cubicBezTo>
                  <a:cubicBezTo>
                    <a:pt x="139" y="1646"/>
                    <a:pt x="173" y="1570"/>
                    <a:pt x="200" y="1483"/>
                  </a:cubicBezTo>
                  <a:cubicBezTo>
                    <a:pt x="226" y="1397"/>
                    <a:pt x="242" y="1309"/>
                    <a:pt x="265" y="1182"/>
                  </a:cubicBezTo>
                  <a:cubicBezTo>
                    <a:pt x="288" y="1055"/>
                    <a:pt x="310" y="877"/>
                    <a:pt x="338" y="722"/>
                  </a:cubicBezTo>
                  <a:cubicBezTo>
                    <a:pt x="367" y="568"/>
                    <a:pt x="392" y="374"/>
                    <a:pt x="436" y="255"/>
                  </a:cubicBezTo>
                  <a:cubicBezTo>
                    <a:pt x="480" y="136"/>
                    <a:pt x="538" y="0"/>
                    <a:pt x="600" y="8"/>
                  </a:cubicBezTo>
                  <a:cubicBezTo>
                    <a:pt x="662" y="16"/>
                    <a:pt x="752" y="164"/>
                    <a:pt x="808" y="304"/>
                  </a:cubicBezTo>
                  <a:cubicBezTo>
                    <a:pt x="864" y="444"/>
                    <a:pt x="896" y="656"/>
                    <a:pt x="936" y="848"/>
                  </a:cubicBezTo>
                  <a:cubicBezTo>
                    <a:pt x="976" y="1040"/>
                    <a:pt x="992" y="1271"/>
                    <a:pt x="1048" y="1456"/>
                  </a:cubicBezTo>
                  <a:cubicBezTo>
                    <a:pt x="1104" y="1641"/>
                    <a:pt x="1188" y="2001"/>
                    <a:pt x="1272" y="1960"/>
                  </a:cubicBezTo>
                  <a:cubicBezTo>
                    <a:pt x="1356" y="1919"/>
                    <a:pt x="1415" y="1305"/>
                    <a:pt x="1552" y="1208"/>
                  </a:cubicBezTo>
                  <a:cubicBezTo>
                    <a:pt x="1689" y="1111"/>
                    <a:pt x="1929" y="1487"/>
                    <a:pt x="2096" y="1376"/>
                  </a:cubicBezTo>
                  <a:cubicBezTo>
                    <a:pt x="2263" y="1265"/>
                    <a:pt x="2457" y="717"/>
                    <a:pt x="2552" y="544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7652" name="Oval 84"/>
            <p:cNvSpPr>
              <a:spLocks noChangeArrowheads="1"/>
            </p:cNvSpPr>
            <p:nvPr/>
          </p:nvSpPr>
          <p:spPr bwMode="auto">
            <a:xfrm>
              <a:off x="3112" y="2456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653" name="Oval 85"/>
            <p:cNvSpPr>
              <a:spLocks noChangeArrowheads="1"/>
            </p:cNvSpPr>
            <p:nvPr/>
          </p:nvSpPr>
          <p:spPr bwMode="auto">
            <a:xfrm>
              <a:off x="488" y="374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654" name="Text Box 86"/>
            <p:cNvSpPr txBox="1">
              <a:spLocks noChangeArrowheads="1"/>
            </p:cNvSpPr>
            <p:nvPr/>
          </p:nvSpPr>
          <p:spPr bwMode="auto">
            <a:xfrm>
              <a:off x="1989" y="2629"/>
              <a:ext cx="10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i="1">
                  <a:latin typeface="Times New Roman" pitchFamily="18" charset="0"/>
                  <a:cs typeface="Times New Roman" pitchFamily="18" charset="0"/>
                </a:rPr>
                <a:t>y=f</a:t>
              </a:r>
              <a:r>
                <a:rPr lang="ru-RU" sz="4000" b="1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>
                  <a:latin typeface="Times New Roman" pitchFamily="18" charset="0"/>
                  <a:cs typeface="Times New Roman" pitchFamily="18" charset="0"/>
                </a:rPr>
                <a:t>'(x)</a:t>
              </a:r>
              <a:endParaRPr lang="ru-RU" sz="4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95"/>
          <p:cNvGrpSpPr>
            <a:grpSpLocks/>
          </p:cNvGrpSpPr>
          <p:nvPr/>
        </p:nvGrpSpPr>
        <p:grpSpPr bwMode="auto">
          <a:xfrm>
            <a:off x="6111875" y="2559050"/>
            <a:ext cx="2663825" cy="2863850"/>
            <a:chOff x="3818" y="1796"/>
            <a:chExt cx="1678" cy="1804"/>
          </a:xfrm>
        </p:grpSpPr>
        <p:sp>
          <p:nvSpPr>
            <p:cNvPr id="237659" name="Oval 91"/>
            <p:cNvSpPr>
              <a:spLocks noChangeArrowheads="1"/>
            </p:cNvSpPr>
            <p:nvPr/>
          </p:nvSpPr>
          <p:spPr bwMode="auto">
            <a:xfrm>
              <a:off x="4933" y="1796"/>
              <a:ext cx="391" cy="418"/>
            </a:xfrm>
            <a:prstGeom prst="ellipse">
              <a:avLst/>
            </a:prstGeom>
            <a:solidFill>
              <a:srgbClr val="FFC9FF">
                <a:alpha val="69000"/>
              </a:srgbClr>
            </a:solidFill>
            <a:ln w="38100">
              <a:solidFill>
                <a:srgbClr val="CC00CC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660" name="Line 92"/>
            <p:cNvSpPr>
              <a:spLocks noChangeShapeType="1"/>
            </p:cNvSpPr>
            <p:nvPr/>
          </p:nvSpPr>
          <p:spPr bwMode="auto">
            <a:xfrm flipH="1">
              <a:off x="4824" y="2250"/>
              <a:ext cx="235" cy="716"/>
            </a:xfrm>
            <a:prstGeom prst="line">
              <a:avLst/>
            </a:prstGeom>
            <a:noFill/>
            <a:ln w="57150">
              <a:solidFill>
                <a:srgbClr val="CC00CC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7661" name="Rectangle 93"/>
            <p:cNvSpPr>
              <a:spLocks noChangeArrowheads="1"/>
            </p:cNvSpPr>
            <p:nvPr/>
          </p:nvSpPr>
          <p:spPr bwMode="auto">
            <a:xfrm>
              <a:off x="3818" y="2964"/>
              <a:ext cx="1678" cy="636"/>
            </a:xfrm>
            <a:prstGeom prst="rect">
              <a:avLst/>
            </a:prstGeom>
            <a:noFill/>
            <a:ln w="38100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ru-RU" b="1" i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наибольшее</a:t>
              </a:r>
            </a:p>
            <a:p>
              <a:pPr algn="ctr">
                <a:lnSpc>
                  <a:spcPct val="90000"/>
                </a:lnSpc>
              </a:pPr>
              <a:r>
                <a:rPr lang="ru-RU" b="1" i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значение</a:t>
              </a:r>
            </a:p>
          </p:txBody>
        </p:sp>
      </p:grpSp>
      <p:sp>
        <p:nvSpPr>
          <p:cNvPr id="237656" name="Text Box 88"/>
          <p:cNvSpPr txBox="1">
            <a:spLocks noChangeArrowheads="1"/>
          </p:cNvSpPr>
          <p:nvPr/>
        </p:nvSpPr>
        <p:spPr bwMode="auto">
          <a:xfrm>
            <a:off x="6027738" y="2452688"/>
            <a:ext cx="25193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CC0000"/>
                </a:solidFill>
                <a:latin typeface="Calibri" pitchFamily="34" charset="0"/>
              </a:rPr>
              <a:t>f </a:t>
            </a:r>
            <a:r>
              <a:rPr lang="en-US" sz="4400" b="1" i="1">
                <a:solidFill>
                  <a:srgbClr val="CC0000"/>
                </a:solidFill>
                <a:latin typeface="Calibri" pitchFamily="34" charset="0"/>
              </a:rPr>
              <a:t>'</a:t>
            </a:r>
            <a:r>
              <a:rPr lang="en-US" sz="4400" b="1">
                <a:solidFill>
                  <a:srgbClr val="CC0000"/>
                </a:solidFill>
                <a:latin typeface="Calibri" pitchFamily="34" charset="0"/>
              </a:rPr>
              <a:t>(x₀) </a:t>
            </a:r>
            <a:r>
              <a:rPr lang="ru-RU" sz="4400" b="1">
                <a:solidFill>
                  <a:srgbClr val="CC0000"/>
                </a:solidFill>
                <a:latin typeface="Calibri" pitchFamily="34" charset="0"/>
              </a:rPr>
              <a:t>= к</a:t>
            </a:r>
            <a:r>
              <a:rPr lang="ru-RU" sz="2400" b="1">
                <a:latin typeface="Calibri" pitchFamily="34" charset="0"/>
              </a:rPr>
              <a:t> 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37670" name="Line 102"/>
          <p:cNvSpPr>
            <a:spLocks noChangeShapeType="1"/>
          </p:cNvSpPr>
          <p:nvPr/>
        </p:nvSpPr>
        <p:spPr bwMode="auto">
          <a:xfrm flipV="1">
            <a:off x="1104900" y="3187700"/>
            <a:ext cx="4241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7672" name="Oval 104"/>
          <p:cNvSpPr>
            <a:spLocks noChangeArrowheads="1"/>
          </p:cNvSpPr>
          <p:nvPr/>
        </p:nvSpPr>
        <p:spPr bwMode="auto">
          <a:xfrm>
            <a:off x="2336800" y="3098800"/>
            <a:ext cx="152400" cy="1524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7673" name="Line 105"/>
          <p:cNvSpPr>
            <a:spLocks noChangeShapeType="1"/>
          </p:cNvSpPr>
          <p:nvPr/>
        </p:nvSpPr>
        <p:spPr bwMode="auto">
          <a:xfrm>
            <a:off x="1892300" y="2806700"/>
            <a:ext cx="0" cy="2273300"/>
          </a:xfrm>
          <a:prstGeom prst="line">
            <a:avLst/>
          </a:prstGeom>
          <a:noFill/>
          <a:ln w="76200">
            <a:solidFill>
              <a:srgbClr val="D6009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7674" name="Line 106"/>
          <p:cNvSpPr>
            <a:spLocks noChangeShapeType="1"/>
          </p:cNvSpPr>
          <p:nvPr/>
        </p:nvSpPr>
        <p:spPr bwMode="auto">
          <a:xfrm flipH="1" flipV="1">
            <a:off x="2501900" y="3187700"/>
            <a:ext cx="3949700" cy="228600"/>
          </a:xfrm>
          <a:prstGeom prst="line">
            <a:avLst/>
          </a:prstGeom>
          <a:noFill/>
          <a:ln w="57150">
            <a:solidFill>
              <a:srgbClr val="FFFF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525588" y="4965700"/>
            <a:ext cx="681037" cy="838200"/>
            <a:chOff x="961" y="3128"/>
            <a:chExt cx="429" cy="528"/>
          </a:xfrm>
        </p:grpSpPr>
        <p:sp>
          <p:nvSpPr>
            <p:cNvPr id="237675" name="Oval 107"/>
            <p:cNvSpPr>
              <a:spLocks noChangeArrowheads="1"/>
            </p:cNvSpPr>
            <p:nvPr/>
          </p:nvSpPr>
          <p:spPr bwMode="auto">
            <a:xfrm>
              <a:off x="1144" y="3128"/>
              <a:ext cx="96" cy="96"/>
            </a:xfrm>
            <a:prstGeom prst="ellipse">
              <a:avLst/>
            </a:prstGeom>
            <a:solidFill>
              <a:srgbClr val="D60093"/>
            </a:solidFill>
            <a:ln w="57150">
              <a:solidFill>
                <a:srgbClr val="D6009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677" name="Text Box 109"/>
            <p:cNvSpPr txBox="1">
              <a:spLocks noChangeArrowheads="1"/>
            </p:cNvSpPr>
            <p:nvPr/>
          </p:nvSpPr>
          <p:spPr bwMode="auto">
            <a:xfrm>
              <a:off x="961" y="3214"/>
              <a:ext cx="42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b="1">
                  <a:solidFill>
                    <a:srgbClr val="D6009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-1</a:t>
              </a:r>
            </a:p>
          </p:txBody>
        </p:sp>
      </p:grpSp>
      <p:sp>
        <p:nvSpPr>
          <p:cNvPr id="237681" name="Rectangle 113"/>
          <p:cNvSpPr>
            <a:spLocks noChangeArrowheads="1"/>
          </p:cNvSpPr>
          <p:nvPr/>
        </p:nvSpPr>
        <p:spPr bwMode="auto">
          <a:xfrm>
            <a:off x="5394325" y="5557838"/>
            <a:ext cx="374967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Абсцисса равна </a:t>
            </a:r>
          </a:p>
          <a:p>
            <a:pPr algn="ctr">
              <a:lnSpc>
                <a:spcPct val="80000"/>
              </a:lnSpc>
            </a:pPr>
            <a:r>
              <a:rPr lang="ru-RU" sz="40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-1</a:t>
            </a:r>
          </a:p>
        </p:txBody>
      </p:sp>
      <p:sp>
        <p:nvSpPr>
          <p:cNvPr id="237682" name="Line 114"/>
          <p:cNvSpPr>
            <a:spLocks noChangeShapeType="1"/>
          </p:cNvSpPr>
          <p:nvPr/>
        </p:nvSpPr>
        <p:spPr bwMode="auto">
          <a:xfrm>
            <a:off x="6916738" y="6513513"/>
            <a:ext cx="766762" cy="11112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7683" name="AutoShape 11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099175"/>
            <a:ext cx="385763" cy="492125"/>
          </a:xfrm>
          <a:prstGeom prst="actionButtonHome">
            <a:avLst/>
          </a:prstGeom>
          <a:solidFill>
            <a:srgbClr val="FFFFFF">
              <a:alpha val="0"/>
            </a:srgbClr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Нижний колонтитул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3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76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7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76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7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76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7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76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76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000"/>
                                        <p:tgtEl>
                                          <p:spTgt spid="23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23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7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7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2" presetClass="entr" presetSubtype="8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3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37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37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37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37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656" grpId="0"/>
      <p:bldP spid="237670" grpId="0" animBg="1"/>
      <p:bldP spid="237672" grpId="0" animBg="1"/>
      <p:bldP spid="237673" grpId="0" animBg="1"/>
      <p:bldP spid="237674" grpId="0" animBg="1"/>
      <p:bldP spid="237681" grpId="0"/>
      <p:bldP spid="237682" grpId="0" animBg="1"/>
      <p:bldP spid="23768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778" y="1785926"/>
            <a:ext cx="4929222" cy="402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714908" cy="187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3"/>
          <p:cNvGrpSpPr>
            <a:grpSpLocks/>
          </p:cNvGrpSpPr>
          <p:nvPr/>
        </p:nvGrpSpPr>
        <p:grpSpPr bwMode="auto">
          <a:xfrm>
            <a:off x="287338" y="2181225"/>
            <a:ext cx="5303837" cy="4384675"/>
            <a:chOff x="181" y="1374"/>
            <a:chExt cx="3341" cy="2762"/>
          </a:xfrm>
          <a:noFill/>
        </p:grpSpPr>
        <p:sp>
          <p:nvSpPr>
            <p:cNvPr id="214140" name="Rectangle 124"/>
            <p:cNvSpPr>
              <a:spLocks noChangeArrowheads="1"/>
            </p:cNvSpPr>
            <p:nvPr/>
          </p:nvSpPr>
          <p:spPr bwMode="auto">
            <a:xfrm>
              <a:off x="181" y="1440"/>
              <a:ext cx="3341" cy="268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25"/>
            <p:cNvGrpSpPr>
              <a:grpSpLocks/>
            </p:cNvGrpSpPr>
            <p:nvPr/>
          </p:nvGrpSpPr>
          <p:grpSpPr bwMode="auto">
            <a:xfrm>
              <a:off x="186" y="1374"/>
              <a:ext cx="3324" cy="2762"/>
              <a:chOff x="2042" y="1390"/>
              <a:chExt cx="3324" cy="2762"/>
            </a:xfrm>
            <a:grpFill/>
          </p:grpSpPr>
          <p:grpSp>
            <p:nvGrpSpPr>
              <p:cNvPr id="4" name="Group 126"/>
              <p:cNvGrpSpPr>
                <a:grpSpLocks/>
              </p:cNvGrpSpPr>
              <p:nvPr/>
            </p:nvGrpSpPr>
            <p:grpSpPr bwMode="auto">
              <a:xfrm>
                <a:off x="2042" y="1390"/>
                <a:ext cx="3324" cy="2762"/>
                <a:chOff x="2042" y="1382"/>
                <a:chExt cx="3324" cy="2762"/>
              </a:xfrm>
              <a:grpFill/>
            </p:grpSpPr>
            <p:sp>
              <p:nvSpPr>
                <p:cNvPr id="214143" name="Line 127"/>
                <p:cNvSpPr>
                  <a:spLocks noChangeShapeType="1"/>
                </p:cNvSpPr>
                <p:nvPr/>
              </p:nvSpPr>
              <p:spPr bwMode="auto">
                <a:xfrm>
                  <a:off x="3376" y="1468"/>
                  <a:ext cx="8" cy="2666"/>
                </a:xfrm>
                <a:prstGeom prst="line">
                  <a:avLst/>
                </a:prstGeom>
                <a:grp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144" name="Line 128"/>
                <p:cNvSpPr>
                  <a:spLocks noChangeShapeType="1"/>
                </p:cNvSpPr>
                <p:nvPr/>
              </p:nvSpPr>
              <p:spPr bwMode="auto">
                <a:xfrm>
                  <a:off x="2050" y="1451"/>
                  <a:ext cx="8" cy="2666"/>
                </a:xfrm>
                <a:prstGeom prst="line">
                  <a:avLst/>
                </a:prstGeom>
                <a:grp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145" name="Line 129"/>
                <p:cNvSpPr>
                  <a:spLocks noChangeShapeType="1"/>
                </p:cNvSpPr>
                <p:nvPr/>
              </p:nvSpPr>
              <p:spPr bwMode="auto">
                <a:xfrm>
                  <a:off x="2391" y="1464"/>
                  <a:ext cx="8" cy="2666"/>
                </a:xfrm>
                <a:prstGeom prst="line">
                  <a:avLst/>
                </a:prstGeom>
                <a:grp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146" name="Line 130"/>
                <p:cNvSpPr>
                  <a:spLocks noChangeShapeType="1"/>
                </p:cNvSpPr>
                <p:nvPr/>
              </p:nvSpPr>
              <p:spPr bwMode="auto">
                <a:xfrm>
                  <a:off x="2717" y="1454"/>
                  <a:ext cx="8" cy="2666"/>
                </a:xfrm>
                <a:prstGeom prst="line">
                  <a:avLst/>
                </a:prstGeom>
                <a:grp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147" name="Line 131"/>
                <p:cNvSpPr>
                  <a:spLocks noChangeShapeType="1"/>
                </p:cNvSpPr>
                <p:nvPr/>
              </p:nvSpPr>
              <p:spPr bwMode="auto">
                <a:xfrm>
                  <a:off x="3049" y="1464"/>
                  <a:ext cx="8" cy="2666"/>
                </a:xfrm>
                <a:prstGeom prst="line">
                  <a:avLst/>
                </a:prstGeom>
                <a:grp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148" name="Line 132"/>
                <p:cNvSpPr>
                  <a:spLocks noChangeShapeType="1"/>
                </p:cNvSpPr>
                <p:nvPr/>
              </p:nvSpPr>
              <p:spPr bwMode="auto">
                <a:xfrm>
                  <a:off x="3696" y="1452"/>
                  <a:ext cx="8" cy="2666"/>
                </a:xfrm>
                <a:prstGeom prst="line">
                  <a:avLst/>
                </a:prstGeom>
                <a:grp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149" name="Line 133"/>
                <p:cNvSpPr>
                  <a:spLocks noChangeShapeType="1"/>
                </p:cNvSpPr>
                <p:nvPr/>
              </p:nvSpPr>
              <p:spPr bwMode="auto">
                <a:xfrm>
                  <a:off x="4031" y="1459"/>
                  <a:ext cx="8" cy="2666"/>
                </a:xfrm>
                <a:prstGeom prst="line">
                  <a:avLst/>
                </a:prstGeom>
                <a:grp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150" name="Line 134"/>
                <p:cNvSpPr>
                  <a:spLocks noChangeShapeType="1"/>
                </p:cNvSpPr>
                <p:nvPr/>
              </p:nvSpPr>
              <p:spPr bwMode="auto">
                <a:xfrm>
                  <a:off x="4360" y="1459"/>
                  <a:ext cx="8" cy="2666"/>
                </a:xfrm>
                <a:prstGeom prst="line">
                  <a:avLst/>
                </a:prstGeom>
                <a:grp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151" name="Line 135"/>
                <p:cNvSpPr>
                  <a:spLocks noChangeShapeType="1"/>
                </p:cNvSpPr>
                <p:nvPr/>
              </p:nvSpPr>
              <p:spPr bwMode="auto">
                <a:xfrm>
                  <a:off x="4687" y="1451"/>
                  <a:ext cx="8" cy="2666"/>
                </a:xfrm>
                <a:prstGeom prst="line">
                  <a:avLst/>
                </a:prstGeom>
                <a:grp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152" name="Line 136"/>
                <p:cNvSpPr>
                  <a:spLocks noChangeShapeType="1"/>
                </p:cNvSpPr>
                <p:nvPr/>
              </p:nvSpPr>
              <p:spPr bwMode="auto">
                <a:xfrm>
                  <a:off x="5023" y="1455"/>
                  <a:ext cx="8" cy="2666"/>
                </a:xfrm>
                <a:prstGeom prst="line">
                  <a:avLst/>
                </a:prstGeom>
                <a:grp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153" name="Line 137"/>
                <p:cNvSpPr>
                  <a:spLocks noChangeShapeType="1"/>
                </p:cNvSpPr>
                <p:nvPr/>
              </p:nvSpPr>
              <p:spPr bwMode="auto">
                <a:xfrm>
                  <a:off x="5354" y="1459"/>
                  <a:ext cx="8" cy="2666"/>
                </a:xfrm>
                <a:prstGeom prst="line">
                  <a:avLst/>
                </a:prstGeom>
                <a:grp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154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2050" y="1459"/>
                  <a:ext cx="3300" cy="1"/>
                </a:xfrm>
                <a:prstGeom prst="line">
                  <a:avLst/>
                </a:prstGeom>
                <a:grp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155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2042" y="1788"/>
                  <a:ext cx="3300" cy="1"/>
                </a:xfrm>
                <a:prstGeom prst="line">
                  <a:avLst/>
                </a:prstGeom>
                <a:grp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156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2063" y="2132"/>
                  <a:ext cx="3300" cy="1"/>
                </a:xfrm>
                <a:prstGeom prst="line">
                  <a:avLst/>
                </a:prstGeom>
                <a:grp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157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2049" y="2455"/>
                  <a:ext cx="3300" cy="1"/>
                </a:xfrm>
                <a:prstGeom prst="line">
                  <a:avLst/>
                </a:prstGeom>
                <a:grp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158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2059" y="2784"/>
                  <a:ext cx="3300" cy="1"/>
                </a:xfrm>
                <a:prstGeom prst="line">
                  <a:avLst/>
                </a:prstGeom>
                <a:grp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159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2043" y="3452"/>
                  <a:ext cx="3300" cy="1"/>
                </a:xfrm>
                <a:prstGeom prst="line">
                  <a:avLst/>
                </a:prstGeom>
                <a:grp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160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2058" y="3121"/>
                  <a:ext cx="3300" cy="1"/>
                </a:xfrm>
                <a:prstGeom prst="line">
                  <a:avLst/>
                </a:prstGeom>
                <a:grp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161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066" y="3790"/>
                  <a:ext cx="3300" cy="1"/>
                </a:xfrm>
                <a:prstGeom prst="line">
                  <a:avLst/>
                </a:prstGeom>
                <a:grp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162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2065" y="4119"/>
                  <a:ext cx="3300" cy="1"/>
                </a:xfrm>
                <a:prstGeom prst="line">
                  <a:avLst/>
                </a:prstGeom>
                <a:grp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163" name="Line 147"/>
                <p:cNvSpPr>
                  <a:spLocks noChangeShapeType="1"/>
                </p:cNvSpPr>
                <p:nvPr/>
              </p:nvSpPr>
              <p:spPr bwMode="auto">
                <a:xfrm flipH="1" flipV="1">
                  <a:off x="2720" y="1494"/>
                  <a:ext cx="11" cy="2628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164" name="Line 148"/>
                <p:cNvSpPr>
                  <a:spLocks noChangeShapeType="1"/>
                </p:cNvSpPr>
                <p:nvPr/>
              </p:nvSpPr>
              <p:spPr bwMode="auto">
                <a:xfrm>
                  <a:off x="2072" y="3448"/>
                  <a:ext cx="3242" cy="0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165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2473" y="3394"/>
                  <a:ext cx="245" cy="44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ru-RU" sz="4000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</p:txBody>
            </p:sp>
            <p:sp>
              <p:nvSpPr>
                <p:cNvPr id="214166" name="Text Box 150"/>
                <p:cNvSpPr txBox="1">
                  <a:spLocks noChangeArrowheads="1"/>
                </p:cNvSpPr>
                <p:nvPr/>
              </p:nvSpPr>
              <p:spPr bwMode="auto">
                <a:xfrm>
                  <a:off x="2841" y="3382"/>
                  <a:ext cx="245" cy="44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ru-RU" sz="4000" b="1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214167" name="Text Box 151"/>
                <p:cNvSpPr txBox="1">
                  <a:spLocks noChangeArrowheads="1"/>
                </p:cNvSpPr>
                <p:nvPr/>
              </p:nvSpPr>
              <p:spPr bwMode="auto">
                <a:xfrm>
                  <a:off x="2483" y="1382"/>
                  <a:ext cx="191" cy="38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4000" b="1" i="1"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endParaRPr lang="ru-RU" sz="4000" b="1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4168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2441" y="2868"/>
                  <a:ext cx="245" cy="44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ru-RU" sz="4000" b="1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214169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5143" y="3410"/>
                  <a:ext cx="191" cy="38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4000" b="1" i="1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endParaRPr lang="ru-RU" sz="4000" b="1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4170" name="Rectangle 154"/>
                <p:cNvSpPr>
                  <a:spLocks noChangeArrowheads="1"/>
                </p:cNvSpPr>
                <p:nvPr/>
              </p:nvSpPr>
              <p:spPr bwMode="auto">
                <a:xfrm>
                  <a:off x="4075" y="1717"/>
                  <a:ext cx="1291" cy="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14171" name="Line 155"/>
                <p:cNvSpPr>
                  <a:spLocks noChangeShapeType="1"/>
                </p:cNvSpPr>
                <p:nvPr/>
              </p:nvSpPr>
              <p:spPr bwMode="auto">
                <a:xfrm>
                  <a:off x="3376" y="1478"/>
                  <a:ext cx="8" cy="2666"/>
                </a:xfrm>
                <a:prstGeom prst="line">
                  <a:avLst/>
                </a:prstGeom>
                <a:grp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4172" name="Text Box 156"/>
              <p:cNvSpPr txBox="1">
                <a:spLocks noChangeArrowheads="1"/>
              </p:cNvSpPr>
              <p:nvPr/>
            </p:nvSpPr>
            <p:spPr bwMode="auto">
              <a:xfrm>
                <a:off x="2876" y="2380"/>
                <a:ext cx="912" cy="3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b="1" i="1">
                    <a:latin typeface="Times New Roman" pitchFamily="18" charset="0"/>
                    <a:cs typeface="Times New Roman" pitchFamily="18" charset="0"/>
                  </a:rPr>
                  <a:t>y=f(x)</a:t>
                </a:r>
                <a:endParaRPr lang="ru-RU" sz="4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4173" name="Line 157"/>
              <p:cNvSpPr>
                <a:spLocks noChangeShapeType="1"/>
              </p:cNvSpPr>
              <p:nvPr/>
            </p:nvSpPr>
            <p:spPr bwMode="auto">
              <a:xfrm>
                <a:off x="4029" y="2808"/>
                <a:ext cx="8" cy="62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174" name="Text Box 158"/>
              <p:cNvSpPr txBox="1">
                <a:spLocks noChangeArrowheads="1"/>
              </p:cNvSpPr>
              <p:nvPr/>
            </p:nvSpPr>
            <p:spPr bwMode="auto">
              <a:xfrm>
                <a:off x="3929" y="3396"/>
                <a:ext cx="335" cy="3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b="1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4000" b="1" baseline="-25000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4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4175" name="Line 159"/>
              <p:cNvSpPr>
                <a:spLocks noChangeShapeType="1"/>
              </p:cNvSpPr>
              <p:nvPr/>
            </p:nvSpPr>
            <p:spPr bwMode="auto">
              <a:xfrm flipH="1" flipV="1">
                <a:off x="3368" y="1776"/>
                <a:ext cx="1336" cy="201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176" name="Oval 160"/>
              <p:cNvSpPr>
                <a:spLocks noChangeArrowheads="1"/>
              </p:cNvSpPr>
              <p:nvPr/>
            </p:nvSpPr>
            <p:spPr bwMode="auto">
              <a:xfrm>
                <a:off x="3968" y="2720"/>
                <a:ext cx="96" cy="9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177" name="Freeform 161"/>
              <p:cNvSpPr>
                <a:spLocks/>
              </p:cNvSpPr>
              <p:nvPr/>
            </p:nvSpPr>
            <p:spPr bwMode="auto">
              <a:xfrm>
                <a:off x="2376" y="2116"/>
                <a:ext cx="1984" cy="1668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408" y="4"/>
                  </a:cxn>
                  <a:cxn ang="0">
                    <a:pos x="688" y="44"/>
                  </a:cxn>
                  <a:cxn ang="0">
                    <a:pos x="1032" y="148"/>
                  </a:cxn>
                  <a:cxn ang="0">
                    <a:pos x="1416" y="404"/>
                  </a:cxn>
                  <a:cxn ang="0">
                    <a:pos x="1696" y="740"/>
                  </a:cxn>
                  <a:cxn ang="0">
                    <a:pos x="1896" y="1260"/>
                  </a:cxn>
                  <a:cxn ang="0">
                    <a:pos x="1984" y="1668"/>
                  </a:cxn>
                </a:cxnLst>
                <a:rect l="0" t="0" r="r" b="b"/>
                <a:pathLst>
                  <a:path w="1984" h="1668">
                    <a:moveTo>
                      <a:pt x="0" y="20"/>
                    </a:moveTo>
                    <a:cubicBezTo>
                      <a:pt x="146" y="10"/>
                      <a:pt x="293" y="0"/>
                      <a:pt x="408" y="4"/>
                    </a:cubicBezTo>
                    <a:cubicBezTo>
                      <a:pt x="523" y="8"/>
                      <a:pt x="584" y="20"/>
                      <a:pt x="688" y="44"/>
                    </a:cubicBezTo>
                    <a:cubicBezTo>
                      <a:pt x="792" y="68"/>
                      <a:pt x="911" y="88"/>
                      <a:pt x="1032" y="148"/>
                    </a:cubicBezTo>
                    <a:cubicBezTo>
                      <a:pt x="1153" y="208"/>
                      <a:pt x="1305" y="305"/>
                      <a:pt x="1416" y="404"/>
                    </a:cubicBezTo>
                    <a:cubicBezTo>
                      <a:pt x="1527" y="503"/>
                      <a:pt x="1616" y="597"/>
                      <a:pt x="1696" y="740"/>
                    </a:cubicBezTo>
                    <a:cubicBezTo>
                      <a:pt x="1776" y="883"/>
                      <a:pt x="1848" y="1105"/>
                      <a:pt x="1896" y="1260"/>
                    </a:cubicBezTo>
                    <a:cubicBezTo>
                      <a:pt x="1944" y="1415"/>
                      <a:pt x="1969" y="1600"/>
                      <a:pt x="1984" y="1668"/>
                    </a:cubicBezTo>
                  </a:path>
                </a:pathLst>
              </a:custGeom>
              <a:grpFill/>
              <a:ln w="571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14019" name="Line 3"/>
            <p:cNvSpPr>
              <a:spLocks noChangeShapeType="1"/>
            </p:cNvSpPr>
            <p:nvPr/>
          </p:nvSpPr>
          <p:spPr bwMode="auto">
            <a:xfrm flipV="1">
              <a:off x="155" y="111"/>
              <a:ext cx="5605" cy="2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020" name="Line 4"/>
            <p:cNvSpPr>
              <a:spLocks noChangeShapeType="1"/>
            </p:cNvSpPr>
            <p:nvPr/>
          </p:nvSpPr>
          <p:spPr bwMode="auto">
            <a:xfrm>
              <a:off x="0" y="4209"/>
              <a:ext cx="5547" cy="27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021" name="Line 5"/>
            <p:cNvSpPr>
              <a:spLocks noChangeShapeType="1"/>
            </p:cNvSpPr>
            <p:nvPr/>
          </p:nvSpPr>
          <p:spPr bwMode="auto">
            <a:xfrm flipH="1" flipV="1">
              <a:off x="120" y="186"/>
              <a:ext cx="1" cy="4134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022" name="Line 6"/>
            <p:cNvSpPr>
              <a:spLocks noChangeShapeType="1"/>
            </p:cNvSpPr>
            <p:nvPr/>
          </p:nvSpPr>
          <p:spPr bwMode="auto">
            <a:xfrm flipH="1">
              <a:off x="0" y="0"/>
              <a:ext cx="362" cy="594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023" name="Line 7"/>
            <p:cNvSpPr>
              <a:spLocks noChangeShapeType="1"/>
            </p:cNvSpPr>
            <p:nvPr/>
          </p:nvSpPr>
          <p:spPr bwMode="auto">
            <a:xfrm flipH="1">
              <a:off x="5398" y="3828"/>
              <a:ext cx="362" cy="492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024" name="Line 8"/>
            <p:cNvSpPr>
              <a:spLocks noChangeShapeType="1"/>
            </p:cNvSpPr>
            <p:nvPr/>
          </p:nvSpPr>
          <p:spPr bwMode="auto">
            <a:xfrm flipH="1">
              <a:off x="5647" y="0"/>
              <a:ext cx="2" cy="4190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4025" name="WordArt 9"/>
          <p:cNvSpPr>
            <a:spLocks noChangeArrowheads="1" noChangeShapeType="1" noTextEdit="1"/>
          </p:cNvSpPr>
          <p:nvPr/>
        </p:nvSpPr>
        <p:spPr bwMode="auto">
          <a:xfrm>
            <a:off x="2098675" y="255588"/>
            <a:ext cx="492442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400" b="1" kern="10" dirty="0">
              <a:ln w="3175">
                <a:solidFill>
                  <a:srgbClr val="1C1C1C"/>
                </a:solidFill>
                <a:round/>
                <a:headEnd/>
                <a:tailEnd/>
              </a:ln>
              <a:solidFill>
                <a:srgbClr val="990000"/>
              </a:solidFill>
              <a:effectLst>
                <a:outerShdw dist="63500" dir="3187806" algn="ctr" rotWithShape="0">
                  <a:srgbClr val="0051A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4092" name="Text Box 76"/>
          <p:cNvSpPr txBox="1">
            <a:spLocks noChangeArrowheads="1"/>
          </p:cNvSpPr>
          <p:nvPr/>
        </p:nvSpPr>
        <p:spPr bwMode="auto">
          <a:xfrm>
            <a:off x="615950" y="620688"/>
            <a:ext cx="85280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На рисунке изображен график функции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y=f(x)</a:t>
            </a: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и касательная к нему в точке с абсциссой </a:t>
            </a:r>
            <a:r>
              <a:rPr 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x</a:t>
            </a:r>
            <a:r>
              <a:rPr lang="en-US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0</a:t>
            </a: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Найдите значение производной в точке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x</a:t>
            </a:r>
            <a:r>
              <a:rPr lang="en-US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0</a:t>
            </a: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</a:t>
            </a:r>
          </a:p>
        </p:txBody>
      </p:sp>
      <p:sp>
        <p:nvSpPr>
          <p:cNvPr id="214098" name="Line 82"/>
          <p:cNvSpPr>
            <a:spLocks noChangeShapeType="1"/>
          </p:cNvSpPr>
          <p:nvPr/>
        </p:nvSpPr>
        <p:spPr bwMode="auto">
          <a:xfrm>
            <a:off x="2443163" y="2835275"/>
            <a:ext cx="1763712" cy="263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4099" name="Line 83"/>
          <p:cNvSpPr>
            <a:spLocks noChangeShapeType="1"/>
          </p:cNvSpPr>
          <p:nvPr/>
        </p:nvSpPr>
        <p:spPr bwMode="auto">
          <a:xfrm>
            <a:off x="4194175" y="5446713"/>
            <a:ext cx="1331913" cy="12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4025900" y="4262438"/>
            <a:ext cx="1238250" cy="1033462"/>
            <a:chOff x="2536" y="2685"/>
            <a:chExt cx="780" cy="651"/>
          </a:xfrm>
        </p:grpSpPr>
        <p:sp>
          <p:nvSpPr>
            <p:cNvPr id="214100" name="AutoShape 84"/>
            <p:cNvSpPr>
              <a:spLocks noChangeArrowheads="1"/>
            </p:cNvSpPr>
            <p:nvPr/>
          </p:nvSpPr>
          <p:spPr bwMode="auto">
            <a:xfrm rot="7080878">
              <a:off x="2624" y="3039"/>
              <a:ext cx="209" cy="385"/>
            </a:xfrm>
            <a:prstGeom prst="moon">
              <a:avLst>
                <a:gd name="adj" fmla="val 39324"/>
              </a:avLst>
            </a:prstGeom>
            <a:gradFill rotWithShape="1">
              <a:gsLst>
                <a:gs pos="0">
                  <a:srgbClr val="FF0000"/>
                </a:gs>
                <a:gs pos="50000">
                  <a:srgbClr val="FF0000">
                    <a:gamma/>
                    <a:tint val="4706"/>
                    <a:invGamma/>
                  </a:srgbClr>
                </a:gs>
                <a:gs pos="100000">
                  <a:srgbClr val="FF0000"/>
                </a:gs>
              </a:gsLst>
              <a:lin ang="18900000" scaled="1"/>
            </a:gra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02" name="Text Box 86"/>
            <p:cNvSpPr txBox="1">
              <a:spLocks noChangeArrowheads="1"/>
            </p:cNvSpPr>
            <p:nvPr/>
          </p:nvSpPr>
          <p:spPr bwMode="auto">
            <a:xfrm>
              <a:off x="2921" y="2855"/>
              <a:ext cx="3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214107" name="Rectangle 91"/>
            <p:cNvSpPr>
              <a:spLocks noChangeArrowheads="1"/>
            </p:cNvSpPr>
            <p:nvPr/>
          </p:nvSpPr>
          <p:spPr bwMode="auto">
            <a:xfrm>
              <a:off x="2666" y="2685"/>
              <a:ext cx="45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54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a</a:t>
              </a:r>
              <a:endPara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14113" name="Rectangle 97"/>
          <p:cNvSpPr>
            <a:spLocks noChangeArrowheads="1"/>
          </p:cNvSpPr>
          <p:nvPr/>
        </p:nvSpPr>
        <p:spPr bwMode="auto">
          <a:xfrm>
            <a:off x="5386388" y="1871663"/>
            <a:ext cx="3587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buFont typeface="Symbol" pitchFamily="18" charset="2"/>
              <a:buChar char="a"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-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тупой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Symbol" pitchFamily="18" charset="2"/>
              <a:buNone/>
            </a:pP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tg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α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&lt;0 </a:t>
            </a:r>
            <a:r>
              <a:rPr lang="en-US" sz="32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 '(x</a:t>
            </a:r>
            <a:r>
              <a:rPr lang="ru-RU" sz="32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&lt;0</a:t>
            </a:r>
            <a:r>
              <a:rPr lang="en-US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14120" name="Rectangle 104"/>
          <p:cNvSpPr>
            <a:spLocks noChangeArrowheads="1"/>
          </p:cNvSpPr>
          <p:nvPr/>
        </p:nvSpPr>
        <p:spPr bwMode="auto">
          <a:xfrm>
            <a:off x="6038850" y="3387725"/>
            <a:ext cx="2865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tg </a:t>
            </a:r>
            <a:r>
              <a:rPr lang="el-GR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α</a:t>
            </a: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= </a:t>
            </a:r>
            <a:r>
              <a:rPr lang="en-US" sz="32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tg </a:t>
            </a:r>
            <a:r>
              <a:rPr lang="el-GR" sz="32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β</a:t>
            </a: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l-GR" sz="32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14121" name="AutoShape 105"/>
          <p:cNvSpPr>
            <a:spLocks noChangeArrowheads="1"/>
          </p:cNvSpPr>
          <p:nvPr/>
        </p:nvSpPr>
        <p:spPr bwMode="auto">
          <a:xfrm>
            <a:off x="2443163" y="2860675"/>
            <a:ext cx="1019175" cy="1566863"/>
          </a:xfrm>
          <a:prstGeom prst="rtTriangle">
            <a:avLst/>
          </a:prstGeom>
          <a:gradFill rotWithShape="1">
            <a:gsLst>
              <a:gs pos="0">
                <a:srgbClr val="F1D3EB">
                  <a:alpha val="78999"/>
                </a:srgbClr>
              </a:gs>
              <a:gs pos="100000">
                <a:srgbClr val="F1D3EB">
                  <a:gamma/>
                  <a:tint val="0"/>
                  <a:invGamma/>
                  <a:alpha val="0"/>
                </a:srgbClr>
              </a:gs>
            </a:gsLst>
            <a:path path="rect">
              <a:fillToRect t="100000" r="100000"/>
            </a:path>
          </a:gradFill>
          <a:ln w="38100">
            <a:solidFill>
              <a:srgbClr val="CC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115"/>
          <p:cNvGrpSpPr>
            <a:grpSpLocks/>
          </p:cNvGrpSpPr>
          <p:nvPr/>
        </p:nvGrpSpPr>
        <p:grpSpPr bwMode="auto">
          <a:xfrm>
            <a:off x="1358900" y="2847975"/>
            <a:ext cx="1085850" cy="1554163"/>
            <a:chOff x="856" y="1802"/>
            <a:chExt cx="684" cy="979"/>
          </a:xfrm>
        </p:grpSpPr>
        <p:sp>
          <p:nvSpPr>
            <p:cNvPr id="214122" name="Line 106"/>
            <p:cNvSpPr>
              <a:spLocks noChangeShapeType="1"/>
            </p:cNvSpPr>
            <p:nvPr/>
          </p:nvSpPr>
          <p:spPr bwMode="auto">
            <a:xfrm flipH="1">
              <a:off x="856" y="1802"/>
              <a:ext cx="684" cy="0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128" name="Line 112"/>
            <p:cNvSpPr>
              <a:spLocks noChangeShapeType="1"/>
            </p:cNvSpPr>
            <p:nvPr/>
          </p:nvSpPr>
          <p:spPr bwMode="auto">
            <a:xfrm flipH="1">
              <a:off x="856" y="2781"/>
              <a:ext cx="684" cy="0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116"/>
          <p:cNvGrpSpPr>
            <a:grpSpLocks/>
          </p:cNvGrpSpPr>
          <p:nvPr/>
        </p:nvGrpSpPr>
        <p:grpSpPr bwMode="auto">
          <a:xfrm rot="16200000">
            <a:off x="2415382" y="4441031"/>
            <a:ext cx="1085850" cy="1058863"/>
            <a:chOff x="856" y="1802"/>
            <a:chExt cx="684" cy="979"/>
          </a:xfrm>
        </p:grpSpPr>
        <p:sp>
          <p:nvSpPr>
            <p:cNvPr id="214133" name="Line 117"/>
            <p:cNvSpPr>
              <a:spLocks noChangeShapeType="1"/>
            </p:cNvSpPr>
            <p:nvPr/>
          </p:nvSpPr>
          <p:spPr bwMode="auto">
            <a:xfrm flipH="1">
              <a:off x="856" y="1802"/>
              <a:ext cx="684" cy="0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134" name="Line 118"/>
            <p:cNvSpPr>
              <a:spLocks noChangeShapeType="1"/>
            </p:cNvSpPr>
            <p:nvPr/>
          </p:nvSpPr>
          <p:spPr bwMode="auto">
            <a:xfrm flipH="1">
              <a:off x="856" y="2781"/>
              <a:ext cx="684" cy="0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120"/>
          <p:cNvGrpSpPr>
            <a:grpSpLocks/>
          </p:cNvGrpSpPr>
          <p:nvPr/>
        </p:nvGrpSpPr>
        <p:grpSpPr bwMode="auto">
          <a:xfrm>
            <a:off x="796925" y="3279775"/>
            <a:ext cx="2416175" cy="2930525"/>
            <a:chOff x="502" y="2066"/>
            <a:chExt cx="1522" cy="1846"/>
          </a:xfrm>
        </p:grpSpPr>
        <p:sp>
          <p:nvSpPr>
            <p:cNvPr id="214130" name="Text Box 114"/>
            <p:cNvSpPr txBox="1">
              <a:spLocks noChangeArrowheads="1"/>
            </p:cNvSpPr>
            <p:nvPr/>
          </p:nvSpPr>
          <p:spPr bwMode="auto">
            <a:xfrm>
              <a:off x="502" y="2066"/>
              <a:ext cx="36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4400" b="1">
                  <a:solidFill>
                    <a:srgbClr val="33CC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endParaRPr lang="ru-RU" sz="4400" b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4135" name="Text Box 119"/>
            <p:cNvSpPr txBox="1">
              <a:spLocks noChangeArrowheads="1"/>
            </p:cNvSpPr>
            <p:nvPr/>
          </p:nvSpPr>
          <p:spPr bwMode="auto">
            <a:xfrm>
              <a:off x="1662" y="3432"/>
              <a:ext cx="36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4400" b="1">
                  <a:solidFill>
                    <a:srgbClr val="33CC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ru-RU" sz="4400" b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14137" name="Rectangle 121"/>
          <p:cNvSpPr>
            <a:spLocks noChangeArrowheads="1"/>
          </p:cNvSpPr>
          <p:nvPr/>
        </p:nvSpPr>
        <p:spPr bwMode="auto">
          <a:xfrm>
            <a:off x="5999163" y="4276725"/>
            <a:ext cx="31448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tg </a:t>
            </a:r>
            <a:r>
              <a:rPr lang="el-GR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α</a:t>
            </a: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= </a:t>
            </a:r>
            <a:r>
              <a:rPr lang="en-US" sz="32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- 3/2 =</a:t>
            </a:r>
          </a:p>
          <a:p>
            <a:r>
              <a:rPr lang="en-US" sz="32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 - 1,5</a:t>
            </a:r>
            <a:r>
              <a:rPr lang="ru-RU" sz="32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= </a:t>
            </a: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 '(x</a:t>
            </a:r>
            <a:r>
              <a:rPr lang="ru-RU" sz="32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</a:t>
            </a: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endParaRPr lang="el-GR" sz="3200" b="1" i="1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14138" name="Line 122"/>
          <p:cNvSpPr>
            <a:spLocks noChangeShapeType="1"/>
          </p:cNvSpPr>
          <p:nvPr/>
        </p:nvSpPr>
        <p:spPr bwMode="auto">
          <a:xfrm flipV="1">
            <a:off x="6491288" y="5378450"/>
            <a:ext cx="2195512" cy="1588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" name="Group 102"/>
          <p:cNvGrpSpPr>
            <a:grpSpLocks/>
          </p:cNvGrpSpPr>
          <p:nvPr/>
        </p:nvGrpSpPr>
        <p:grpSpPr bwMode="auto">
          <a:xfrm>
            <a:off x="2560638" y="4651375"/>
            <a:ext cx="1252537" cy="711200"/>
            <a:chOff x="1630" y="2947"/>
            <a:chExt cx="789" cy="448"/>
          </a:xfrm>
        </p:grpSpPr>
        <p:sp>
          <p:nvSpPr>
            <p:cNvPr id="214115" name="AutoShape 99"/>
            <p:cNvSpPr>
              <a:spLocks noChangeArrowheads="1"/>
            </p:cNvSpPr>
            <p:nvPr/>
          </p:nvSpPr>
          <p:spPr bwMode="auto">
            <a:xfrm rot="1090051">
              <a:off x="2210" y="3137"/>
              <a:ext cx="209" cy="258"/>
            </a:xfrm>
            <a:prstGeom prst="moon">
              <a:avLst>
                <a:gd name="adj" fmla="val 39324"/>
              </a:avLst>
            </a:prstGeom>
            <a:gradFill rotWithShape="1">
              <a:gsLst>
                <a:gs pos="0">
                  <a:srgbClr val="CC00CC"/>
                </a:gs>
                <a:gs pos="50000">
                  <a:srgbClr val="CC00CC">
                    <a:gamma/>
                    <a:tint val="16078"/>
                    <a:invGamma/>
                  </a:srgbClr>
                </a:gs>
                <a:gs pos="100000">
                  <a:srgbClr val="CC00CC"/>
                </a:gs>
              </a:gsLst>
              <a:lin ang="18900000" scaled="1"/>
            </a:gradFill>
            <a:ln w="28575">
              <a:solidFill>
                <a:srgbClr val="CC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17" name="Rectangle 101"/>
            <p:cNvSpPr>
              <a:spLocks noChangeArrowheads="1"/>
            </p:cNvSpPr>
            <p:nvPr/>
          </p:nvSpPr>
          <p:spPr bwMode="auto">
            <a:xfrm>
              <a:off x="1630" y="2947"/>
              <a:ext cx="45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l-GR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ahoma" pitchFamily="34" charset="0"/>
                </a:rPr>
                <a:t>β</a:t>
              </a:r>
            </a:p>
          </p:txBody>
        </p:sp>
      </p:grpSp>
      <p:sp>
        <p:nvSpPr>
          <p:cNvPr id="73" name="Нижний колонтитул 7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1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1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1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1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1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1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08004 -0.1541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21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22" presetClass="entr" presetSubtype="8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21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5" grpId="0" animBg="1"/>
      <p:bldP spid="214092" grpId="0"/>
      <p:bldP spid="214098" grpId="0" animBg="1"/>
      <p:bldP spid="214099" grpId="0" animBg="1"/>
      <p:bldP spid="214113" grpId="0"/>
      <p:bldP spid="214120" grpId="0"/>
      <p:bldP spid="214121" grpId="0" animBg="1"/>
      <p:bldP spid="214137" grpId="0"/>
      <p:bldP spid="21413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339725" y="1851025"/>
            <a:ext cx="5303838" cy="4419600"/>
            <a:chOff x="254" y="1110"/>
            <a:chExt cx="3341" cy="2784"/>
          </a:xfrm>
        </p:grpSpPr>
        <p:sp>
          <p:nvSpPr>
            <p:cNvPr id="215088" name="Rectangle 48"/>
            <p:cNvSpPr>
              <a:spLocks noChangeArrowheads="1"/>
            </p:cNvSpPr>
            <p:nvPr/>
          </p:nvSpPr>
          <p:spPr bwMode="auto">
            <a:xfrm>
              <a:off x="254" y="1211"/>
              <a:ext cx="3341" cy="268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49"/>
            <p:cNvGrpSpPr>
              <a:grpSpLocks/>
            </p:cNvGrpSpPr>
            <p:nvPr/>
          </p:nvGrpSpPr>
          <p:grpSpPr bwMode="auto">
            <a:xfrm>
              <a:off x="266" y="1110"/>
              <a:ext cx="3324" cy="2772"/>
              <a:chOff x="298" y="1118"/>
              <a:chExt cx="3324" cy="2772"/>
            </a:xfrm>
          </p:grpSpPr>
          <p:sp>
            <p:nvSpPr>
              <p:cNvPr id="215090" name="Text Box 50"/>
              <p:cNvSpPr txBox="1">
                <a:spLocks noChangeArrowheads="1"/>
              </p:cNvSpPr>
              <p:nvPr/>
            </p:nvSpPr>
            <p:spPr bwMode="auto">
              <a:xfrm>
                <a:off x="2372" y="1748"/>
                <a:ext cx="91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b="1" i="1">
                    <a:latin typeface="Times New Roman" pitchFamily="18" charset="0"/>
                    <a:cs typeface="Times New Roman" pitchFamily="18" charset="0"/>
                  </a:rPr>
                  <a:t>y=f(x)</a:t>
                </a:r>
                <a:endParaRPr lang="ru-RU" sz="4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51"/>
              <p:cNvGrpSpPr>
                <a:grpSpLocks/>
              </p:cNvGrpSpPr>
              <p:nvPr/>
            </p:nvGrpSpPr>
            <p:grpSpPr bwMode="auto">
              <a:xfrm>
                <a:off x="298" y="1118"/>
                <a:ext cx="3324" cy="2772"/>
                <a:chOff x="298" y="1118"/>
                <a:chExt cx="3324" cy="2772"/>
              </a:xfrm>
            </p:grpSpPr>
            <p:sp>
              <p:nvSpPr>
                <p:cNvPr id="215092" name="Line 52"/>
                <p:cNvSpPr>
                  <a:spLocks noChangeShapeType="1"/>
                </p:cNvSpPr>
                <p:nvPr/>
              </p:nvSpPr>
              <p:spPr bwMode="auto">
                <a:xfrm>
                  <a:off x="306" y="1211"/>
                  <a:ext cx="8" cy="266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093" name="Line 53"/>
                <p:cNvSpPr>
                  <a:spLocks noChangeShapeType="1"/>
                </p:cNvSpPr>
                <p:nvPr/>
              </p:nvSpPr>
              <p:spPr bwMode="auto">
                <a:xfrm>
                  <a:off x="647" y="1224"/>
                  <a:ext cx="8" cy="266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094" name="Line 54"/>
                <p:cNvSpPr>
                  <a:spLocks noChangeShapeType="1"/>
                </p:cNvSpPr>
                <p:nvPr/>
              </p:nvSpPr>
              <p:spPr bwMode="auto">
                <a:xfrm>
                  <a:off x="973" y="1214"/>
                  <a:ext cx="8" cy="266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095" name="Line 55"/>
                <p:cNvSpPr>
                  <a:spLocks noChangeShapeType="1"/>
                </p:cNvSpPr>
                <p:nvPr/>
              </p:nvSpPr>
              <p:spPr bwMode="auto">
                <a:xfrm>
                  <a:off x="1305" y="1224"/>
                  <a:ext cx="8" cy="266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096" name="Line 56"/>
                <p:cNvSpPr>
                  <a:spLocks noChangeShapeType="1"/>
                </p:cNvSpPr>
                <p:nvPr/>
              </p:nvSpPr>
              <p:spPr bwMode="auto">
                <a:xfrm>
                  <a:off x="1952" y="1212"/>
                  <a:ext cx="8" cy="266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097" name="Line 57"/>
                <p:cNvSpPr>
                  <a:spLocks noChangeShapeType="1"/>
                </p:cNvSpPr>
                <p:nvPr/>
              </p:nvSpPr>
              <p:spPr bwMode="auto">
                <a:xfrm>
                  <a:off x="2287" y="1219"/>
                  <a:ext cx="8" cy="266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098" name="Line 58"/>
                <p:cNvSpPr>
                  <a:spLocks noChangeShapeType="1"/>
                </p:cNvSpPr>
                <p:nvPr/>
              </p:nvSpPr>
              <p:spPr bwMode="auto">
                <a:xfrm>
                  <a:off x="2616" y="1219"/>
                  <a:ext cx="8" cy="266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099" name="Line 59"/>
                <p:cNvSpPr>
                  <a:spLocks noChangeShapeType="1"/>
                </p:cNvSpPr>
                <p:nvPr/>
              </p:nvSpPr>
              <p:spPr bwMode="auto">
                <a:xfrm>
                  <a:off x="2943" y="1211"/>
                  <a:ext cx="8" cy="266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100" name="Line 60"/>
                <p:cNvSpPr>
                  <a:spLocks noChangeShapeType="1"/>
                </p:cNvSpPr>
                <p:nvPr/>
              </p:nvSpPr>
              <p:spPr bwMode="auto">
                <a:xfrm>
                  <a:off x="3279" y="1215"/>
                  <a:ext cx="8" cy="266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101" name="Line 61"/>
                <p:cNvSpPr>
                  <a:spLocks noChangeShapeType="1"/>
                </p:cNvSpPr>
                <p:nvPr/>
              </p:nvSpPr>
              <p:spPr bwMode="auto">
                <a:xfrm>
                  <a:off x="3610" y="1219"/>
                  <a:ext cx="8" cy="266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102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06" y="1219"/>
                  <a:ext cx="3300" cy="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103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98" y="1548"/>
                  <a:ext cx="3300" cy="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104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319" y="1892"/>
                  <a:ext cx="3300" cy="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105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05" y="2215"/>
                  <a:ext cx="3300" cy="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106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315" y="2544"/>
                  <a:ext cx="3300" cy="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107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299" y="3212"/>
                  <a:ext cx="3300" cy="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108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314" y="2881"/>
                  <a:ext cx="3300" cy="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109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322" y="3550"/>
                  <a:ext cx="3300" cy="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110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321" y="3879"/>
                  <a:ext cx="3300" cy="1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111" name="Line 71"/>
                <p:cNvSpPr>
                  <a:spLocks noChangeShapeType="1"/>
                </p:cNvSpPr>
                <p:nvPr/>
              </p:nvSpPr>
              <p:spPr bwMode="auto">
                <a:xfrm flipH="1" flipV="1">
                  <a:off x="1640" y="1238"/>
                  <a:ext cx="11" cy="262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112" name="Line 72"/>
                <p:cNvSpPr>
                  <a:spLocks noChangeShapeType="1"/>
                </p:cNvSpPr>
                <p:nvPr/>
              </p:nvSpPr>
              <p:spPr bwMode="auto">
                <a:xfrm>
                  <a:off x="328" y="3208"/>
                  <a:ext cx="324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113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377" y="3138"/>
                  <a:ext cx="245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ru-RU" sz="4000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</p:txBody>
            </p:sp>
            <p:sp>
              <p:nvSpPr>
                <p:cNvPr id="215114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745" y="3134"/>
                  <a:ext cx="245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ru-RU" sz="4000" b="1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215115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1395" y="1118"/>
                  <a:ext cx="191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4000" b="1" i="1"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endParaRPr lang="ru-RU" sz="4000" b="1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11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1377" y="2652"/>
                  <a:ext cx="245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ru-RU" sz="4000" b="1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215117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3399" y="3170"/>
                  <a:ext cx="191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4000" b="1" i="1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endParaRPr lang="ru-RU" sz="4000" b="1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118" name="Line 78"/>
                <p:cNvSpPr>
                  <a:spLocks noChangeShapeType="1"/>
                </p:cNvSpPr>
                <p:nvPr/>
              </p:nvSpPr>
              <p:spPr bwMode="auto">
                <a:xfrm>
                  <a:off x="965" y="2552"/>
                  <a:ext cx="8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119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881" y="3172"/>
                  <a:ext cx="335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4000" b="1" i="1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4000" b="1" baseline="-25000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lang="ru-RU" sz="4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120" name="Freeform 80"/>
                <p:cNvSpPr>
                  <a:spLocks/>
                </p:cNvSpPr>
                <p:nvPr/>
              </p:nvSpPr>
              <p:spPr bwMode="auto">
                <a:xfrm>
                  <a:off x="792" y="1872"/>
                  <a:ext cx="2488" cy="1656"/>
                </a:xfrm>
                <a:custGeom>
                  <a:avLst/>
                  <a:gdLst/>
                  <a:ahLst/>
                  <a:cxnLst>
                    <a:cxn ang="0">
                      <a:pos x="0" y="1656"/>
                    </a:cxn>
                    <a:cxn ang="0">
                      <a:pos x="96" y="1056"/>
                    </a:cxn>
                    <a:cxn ang="0">
                      <a:pos x="200" y="672"/>
                    </a:cxn>
                    <a:cxn ang="0">
                      <a:pos x="296" y="464"/>
                    </a:cxn>
                    <a:cxn ang="0">
                      <a:pos x="512" y="264"/>
                    </a:cxn>
                    <a:cxn ang="0">
                      <a:pos x="760" y="320"/>
                    </a:cxn>
                    <a:cxn ang="0">
                      <a:pos x="976" y="528"/>
                    </a:cxn>
                    <a:cxn ang="0">
                      <a:pos x="1168" y="744"/>
                    </a:cxn>
                    <a:cxn ang="0">
                      <a:pos x="1416" y="1008"/>
                    </a:cxn>
                    <a:cxn ang="0">
                      <a:pos x="1648" y="1200"/>
                    </a:cxn>
                    <a:cxn ang="0">
                      <a:pos x="1912" y="1280"/>
                    </a:cxn>
                    <a:cxn ang="0">
                      <a:pos x="2176" y="1064"/>
                    </a:cxn>
                    <a:cxn ang="0">
                      <a:pos x="2376" y="552"/>
                    </a:cxn>
                    <a:cxn ang="0">
                      <a:pos x="2488" y="0"/>
                    </a:cxn>
                  </a:cxnLst>
                  <a:rect l="0" t="0" r="r" b="b"/>
                  <a:pathLst>
                    <a:path w="2488" h="1656">
                      <a:moveTo>
                        <a:pt x="0" y="1656"/>
                      </a:moveTo>
                      <a:cubicBezTo>
                        <a:pt x="16" y="1556"/>
                        <a:pt x="63" y="1220"/>
                        <a:pt x="96" y="1056"/>
                      </a:cubicBezTo>
                      <a:cubicBezTo>
                        <a:pt x="129" y="892"/>
                        <a:pt x="167" y="771"/>
                        <a:pt x="200" y="672"/>
                      </a:cubicBezTo>
                      <a:cubicBezTo>
                        <a:pt x="233" y="573"/>
                        <a:pt x="244" y="532"/>
                        <a:pt x="296" y="464"/>
                      </a:cubicBezTo>
                      <a:cubicBezTo>
                        <a:pt x="348" y="396"/>
                        <a:pt x="435" y="288"/>
                        <a:pt x="512" y="264"/>
                      </a:cubicBezTo>
                      <a:cubicBezTo>
                        <a:pt x="589" y="240"/>
                        <a:pt x="683" y="276"/>
                        <a:pt x="760" y="320"/>
                      </a:cubicBezTo>
                      <a:cubicBezTo>
                        <a:pt x="837" y="364"/>
                        <a:pt x="908" y="457"/>
                        <a:pt x="976" y="528"/>
                      </a:cubicBezTo>
                      <a:cubicBezTo>
                        <a:pt x="1044" y="599"/>
                        <a:pt x="1095" y="664"/>
                        <a:pt x="1168" y="744"/>
                      </a:cubicBezTo>
                      <a:cubicBezTo>
                        <a:pt x="1241" y="824"/>
                        <a:pt x="1336" y="932"/>
                        <a:pt x="1416" y="1008"/>
                      </a:cubicBezTo>
                      <a:cubicBezTo>
                        <a:pt x="1496" y="1084"/>
                        <a:pt x="1565" y="1155"/>
                        <a:pt x="1648" y="1200"/>
                      </a:cubicBezTo>
                      <a:cubicBezTo>
                        <a:pt x="1731" y="1245"/>
                        <a:pt x="1824" y="1303"/>
                        <a:pt x="1912" y="1280"/>
                      </a:cubicBezTo>
                      <a:cubicBezTo>
                        <a:pt x="2000" y="1257"/>
                        <a:pt x="2099" y="1185"/>
                        <a:pt x="2176" y="1064"/>
                      </a:cubicBezTo>
                      <a:cubicBezTo>
                        <a:pt x="2253" y="943"/>
                        <a:pt x="2324" y="729"/>
                        <a:pt x="2376" y="552"/>
                      </a:cubicBezTo>
                      <a:cubicBezTo>
                        <a:pt x="2428" y="375"/>
                        <a:pt x="2469" y="92"/>
                        <a:pt x="2488" y="0"/>
                      </a:cubicBezTo>
                    </a:path>
                  </a:pathLst>
                </a:custGeom>
                <a:noFill/>
                <a:ln w="571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121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632" y="1544"/>
                  <a:ext cx="672" cy="201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122" name="Oval 82"/>
                <p:cNvSpPr>
                  <a:spLocks noChangeArrowheads="1"/>
                </p:cNvSpPr>
                <p:nvPr/>
              </p:nvSpPr>
              <p:spPr bwMode="auto">
                <a:xfrm>
                  <a:off x="928" y="2504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15043" name="Line 3"/>
            <p:cNvSpPr>
              <a:spLocks noChangeShapeType="1"/>
            </p:cNvSpPr>
            <p:nvPr/>
          </p:nvSpPr>
          <p:spPr bwMode="auto">
            <a:xfrm flipV="1">
              <a:off x="155" y="111"/>
              <a:ext cx="5605" cy="2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044" name="Line 4"/>
            <p:cNvSpPr>
              <a:spLocks noChangeShapeType="1"/>
            </p:cNvSpPr>
            <p:nvPr/>
          </p:nvSpPr>
          <p:spPr bwMode="auto">
            <a:xfrm>
              <a:off x="0" y="4209"/>
              <a:ext cx="5547" cy="27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045" name="Line 5"/>
            <p:cNvSpPr>
              <a:spLocks noChangeShapeType="1"/>
            </p:cNvSpPr>
            <p:nvPr/>
          </p:nvSpPr>
          <p:spPr bwMode="auto">
            <a:xfrm flipH="1" flipV="1">
              <a:off x="120" y="186"/>
              <a:ext cx="1" cy="4134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046" name="Line 6"/>
            <p:cNvSpPr>
              <a:spLocks noChangeShapeType="1"/>
            </p:cNvSpPr>
            <p:nvPr/>
          </p:nvSpPr>
          <p:spPr bwMode="auto">
            <a:xfrm flipH="1">
              <a:off x="0" y="0"/>
              <a:ext cx="362" cy="594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047" name="Line 7"/>
            <p:cNvSpPr>
              <a:spLocks noChangeShapeType="1"/>
            </p:cNvSpPr>
            <p:nvPr/>
          </p:nvSpPr>
          <p:spPr bwMode="auto">
            <a:xfrm flipH="1">
              <a:off x="5398" y="3828"/>
              <a:ext cx="362" cy="492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048" name="Line 8"/>
            <p:cNvSpPr>
              <a:spLocks noChangeShapeType="1"/>
            </p:cNvSpPr>
            <p:nvPr/>
          </p:nvSpPr>
          <p:spPr bwMode="auto">
            <a:xfrm flipH="1">
              <a:off x="5647" y="0"/>
              <a:ext cx="2" cy="4190"/>
            </a:xfrm>
            <a:prstGeom prst="line">
              <a:avLst/>
            </a:prstGeom>
            <a:noFill/>
            <a:ln w="76200" cmpd="tri">
              <a:pattFill prst="solidDmnd">
                <a:fgClr>
                  <a:srgbClr val="0000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263525" y="171450"/>
            <a:ext cx="85280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На рисунке изображен график функции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y=f(x)</a:t>
            </a:r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и касательная к нему в точке с абсциссой </a:t>
            </a:r>
            <a:r>
              <a:rPr 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x</a:t>
            </a:r>
            <a:r>
              <a:rPr 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0</a:t>
            </a:r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Найдите значение производной в точке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x</a:t>
            </a:r>
            <a:r>
              <a:rPr 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0</a:t>
            </a:r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</a:t>
            </a:r>
          </a:p>
        </p:txBody>
      </p:sp>
      <p:sp>
        <p:nvSpPr>
          <p:cNvPr id="215067" name="Line 27"/>
          <p:cNvSpPr>
            <a:spLocks noChangeShapeType="1"/>
          </p:cNvSpPr>
          <p:nvPr/>
        </p:nvSpPr>
        <p:spPr bwMode="auto">
          <a:xfrm flipH="1">
            <a:off x="1069975" y="2522538"/>
            <a:ext cx="889000" cy="26527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068" name="Line 28"/>
          <p:cNvSpPr>
            <a:spLocks noChangeShapeType="1"/>
          </p:cNvSpPr>
          <p:nvPr/>
        </p:nvSpPr>
        <p:spPr bwMode="auto">
          <a:xfrm>
            <a:off x="1058863" y="5173663"/>
            <a:ext cx="4362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 rot="440403">
            <a:off x="1277938" y="4070350"/>
            <a:ext cx="782637" cy="1017588"/>
            <a:chOff x="2536" y="2683"/>
            <a:chExt cx="777" cy="653"/>
          </a:xfrm>
        </p:grpSpPr>
        <p:sp>
          <p:nvSpPr>
            <p:cNvPr id="215070" name="AutoShape 30"/>
            <p:cNvSpPr>
              <a:spLocks noChangeArrowheads="1"/>
            </p:cNvSpPr>
            <p:nvPr/>
          </p:nvSpPr>
          <p:spPr bwMode="auto">
            <a:xfrm rot="7080878">
              <a:off x="2624" y="3039"/>
              <a:ext cx="209" cy="385"/>
            </a:xfrm>
            <a:prstGeom prst="moon">
              <a:avLst>
                <a:gd name="adj" fmla="val 39324"/>
              </a:avLst>
            </a:prstGeom>
            <a:gradFill rotWithShape="1">
              <a:gsLst>
                <a:gs pos="0">
                  <a:srgbClr val="FF0000"/>
                </a:gs>
                <a:gs pos="50000">
                  <a:srgbClr val="FF0000">
                    <a:gamma/>
                    <a:tint val="4706"/>
                    <a:invGamma/>
                  </a:srgbClr>
                </a:gs>
                <a:gs pos="100000">
                  <a:srgbClr val="FF0000"/>
                </a:gs>
              </a:gsLst>
              <a:lin ang="18900000" scaled="1"/>
            </a:gra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71" name="Text Box 31"/>
            <p:cNvSpPr txBox="1">
              <a:spLocks noChangeArrowheads="1"/>
            </p:cNvSpPr>
            <p:nvPr/>
          </p:nvSpPr>
          <p:spPr bwMode="auto">
            <a:xfrm>
              <a:off x="2917" y="2853"/>
              <a:ext cx="396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215072" name="Rectangle 32"/>
            <p:cNvSpPr>
              <a:spLocks noChangeArrowheads="1"/>
            </p:cNvSpPr>
            <p:nvPr/>
          </p:nvSpPr>
          <p:spPr bwMode="auto">
            <a:xfrm>
              <a:off x="2664" y="2683"/>
              <a:ext cx="45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54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a</a:t>
              </a:r>
              <a:endPara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15073" name="Rectangle 33"/>
          <p:cNvSpPr>
            <a:spLocks noChangeArrowheads="1"/>
          </p:cNvSpPr>
          <p:nvPr/>
        </p:nvSpPr>
        <p:spPr bwMode="auto">
          <a:xfrm>
            <a:off x="5556250" y="1401763"/>
            <a:ext cx="3587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buFont typeface="Symbol" pitchFamily="18" charset="2"/>
              <a:buChar char="a"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- </a:t>
            </a: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острый</a:t>
            </a:r>
            <a:endParaRPr lang="en-US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buFont typeface="Symbol" pitchFamily="18" charset="2"/>
              <a:buNone/>
            </a:pP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tg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α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&gt;0 </a:t>
            </a:r>
            <a:r>
              <a:rPr lang="en-US" sz="32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 '(x</a:t>
            </a:r>
            <a:r>
              <a:rPr lang="ru-RU" sz="32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&gt;0</a:t>
            </a:r>
            <a:r>
              <a:rPr lang="en-US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15074" name="AutoShape 34"/>
          <p:cNvSpPr>
            <a:spLocks noChangeArrowheads="1"/>
          </p:cNvSpPr>
          <p:nvPr/>
        </p:nvSpPr>
        <p:spPr bwMode="auto">
          <a:xfrm rot="-5400000">
            <a:off x="901700" y="3084513"/>
            <a:ext cx="1555750" cy="533400"/>
          </a:xfrm>
          <a:prstGeom prst="rtTriangle">
            <a:avLst/>
          </a:prstGeom>
          <a:gradFill rotWithShape="1">
            <a:gsLst>
              <a:gs pos="0">
                <a:srgbClr val="FF7575">
                  <a:gamma/>
                  <a:tint val="0"/>
                  <a:invGamma/>
                  <a:alpha val="6000"/>
                </a:srgbClr>
              </a:gs>
              <a:gs pos="50000">
                <a:srgbClr val="FF7575">
                  <a:alpha val="78999"/>
                </a:srgbClr>
              </a:gs>
              <a:gs pos="100000">
                <a:srgbClr val="FF7575">
                  <a:gamma/>
                  <a:tint val="0"/>
                  <a:invGamma/>
                  <a:alpha val="6000"/>
                </a:srgbClr>
              </a:gs>
            </a:gsLst>
            <a:lin ang="189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011363" y="2535238"/>
            <a:ext cx="511175" cy="1554162"/>
            <a:chOff x="856" y="1802"/>
            <a:chExt cx="684" cy="979"/>
          </a:xfrm>
        </p:grpSpPr>
        <p:sp>
          <p:nvSpPr>
            <p:cNvPr id="215076" name="Line 36"/>
            <p:cNvSpPr>
              <a:spLocks noChangeShapeType="1"/>
            </p:cNvSpPr>
            <p:nvPr/>
          </p:nvSpPr>
          <p:spPr bwMode="auto">
            <a:xfrm flipH="1">
              <a:off x="856" y="1802"/>
              <a:ext cx="684" cy="0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077" name="Line 37"/>
            <p:cNvSpPr>
              <a:spLocks noChangeShapeType="1"/>
            </p:cNvSpPr>
            <p:nvPr/>
          </p:nvSpPr>
          <p:spPr bwMode="auto">
            <a:xfrm flipH="1">
              <a:off x="856" y="2781"/>
              <a:ext cx="684" cy="0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 rot="16200000">
            <a:off x="1201738" y="4376738"/>
            <a:ext cx="993775" cy="549275"/>
            <a:chOff x="856" y="1802"/>
            <a:chExt cx="684" cy="979"/>
          </a:xfrm>
        </p:grpSpPr>
        <p:sp>
          <p:nvSpPr>
            <p:cNvPr id="215079" name="Line 39"/>
            <p:cNvSpPr>
              <a:spLocks noChangeShapeType="1"/>
            </p:cNvSpPr>
            <p:nvPr/>
          </p:nvSpPr>
          <p:spPr bwMode="auto">
            <a:xfrm flipH="1">
              <a:off x="856" y="1802"/>
              <a:ext cx="684" cy="0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080" name="Line 40"/>
            <p:cNvSpPr>
              <a:spLocks noChangeShapeType="1"/>
            </p:cNvSpPr>
            <p:nvPr/>
          </p:nvSpPr>
          <p:spPr bwMode="auto">
            <a:xfrm flipH="1">
              <a:off x="856" y="2781"/>
              <a:ext cx="684" cy="0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1384300" y="3255963"/>
            <a:ext cx="1789113" cy="3048000"/>
            <a:chOff x="864" y="1811"/>
            <a:chExt cx="1127" cy="1920"/>
          </a:xfrm>
        </p:grpSpPr>
        <p:sp>
          <p:nvSpPr>
            <p:cNvPr id="215082" name="Text Box 42"/>
            <p:cNvSpPr txBox="1">
              <a:spLocks noChangeArrowheads="1"/>
            </p:cNvSpPr>
            <p:nvPr/>
          </p:nvSpPr>
          <p:spPr bwMode="auto">
            <a:xfrm>
              <a:off x="1629" y="1811"/>
              <a:ext cx="36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4400" b="1">
                  <a:solidFill>
                    <a:srgbClr val="33CC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endParaRPr lang="ru-RU" sz="4400" b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5083" name="Text Box 43"/>
            <p:cNvSpPr txBox="1">
              <a:spLocks noChangeArrowheads="1"/>
            </p:cNvSpPr>
            <p:nvPr/>
          </p:nvSpPr>
          <p:spPr bwMode="auto">
            <a:xfrm>
              <a:off x="864" y="3251"/>
              <a:ext cx="36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4400" b="1">
                  <a:solidFill>
                    <a:srgbClr val="33CC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4400" b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15085" name="Rectangle 45"/>
          <p:cNvSpPr>
            <a:spLocks noChangeArrowheads="1"/>
          </p:cNvSpPr>
          <p:nvPr/>
        </p:nvSpPr>
        <p:spPr bwMode="auto">
          <a:xfrm>
            <a:off x="5921375" y="3048000"/>
            <a:ext cx="2865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tg </a:t>
            </a:r>
            <a:r>
              <a:rPr lang="el-GR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α</a:t>
            </a: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= </a:t>
            </a:r>
            <a:r>
              <a:rPr lang="en-US"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3/1 =</a:t>
            </a:r>
          </a:p>
          <a:p>
            <a:r>
              <a:rPr lang="en-US"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 3</a:t>
            </a:r>
            <a:r>
              <a:rPr lang="ru-RU"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= </a:t>
            </a: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 '(x</a:t>
            </a:r>
            <a:r>
              <a:rPr lang="ru-RU" sz="32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</a:t>
            </a: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endParaRPr lang="el-GR" sz="3200" b="1" i="1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15086" name="Line 46"/>
          <p:cNvSpPr>
            <a:spLocks noChangeShapeType="1"/>
          </p:cNvSpPr>
          <p:nvPr/>
        </p:nvSpPr>
        <p:spPr bwMode="auto">
          <a:xfrm>
            <a:off x="6332538" y="4178300"/>
            <a:ext cx="1985962" cy="23813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" name="Нижний колонтитул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1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1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1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03975 -0.1597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1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8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1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9" grpId="0"/>
      <p:bldP spid="215067" grpId="0" animBg="1"/>
      <p:bldP spid="215068" grpId="0" animBg="1"/>
      <p:bldP spid="215073" grpId="0"/>
      <p:bldP spid="215074" grpId="0" animBg="1"/>
      <p:bldP spid="215085" grpId="0"/>
      <p:bldP spid="21508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90" y="1600200"/>
            <a:ext cx="33698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005" y="1600200"/>
            <a:ext cx="31449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14290"/>
            <a:ext cx="7286676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35"/>
          <p:cNvSpPr>
            <a:spLocks noChangeArrowheads="1"/>
          </p:cNvSpPr>
          <p:nvPr/>
        </p:nvSpPr>
        <p:spPr bwMode="auto">
          <a:xfrm>
            <a:off x="5715008" y="564357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3" name="Oval 35"/>
          <p:cNvSpPr>
            <a:spLocks noChangeArrowheads="1"/>
          </p:cNvSpPr>
          <p:nvPr/>
        </p:nvSpPr>
        <p:spPr bwMode="auto">
          <a:xfrm>
            <a:off x="6715140" y="2643182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4" name="Oval 28"/>
          <p:cNvSpPr>
            <a:spLocks noChangeArrowheads="1"/>
          </p:cNvSpPr>
          <p:nvPr/>
        </p:nvSpPr>
        <p:spPr bwMode="auto">
          <a:xfrm>
            <a:off x="6072198" y="4643446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40386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00241"/>
            <a:ext cx="4038600" cy="353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14290"/>
            <a:ext cx="7286676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28"/>
          <p:cNvSpPr>
            <a:spLocks noChangeArrowheads="1"/>
          </p:cNvSpPr>
          <p:nvPr/>
        </p:nvSpPr>
        <p:spPr bwMode="auto">
          <a:xfrm>
            <a:off x="2285984" y="4357694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9" name="Oval 28"/>
          <p:cNvSpPr>
            <a:spLocks noChangeArrowheads="1"/>
          </p:cNvSpPr>
          <p:nvPr/>
        </p:nvSpPr>
        <p:spPr bwMode="auto">
          <a:xfrm>
            <a:off x="928662" y="4000504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0" name="Oval 28"/>
          <p:cNvSpPr>
            <a:spLocks noChangeArrowheads="1"/>
          </p:cNvSpPr>
          <p:nvPr/>
        </p:nvSpPr>
        <p:spPr bwMode="auto">
          <a:xfrm>
            <a:off x="5072066" y="2643182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1" name="Oval 28"/>
          <p:cNvSpPr>
            <a:spLocks noChangeArrowheads="1"/>
          </p:cNvSpPr>
          <p:nvPr/>
        </p:nvSpPr>
        <p:spPr bwMode="auto">
          <a:xfrm>
            <a:off x="7072330" y="4286256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2" name="Oval 28"/>
          <p:cNvSpPr>
            <a:spLocks noChangeArrowheads="1"/>
          </p:cNvSpPr>
          <p:nvPr/>
        </p:nvSpPr>
        <p:spPr bwMode="auto">
          <a:xfrm>
            <a:off x="8072462" y="5072074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3" name="Oval 28"/>
          <p:cNvSpPr>
            <a:spLocks noChangeArrowheads="1"/>
          </p:cNvSpPr>
          <p:nvPr/>
        </p:nvSpPr>
        <p:spPr bwMode="auto">
          <a:xfrm>
            <a:off x="3643306" y="485776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57364"/>
            <a:ext cx="40386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58147"/>
            <a:ext cx="4038600" cy="401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14290"/>
            <a:ext cx="7286676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28"/>
          <p:cNvSpPr>
            <a:spLocks noChangeArrowheads="1"/>
          </p:cNvSpPr>
          <p:nvPr/>
        </p:nvSpPr>
        <p:spPr bwMode="auto">
          <a:xfrm>
            <a:off x="1142976" y="278605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9" name="Oval 28"/>
          <p:cNvSpPr>
            <a:spLocks noChangeArrowheads="1"/>
          </p:cNvSpPr>
          <p:nvPr/>
        </p:nvSpPr>
        <p:spPr bwMode="auto">
          <a:xfrm>
            <a:off x="3571868" y="41433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0" name="Oval 28"/>
          <p:cNvSpPr>
            <a:spLocks noChangeArrowheads="1"/>
          </p:cNvSpPr>
          <p:nvPr/>
        </p:nvSpPr>
        <p:spPr bwMode="auto">
          <a:xfrm>
            <a:off x="1928794" y="3214686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1" name="Oval 28"/>
          <p:cNvSpPr>
            <a:spLocks noChangeArrowheads="1"/>
          </p:cNvSpPr>
          <p:nvPr/>
        </p:nvSpPr>
        <p:spPr bwMode="auto">
          <a:xfrm>
            <a:off x="4929190" y="5429264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2" name="Oval 28"/>
          <p:cNvSpPr>
            <a:spLocks noChangeArrowheads="1"/>
          </p:cNvSpPr>
          <p:nvPr/>
        </p:nvSpPr>
        <p:spPr bwMode="auto">
          <a:xfrm>
            <a:off x="6143636" y="450057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3" name="Oval 28"/>
          <p:cNvSpPr>
            <a:spLocks noChangeArrowheads="1"/>
          </p:cNvSpPr>
          <p:nvPr/>
        </p:nvSpPr>
        <p:spPr bwMode="auto">
          <a:xfrm>
            <a:off x="7358082" y="3571876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050"/>
            <a:ext cx="40386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170" y="1600200"/>
            <a:ext cx="39406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28"/>
          <p:cNvSpPr>
            <a:spLocks noChangeArrowheads="1"/>
          </p:cNvSpPr>
          <p:nvPr/>
        </p:nvSpPr>
        <p:spPr bwMode="auto">
          <a:xfrm>
            <a:off x="5214942" y="4000504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0" name="Oval 28"/>
          <p:cNvSpPr>
            <a:spLocks noChangeArrowheads="1"/>
          </p:cNvSpPr>
          <p:nvPr/>
        </p:nvSpPr>
        <p:spPr bwMode="auto">
          <a:xfrm>
            <a:off x="5929322" y="3714752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1" name="Oval 28"/>
          <p:cNvSpPr>
            <a:spLocks noChangeArrowheads="1"/>
          </p:cNvSpPr>
          <p:nvPr/>
        </p:nvSpPr>
        <p:spPr bwMode="auto">
          <a:xfrm>
            <a:off x="1428728" y="450057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2" name="Oval 25"/>
          <p:cNvSpPr>
            <a:spLocks noChangeArrowheads="1"/>
          </p:cNvSpPr>
          <p:nvPr/>
        </p:nvSpPr>
        <p:spPr bwMode="auto">
          <a:xfrm flipH="1" flipV="1">
            <a:off x="3143240" y="2500306"/>
            <a:ext cx="142876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3" name="Oval 28"/>
          <p:cNvSpPr>
            <a:spLocks noChangeArrowheads="1"/>
          </p:cNvSpPr>
          <p:nvPr/>
        </p:nvSpPr>
        <p:spPr bwMode="auto">
          <a:xfrm>
            <a:off x="7286644" y="3000372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pic>
        <p:nvPicPr>
          <p:cNvPr id="14" name="Рисунок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14290"/>
            <a:ext cx="7286676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050"/>
            <a:ext cx="40386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14489"/>
            <a:ext cx="4038600" cy="391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28"/>
          <p:cNvSpPr>
            <a:spLocks noChangeArrowheads="1"/>
          </p:cNvSpPr>
          <p:nvPr/>
        </p:nvSpPr>
        <p:spPr bwMode="auto">
          <a:xfrm>
            <a:off x="642910" y="5000636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8" name="Oval 28"/>
          <p:cNvSpPr>
            <a:spLocks noChangeArrowheads="1"/>
          </p:cNvSpPr>
          <p:nvPr/>
        </p:nvSpPr>
        <p:spPr bwMode="auto">
          <a:xfrm>
            <a:off x="3071802" y="350043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9" name="Oval 28"/>
          <p:cNvSpPr>
            <a:spLocks noChangeArrowheads="1"/>
          </p:cNvSpPr>
          <p:nvPr/>
        </p:nvSpPr>
        <p:spPr bwMode="auto">
          <a:xfrm>
            <a:off x="1643042" y="4357694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0" name="Oval 28"/>
          <p:cNvSpPr>
            <a:spLocks noChangeArrowheads="1"/>
          </p:cNvSpPr>
          <p:nvPr/>
        </p:nvSpPr>
        <p:spPr bwMode="auto">
          <a:xfrm>
            <a:off x="6858016" y="2285992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1" name="Oval 28"/>
          <p:cNvSpPr>
            <a:spLocks noChangeArrowheads="1"/>
          </p:cNvSpPr>
          <p:nvPr/>
        </p:nvSpPr>
        <p:spPr bwMode="auto">
          <a:xfrm>
            <a:off x="4929190" y="3357562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2" name="Oval 28"/>
          <p:cNvSpPr>
            <a:spLocks noChangeArrowheads="1"/>
          </p:cNvSpPr>
          <p:nvPr/>
        </p:nvSpPr>
        <p:spPr bwMode="auto">
          <a:xfrm>
            <a:off x="6215074" y="2571744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14290"/>
            <a:ext cx="7286676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Балагурова-Шемота, лицей№ 90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1012</Words>
  <Application>Microsoft Office PowerPoint</Application>
  <PresentationFormat>Экран (4:3)</PresentationFormat>
  <Paragraphs>213</Paragraphs>
  <Slides>41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Тема Office</vt:lpstr>
      <vt:lpstr>Формула</vt:lpstr>
      <vt:lpstr>Подготовка к ЕГЭ  В9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Промежутки монотонности</vt:lpstr>
      <vt:lpstr>Слайд 11</vt:lpstr>
      <vt:lpstr>Слайд 12</vt:lpstr>
      <vt:lpstr>Слайд 13</vt:lpstr>
      <vt:lpstr>На рисунке изображен  график функции. Определите количество целых точек , в которых производная функции положительна</vt:lpstr>
      <vt:lpstr>На рисунке изображен график функции. Найти количество точек на отрезке (-8;3), в которых касательная к графику функции параллельна прямой у=3</vt:lpstr>
      <vt:lpstr>На рисунке изображен график производной функции. Найти промежутки возрастания функции. В ответе запишите количество целых точек, входящих в эти промежутки</vt:lpstr>
      <vt:lpstr>Изображен график производной функции. Найти точку максимума на отрезке (-3;3)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2011-04-12T15:22:53Z</dcterms:created>
  <dcterms:modified xsi:type="dcterms:W3CDTF">2014-02-18T17:28:24Z</dcterms:modified>
</cp:coreProperties>
</file>