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5" r:id="rId10"/>
    <p:sldId id="266" r:id="rId11"/>
    <p:sldId id="267" r:id="rId12"/>
    <p:sldId id="270" r:id="rId13"/>
    <p:sldId id="273" r:id="rId14"/>
    <p:sldId id="271" r:id="rId15"/>
    <p:sldId id="269" r:id="rId16"/>
    <p:sldId id="274" r:id="rId17"/>
    <p:sldId id="289" r:id="rId18"/>
    <p:sldId id="276" r:id="rId19"/>
    <p:sldId id="278" r:id="rId20"/>
    <p:sldId id="279" r:id="rId21"/>
    <p:sldId id="288" r:id="rId22"/>
    <p:sldId id="281" r:id="rId23"/>
    <p:sldId id="282" r:id="rId24"/>
    <p:sldId id="283" r:id="rId25"/>
    <p:sldId id="285" r:id="rId26"/>
    <p:sldId id="286" r:id="rId27"/>
    <p:sldId id="284" r:id="rId28"/>
    <p:sldId id="287" r:id="rId29"/>
    <p:sldId id="280" r:id="rId30"/>
    <p:sldId id="295" r:id="rId31"/>
    <p:sldId id="291" r:id="rId32"/>
    <p:sldId id="292" r:id="rId33"/>
    <p:sldId id="293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511"/>
    <a:srgbClr val="81E47C"/>
    <a:srgbClr val="36D62A"/>
    <a:srgbClr val="34AC24"/>
    <a:srgbClr val="139513"/>
    <a:srgbClr val="50DB45"/>
    <a:srgbClr val="3ABE28"/>
    <a:srgbClr val="18BE18"/>
    <a:srgbClr val="35A13A"/>
    <a:srgbClr val="37AF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C8CA-2BE9-46DD-A552-0B0355C70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E47C">
                <a:alpha val="1000"/>
              </a:srgbClr>
            </a:gs>
            <a:gs pos="39999">
              <a:srgbClr val="36D62A">
                <a:alpha val="37000"/>
              </a:srgbClr>
            </a:gs>
            <a:gs pos="70000">
              <a:srgbClr val="34AC24">
                <a:alpha val="65000"/>
              </a:srgbClr>
            </a:gs>
            <a:gs pos="100000">
              <a:srgbClr val="11851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FDD4-B3F1-48B0-87A8-137FBF506C72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9CF-EA7B-49A7-BDC7-F534131B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s52.radikal.ru/i136/0910/ef/029958ac9009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a18003.rimg.info/icon/15344710009b47086123b54a27164672ceaaec4234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15.radikal.ru/i188/0907/d6/e647ab5bc1d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ages?q=%D0%B3%D1%80%D0%B8%D0%B1%D1%8B&amp;hl=ru&amp;gbv=2&amp;sa=X&amp;oi=image_result_group&amp;ei=ifc4U4nEOvHV4QS7goDoDw&amp;ved=0CCgQsAQ" TargetMode="External"/><Relationship Id="rId2" Type="http://schemas.openxmlformats.org/officeDocument/2006/relationships/hyperlink" Target="http://ru.wikipedia.org/wiki/%D0%93%D1%80%D0%B8%D0%B1%D1%8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МКВ(С)ОУ «Вечерняя (сменная)общеобразовательная школа №20»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43240" y="1643050"/>
            <a:ext cx="5543560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Шляпочные грибы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429124" y="4214818"/>
            <a:ext cx="4157634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Автор: учитель биологии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Нескоромных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Наталья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Строение клетки гриба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57758"/>
          </a:xfrm>
          <a:effectLst/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летки одно или многоядерные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Среди грибов есть одноклеточные и многоклеточные организмы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Оболочка клетки содержит вещество–ХИТИН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Запасное питательное вещество -  ГЛИКОГЕН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эти грибы называют шляпочными?</a:t>
            </a:r>
            <a:endParaRPr lang="ru-RU" dirty="0"/>
          </a:p>
        </p:txBody>
      </p:sp>
      <p:pic>
        <p:nvPicPr>
          <p:cNvPr id="4" name="Picture 12" descr="подберёзови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4393701" cy="3452810"/>
          </a:xfrm>
          <a:prstGeom prst="rect">
            <a:avLst/>
          </a:prstGeom>
          <a:noFill/>
        </p:spPr>
      </p:pic>
      <p:pic>
        <p:nvPicPr>
          <p:cNvPr id="5" name="Picture 6" descr="File:Grüner Knollenblätterpilz-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7876" y="1385392"/>
            <a:ext cx="416612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Прямая соединительная линия 79"/>
          <p:cNvCxnSpPr/>
          <p:nvPr/>
        </p:nvCxnSpPr>
        <p:spPr>
          <a:xfrm>
            <a:off x="5643570" y="4143380"/>
            <a:ext cx="2214578" cy="1588"/>
          </a:xfrm>
          <a:prstGeom prst="line">
            <a:avLst/>
          </a:prstGeom>
          <a:ln w="3810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724128" y="2564904"/>
            <a:ext cx="2214578" cy="1588"/>
          </a:xfrm>
          <a:prstGeom prst="line">
            <a:avLst/>
          </a:prstGeom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шляпочного гриба</a:t>
            </a:r>
            <a:endParaRPr lang="ru-RU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1"/>
          <p:cNvGrpSpPr/>
          <p:nvPr/>
        </p:nvGrpSpPr>
        <p:grpSpPr>
          <a:xfrm>
            <a:off x="214314" y="2143116"/>
            <a:ext cx="4500562" cy="4500594"/>
            <a:chOff x="214314" y="2143116"/>
            <a:chExt cx="4500562" cy="450059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14314" y="4857760"/>
              <a:ext cx="4500562" cy="1785950"/>
            </a:xfrm>
            <a:prstGeom prst="roundRect">
              <a:avLst>
                <a:gd name="adj" fmla="val 5681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  <a:effectLst>
              <a:glow rad="101600">
                <a:srgbClr val="6633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361952" y="2143116"/>
              <a:ext cx="3940175" cy="4383087"/>
              <a:chOff x="93" y="1525"/>
              <a:chExt cx="2482" cy="2761"/>
            </a:xfrm>
          </p:grpSpPr>
          <p:grpSp>
            <p:nvGrpSpPr>
              <p:cNvPr id="5" name="Group 48"/>
              <p:cNvGrpSpPr>
                <a:grpSpLocks/>
              </p:cNvGrpSpPr>
              <p:nvPr/>
            </p:nvGrpSpPr>
            <p:grpSpPr bwMode="auto">
              <a:xfrm>
                <a:off x="771" y="1525"/>
                <a:ext cx="1270" cy="1770"/>
                <a:chOff x="1996" y="1842"/>
                <a:chExt cx="1270" cy="1770"/>
              </a:xfrm>
            </p:grpSpPr>
            <p:sp>
              <p:nvSpPr>
                <p:cNvPr id="27" name="Oval 47"/>
                <p:cNvSpPr>
                  <a:spLocks noChangeArrowheads="1"/>
                </p:cNvSpPr>
                <p:nvPr/>
              </p:nvSpPr>
              <p:spPr bwMode="auto">
                <a:xfrm>
                  <a:off x="1996" y="1842"/>
                  <a:ext cx="1270" cy="726"/>
                </a:xfrm>
                <a:prstGeom prst="ellipse">
                  <a:avLst/>
                </a:prstGeom>
                <a:solidFill>
                  <a:srgbClr val="FB8F53"/>
                </a:solidFill>
                <a:ln w="28575">
                  <a:solidFill>
                    <a:srgbClr val="D7C8A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8" name="Oval 46"/>
                <p:cNvSpPr>
                  <a:spLocks noChangeArrowheads="1"/>
                </p:cNvSpPr>
                <p:nvPr/>
              </p:nvSpPr>
              <p:spPr bwMode="auto">
                <a:xfrm>
                  <a:off x="1996" y="2069"/>
                  <a:ext cx="1270" cy="499"/>
                </a:xfrm>
                <a:prstGeom prst="ellipse">
                  <a:avLst/>
                </a:prstGeom>
                <a:solidFill>
                  <a:srgbClr val="996633"/>
                </a:solidFill>
                <a:ln w="38100">
                  <a:solidFill>
                    <a:srgbClr val="D7C8A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grpSp>
              <p:nvGrpSpPr>
                <p:cNvPr id="6" name="Group 45"/>
                <p:cNvGrpSpPr>
                  <a:grpSpLocks/>
                </p:cNvGrpSpPr>
                <p:nvPr/>
              </p:nvGrpSpPr>
              <p:grpSpPr bwMode="auto">
                <a:xfrm>
                  <a:off x="2223" y="2251"/>
                  <a:ext cx="816" cy="1361"/>
                  <a:chOff x="2224" y="1659"/>
                  <a:chExt cx="1180" cy="1949"/>
                </a:xfrm>
              </p:grpSpPr>
              <p:grpSp>
                <p:nvGrpSpPr>
                  <p:cNvPr id="2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224" y="1659"/>
                    <a:ext cx="1180" cy="1949"/>
                    <a:chOff x="3448" y="935"/>
                    <a:chExt cx="1453" cy="2132"/>
                  </a:xfrm>
                </p:grpSpPr>
                <p:grpSp>
                  <p:nvGrpSpPr>
                    <p:cNvPr id="3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8" y="1071"/>
                      <a:ext cx="1453" cy="1906"/>
                      <a:chOff x="1316" y="1480"/>
                      <a:chExt cx="1453" cy="1906"/>
                    </a:xfrm>
                  </p:grpSpPr>
                  <p:grpSp>
                    <p:nvGrpSpPr>
                      <p:cNvPr id="32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16" y="1480"/>
                        <a:ext cx="1453" cy="1905"/>
                        <a:chOff x="1315" y="1480"/>
                        <a:chExt cx="1180" cy="2177"/>
                      </a:xfrm>
                    </p:grpSpPr>
                    <p:sp>
                      <p:nvSpPr>
                        <p:cNvPr id="39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15" y="1480"/>
                          <a:ext cx="363" cy="2177"/>
                        </a:xfrm>
                        <a:custGeom>
                          <a:avLst/>
                          <a:gdLst>
                            <a:gd name="T0" fmla="*/ 363 w 233"/>
                            <a:gd name="T1" fmla="*/ 2177 h 2177"/>
                            <a:gd name="T2" fmla="*/ 11 w 233"/>
                            <a:gd name="T3" fmla="*/ 1360 h 2177"/>
                            <a:gd name="T4" fmla="*/ 293 w 233"/>
                            <a:gd name="T5" fmla="*/ 0 h 2177"/>
                            <a:gd name="T6" fmla="*/ 0 60000 65536"/>
                            <a:gd name="T7" fmla="*/ 0 60000 65536"/>
                            <a:gd name="T8" fmla="*/ 0 60000 65536"/>
                            <a:gd name="T9" fmla="*/ 0 w 233"/>
                            <a:gd name="T10" fmla="*/ 0 h 2177"/>
                            <a:gd name="T11" fmla="*/ 233 w 233"/>
                            <a:gd name="T12" fmla="*/ 2177 h 217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33" h="2177">
                              <a:moveTo>
                                <a:pt x="233" y="2177"/>
                              </a:moveTo>
                              <a:cubicBezTo>
                                <a:pt x="123" y="1950"/>
                                <a:pt x="14" y="1723"/>
                                <a:pt x="7" y="1360"/>
                              </a:cubicBezTo>
                              <a:cubicBezTo>
                                <a:pt x="0" y="997"/>
                                <a:pt x="94" y="498"/>
                                <a:pt x="188" y="0"/>
                              </a:cubicBezTo>
                            </a:path>
                          </a:pathLst>
                        </a:custGeom>
                        <a:solidFill>
                          <a:srgbClr val="D7C8A9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/>
                        </a:p>
                      </p:txBody>
                    </p:sp>
                    <p:sp>
                      <p:nvSpPr>
                        <p:cNvPr id="40" name="Freeform 3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184" y="1480"/>
                          <a:ext cx="311" cy="2177"/>
                        </a:xfrm>
                        <a:custGeom>
                          <a:avLst/>
                          <a:gdLst>
                            <a:gd name="T0" fmla="*/ 311 w 233"/>
                            <a:gd name="T1" fmla="*/ 2177 h 2177"/>
                            <a:gd name="T2" fmla="*/ 9 w 233"/>
                            <a:gd name="T3" fmla="*/ 1360 h 2177"/>
                            <a:gd name="T4" fmla="*/ 251 w 233"/>
                            <a:gd name="T5" fmla="*/ 0 h 2177"/>
                            <a:gd name="T6" fmla="*/ 0 60000 65536"/>
                            <a:gd name="T7" fmla="*/ 0 60000 65536"/>
                            <a:gd name="T8" fmla="*/ 0 60000 65536"/>
                            <a:gd name="T9" fmla="*/ 0 w 233"/>
                            <a:gd name="T10" fmla="*/ 0 h 2177"/>
                            <a:gd name="T11" fmla="*/ 233 w 233"/>
                            <a:gd name="T12" fmla="*/ 2177 h 217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33" h="2177">
                              <a:moveTo>
                                <a:pt x="233" y="2177"/>
                              </a:moveTo>
                              <a:cubicBezTo>
                                <a:pt x="123" y="1950"/>
                                <a:pt x="14" y="1723"/>
                                <a:pt x="7" y="1360"/>
                              </a:cubicBezTo>
                              <a:cubicBezTo>
                                <a:pt x="0" y="997"/>
                                <a:pt x="94" y="498"/>
                                <a:pt x="188" y="0"/>
                              </a:cubicBezTo>
                            </a:path>
                          </a:pathLst>
                        </a:custGeom>
                        <a:solidFill>
                          <a:srgbClr val="D7C8A9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/>
                        </a:p>
                      </p:txBody>
                    </p:sp>
                    <p:cxnSp>
                      <p:nvCxnSpPr>
                        <p:cNvPr id="41" name="AutoShape 35"/>
                        <p:cNvCxnSpPr>
                          <a:cxnSpLocks noChangeShapeType="1"/>
                          <a:stCxn id="39" idx="2"/>
                          <a:endCxn id="40" idx="2"/>
                        </p:cNvCxnSpPr>
                        <p:nvPr/>
                      </p:nvCxnSpPr>
                      <p:spPr bwMode="auto">
                        <a:xfrm rot="5400000" flipV="1">
                          <a:off x="1926" y="1162"/>
                          <a:ext cx="1" cy="637"/>
                        </a:xfrm>
                        <a:prstGeom prst="curvedConnector3">
                          <a:avLst>
                            <a:gd name="adj1" fmla="val -1440000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</p:cxnSp>
                  </p:grpSp>
                  <p:cxnSp>
                    <p:nvCxnSpPr>
                      <p:cNvPr id="38" name="AutoShape 37"/>
                      <p:cNvCxnSpPr>
                        <a:cxnSpLocks noChangeShapeType="1"/>
                        <a:stCxn id="39" idx="0"/>
                        <a:endCxn id="40" idx="0"/>
                      </p:cNvCxnSpPr>
                      <p:nvPr/>
                    </p:nvCxnSpPr>
                    <p:spPr bwMode="auto">
                      <a:xfrm rot="16200000" flipH="1">
                        <a:off x="2073" y="3074"/>
                        <a:ext cx="1" cy="623"/>
                      </a:xfrm>
                      <a:prstGeom prst="curvedConnector3">
                        <a:avLst>
                          <a:gd name="adj1" fmla="val 760000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33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" y="1071"/>
                      <a:ext cx="771" cy="1815"/>
                    </a:xfrm>
                    <a:prstGeom prst="rect">
                      <a:avLst/>
                    </a:prstGeom>
                    <a:solidFill>
                      <a:srgbClr val="D7C8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4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6" y="2840"/>
                      <a:ext cx="680" cy="136"/>
                    </a:xfrm>
                    <a:prstGeom prst="ellipse">
                      <a:avLst/>
                    </a:prstGeom>
                    <a:solidFill>
                      <a:srgbClr val="D7C8A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5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6" y="2795"/>
                      <a:ext cx="680" cy="272"/>
                    </a:xfrm>
                    <a:prstGeom prst="ellipse">
                      <a:avLst/>
                    </a:prstGeom>
                    <a:solidFill>
                      <a:srgbClr val="D7C8A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6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35"/>
                      <a:ext cx="861" cy="363"/>
                    </a:xfrm>
                    <a:prstGeom prst="ellipse">
                      <a:avLst/>
                    </a:prstGeom>
                    <a:solidFill>
                      <a:srgbClr val="D7C8A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1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084" y="1888"/>
                    <a:ext cx="91" cy="227"/>
                  </a:xfrm>
                  <a:prstGeom prst="ellipse">
                    <a:avLst/>
                  </a:prstGeom>
                  <a:solidFill>
                    <a:srgbClr val="D7C8A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</p:grpSp>
          </p:grpSp>
          <p:sp>
            <p:nvSpPr>
              <p:cNvPr id="7" name="Freeform 49"/>
              <p:cNvSpPr>
                <a:spLocks/>
              </p:cNvSpPr>
              <p:nvPr/>
            </p:nvSpPr>
            <p:spPr bwMode="auto">
              <a:xfrm>
                <a:off x="181" y="3203"/>
                <a:ext cx="1092" cy="1037"/>
              </a:xfrm>
              <a:custGeom>
                <a:avLst/>
                <a:gdLst>
                  <a:gd name="T0" fmla="*/ 1092 w 1092"/>
                  <a:gd name="T1" fmla="*/ 0 h 1037"/>
                  <a:gd name="T2" fmla="*/ 1067 w 1092"/>
                  <a:gd name="T3" fmla="*/ 9 h 1037"/>
                  <a:gd name="T4" fmla="*/ 1058 w 1092"/>
                  <a:gd name="T5" fmla="*/ 51 h 1037"/>
                  <a:gd name="T6" fmla="*/ 1024 w 1092"/>
                  <a:gd name="T7" fmla="*/ 110 h 1037"/>
                  <a:gd name="T8" fmla="*/ 830 w 1092"/>
                  <a:gd name="T9" fmla="*/ 195 h 1037"/>
                  <a:gd name="T10" fmla="*/ 770 w 1092"/>
                  <a:gd name="T11" fmla="*/ 237 h 1037"/>
                  <a:gd name="T12" fmla="*/ 753 w 1092"/>
                  <a:gd name="T13" fmla="*/ 271 h 1037"/>
                  <a:gd name="T14" fmla="*/ 728 w 1092"/>
                  <a:gd name="T15" fmla="*/ 297 h 1037"/>
                  <a:gd name="T16" fmla="*/ 669 w 1092"/>
                  <a:gd name="T17" fmla="*/ 441 h 1037"/>
                  <a:gd name="T18" fmla="*/ 643 w 1092"/>
                  <a:gd name="T19" fmla="*/ 475 h 1037"/>
                  <a:gd name="T20" fmla="*/ 601 w 1092"/>
                  <a:gd name="T21" fmla="*/ 483 h 1037"/>
                  <a:gd name="T22" fmla="*/ 321 w 1092"/>
                  <a:gd name="T23" fmla="*/ 534 h 1037"/>
                  <a:gd name="T24" fmla="*/ 271 w 1092"/>
                  <a:gd name="T25" fmla="*/ 686 h 1037"/>
                  <a:gd name="T26" fmla="*/ 186 w 1092"/>
                  <a:gd name="T27" fmla="*/ 797 h 1037"/>
                  <a:gd name="T28" fmla="*/ 177 w 1092"/>
                  <a:gd name="T29" fmla="*/ 830 h 1037"/>
                  <a:gd name="T30" fmla="*/ 203 w 1092"/>
                  <a:gd name="T31" fmla="*/ 856 h 1037"/>
                  <a:gd name="T32" fmla="*/ 211 w 1092"/>
                  <a:gd name="T33" fmla="*/ 881 h 1037"/>
                  <a:gd name="T34" fmla="*/ 152 w 1092"/>
                  <a:gd name="T35" fmla="*/ 1017 h 1037"/>
                  <a:gd name="T36" fmla="*/ 67 w 1092"/>
                  <a:gd name="T37" fmla="*/ 1025 h 1037"/>
                  <a:gd name="T38" fmla="*/ 0 w 1092"/>
                  <a:gd name="T39" fmla="*/ 1034 h 10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2"/>
                  <a:gd name="T61" fmla="*/ 0 h 1037"/>
                  <a:gd name="T62" fmla="*/ 1092 w 1092"/>
                  <a:gd name="T63" fmla="*/ 1037 h 10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2" h="1037">
                    <a:moveTo>
                      <a:pt x="1092" y="0"/>
                    </a:moveTo>
                    <a:cubicBezTo>
                      <a:pt x="1084" y="3"/>
                      <a:pt x="1072" y="2"/>
                      <a:pt x="1067" y="9"/>
                    </a:cubicBezTo>
                    <a:cubicBezTo>
                      <a:pt x="1059" y="21"/>
                      <a:pt x="1063" y="37"/>
                      <a:pt x="1058" y="51"/>
                    </a:cubicBezTo>
                    <a:cubicBezTo>
                      <a:pt x="1053" y="65"/>
                      <a:pt x="1035" y="98"/>
                      <a:pt x="1024" y="110"/>
                    </a:cubicBezTo>
                    <a:cubicBezTo>
                      <a:pt x="955" y="189"/>
                      <a:pt x="936" y="178"/>
                      <a:pt x="830" y="195"/>
                    </a:cubicBezTo>
                    <a:cubicBezTo>
                      <a:pt x="818" y="203"/>
                      <a:pt x="777" y="229"/>
                      <a:pt x="770" y="237"/>
                    </a:cubicBezTo>
                    <a:cubicBezTo>
                      <a:pt x="762" y="247"/>
                      <a:pt x="760" y="261"/>
                      <a:pt x="753" y="271"/>
                    </a:cubicBezTo>
                    <a:cubicBezTo>
                      <a:pt x="746" y="281"/>
                      <a:pt x="736" y="288"/>
                      <a:pt x="728" y="297"/>
                    </a:cubicBezTo>
                    <a:cubicBezTo>
                      <a:pt x="709" y="355"/>
                      <a:pt x="709" y="394"/>
                      <a:pt x="669" y="441"/>
                    </a:cubicBezTo>
                    <a:cubicBezTo>
                      <a:pt x="660" y="452"/>
                      <a:pt x="655" y="468"/>
                      <a:pt x="643" y="475"/>
                    </a:cubicBezTo>
                    <a:cubicBezTo>
                      <a:pt x="631" y="482"/>
                      <a:pt x="615" y="480"/>
                      <a:pt x="601" y="483"/>
                    </a:cubicBezTo>
                    <a:cubicBezTo>
                      <a:pt x="503" y="532"/>
                      <a:pt x="438" y="527"/>
                      <a:pt x="321" y="534"/>
                    </a:cubicBezTo>
                    <a:cubicBezTo>
                      <a:pt x="302" y="581"/>
                      <a:pt x="299" y="644"/>
                      <a:pt x="271" y="686"/>
                    </a:cubicBezTo>
                    <a:cubicBezTo>
                      <a:pt x="246" y="724"/>
                      <a:pt x="212" y="758"/>
                      <a:pt x="186" y="797"/>
                    </a:cubicBezTo>
                    <a:cubicBezTo>
                      <a:pt x="183" y="808"/>
                      <a:pt x="174" y="819"/>
                      <a:pt x="177" y="830"/>
                    </a:cubicBezTo>
                    <a:cubicBezTo>
                      <a:pt x="180" y="842"/>
                      <a:pt x="196" y="846"/>
                      <a:pt x="203" y="856"/>
                    </a:cubicBezTo>
                    <a:cubicBezTo>
                      <a:pt x="208" y="863"/>
                      <a:pt x="208" y="873"/>
                      <a:pt x="211" y="881"/>
                    </a:cubicBezTo>
                    <a:cubicBezTo>
                      <a:pt x="206" y="910"/>
                      <a:pt x="205" y="1005"/>
                      <a:pt x="152" y="1017"/>
                    </a:cubicBezTo>
                    <a:cubicBezTo>
                      <a:pt x="124" y="1023"/>
                      <a:pt x="95" y="1022"/>
                      <a:pt x="67" y="1025"/>
                    </a:cubicBezTo>
                    <a:cubicBezTo>
                      <a:pt x="22" y="1037"/>
                      <a:pt x="45" y="1034"/>
                      <a:pt x="0" y="103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" name="Freeform 50"/>
              <p:cNvSpPr>
                <a:spLocks/>
              </p:cNvSpPr>
              <p:nvPr/>
            </p:nvSpPr>
            <p:spPr bwMode="auto">
              <a:xfrm flipH="1">
                <a:off x="1315" y="3294"/>
                <a:ext cx="273" cy="583"/>
              </a:xfrm>
              <a:custGeom>
                <a:avLst/>
                <a:gdLst>
                  <a:gd name="T0" fmla="*/ 273 w 1092"/>
                  <a:gd name="T1" fmla="*/ 0 h 1037"/>
                  <a:gd name="T2" fmla="*/ 267 w 1092"/>
                  <a:gd name="T3" fmla="*/ 5 h 1037"/>
                  <a:gd name="T4" fmla="*/ 265 w 1092"/>
                  <a:gd name="T5" fmla="*/ 29 h 1037"/>
                  <a:gd name="T6" fmla="*/ 256 w 1092"/>
                  <a:gd name="T7" fmla="*/ 62 h 1037"/>
                  <a:gd name="T8" fmla="*/ 207 w 1092"/>
                  <a:gd name="T9" fmla="*/ 110 h 1037"/>
                  <a:gd name="T10" fmla="*/ 192 w 1092"/>
                  <a:gd name="T11" fmla="*/ 133 h 1037"/>
                  <a:gd name="T12" fmla="*/ 188 w 1092"/>
                  <a:gd name="T13" fmla="*/ 152 h 1037"/>
                  <a:gd name="T14" fmla="*/ 182 w 1092"/>
                  <a:gd name="T15" fmla="*/ 167 h 1037"/>
                  <a:gd name="T16" fmla="*/ 167 w 1092"/>
                  <a:gd name="T17" fmla="*/ 248 h 1037"/>
                  <a:gd name="T18" fmla="*/ 161 w 1092"/>
                  <a:gd name="T19" fmla="*/ 267 h 1037"/>
                  <a:gd name="T20" fmla="*/ 150 w 1092"/>
                  <a:gd name="T21" fmla="*/ 272 h 1037"/>
                  <a:gd name="T22" fmla="*/ 80 w 1092"/>
                  <a:gd name="T23" fmla="*/ 300 h 1037"/>
                  <a:gd name="T24" fmla="*/ 68 w 1092"/>
                  <a:gd name="T25" fmla="*/ 386 h 1037"/>
                  <a:gd name="T26" fmla="*/ 46 w 1092"/>
                  <a:gd name="T27" fmla="*/ 448 h 1037"/>
                  <a:gd name="T28" fmla="*/ 44 w 1092"/>
                  <a:gd name="T29" fmla="*/ 467 h 1037"/>
                  <a:gd name="T30" fmla="*/ 51 w 1092"/>
                  <a:gd name="T31" fmla="*/ 481 h 1037"/>
                  <a:gd name="T32" fmla="*/ 53 w 1092"/>
                  <a:gd name="T33" fmla="*/ 495 h 1037"/>
                  <a:gd name="T34" fmla="*/ 38 w 1092"/>
                  <a:gd name="T35" fmla="*/ 572 h 1037"/>
                  <a:gd name="T36" fmla="*/ 17 w 1092"/>
                  <a:gd name="T37" fmla="*/ 576 h 1037"/>
                  <a:gd name="T38" fmla="*/ 0 w 1092"/>
                  <a:gd name="T39" fmla="*/ 581 h 10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2"/>
                  <a:gd name="T61" fmla="*/ 0 h 1037"/>
                  <a:gd name="T62" fmla="*/ 1092 w 1092"/>
                  <a:gd name="T63" fmla="*/ 1037 h 10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2" h="1037">
                    <a:moveTo>
                      <a:pt x="1092" y="0"/>
                    </a:moveTo>
                    <a:cubicBezTo>
                      <a:pt x="1084" y="3"/>
                      <a:pt x="1072" y="2"/>
                      <a:pt x="1067" y="9"/>
                    </a:cubicBezTo>
                    <a:cubicBezTo>
                      <a:pt x="1059" y="21"/>
                      <a:pt x="1063" y="37"/>
                      <a:pt x="1058" y="51"/>
                    </a:cubicBezTo>
                    <a:cubicBezTo>
                      <a:pt x="1053" y="65"/>
                      <a:pt x="1035" y="98"/>
                      <a:pt x="1024" y="110"/>
                    </a:cubicBezTo>
                    <a:cubicBezTo>
                      <a:pt x="955" y="189"/>
                      <a:pt x="936" y="178"/>
                      <a:pt x="830" y="195"/>
                    </a:cubicBezTo>
                    <a:cubicBezTo>
                      <a:pt x="818" y="203"/>
                      <a:pt x="777" y="229"/>
                      <a:pt x="770" y="237"/>
                    </a:cubicBezTo>
                    <a:cubicBezTo>
                      <a:pt x="762" y="247"/>
                      <a:pt x="760" y="261"/>
                      <a:pt x="753" y="271"/>
                    </a:cubicBezTo>
                    <a:cubicBezTo>
                      <a:pt x="746" y="281"/>
                      <a:pt x="736" y="288"/>
                      <a:pt x="728" y="297"/>
                    </a:cubicBezTo>
                    <a:cubicBezTo>
                      <a:pt x="709" y="355"/>
                      <a:pt x="709" y="394"/>
                      <a:pt x="669" y="441"/>
                    </a:cubicBezTo>
                    <a:cubicBezTo>
                      <a:pt x="660" y="452"/>
                      <a:pt x="655" y="468"/>
                      <a:pt x="643" y="475"/>
                    </a:cubicBezTo>
                    <a:cubicBezTo>
                      <a:pt x="631" y="482"/>
                      <a:pt x="615" y="480"/>
                      <a:pt x="601" y="483"/>
                    </a:cubicBezTo>
                    <a:cubicBezTo>
                      <a:pt x="503" y="532"/>
                      <a:pt x="438" y="527"/>
                      <a:pt x="321" y="534"/>
                    </a:cubicBezTo>
                    <a:cubicBezTo>
                      <a:pt x="302" y="581"/>
                      <a:pt x="299" y="644"/>
                      <a:pt x="271" y="686"/>
                    </a:cubicBezTo>
                    <a:cubicBezTo>
                      <a:pt x="246" y="724"/>
                      <a:pt x="212" y="758"/>
                      <a:pt x="186" y="797"/>
                    </a:cubicBezTo>
                    <a:cubicBezTo>
                      <a:pt x="183" y="808"/>
                      <a:pt x="174" y="819"/>
                      <a:pt x="177" y="830"/>
                    </a:cubicBezTo>
                    <a:cubicBezTo>
                      <a:pt x="180" y="842"/>
                      <a:pt x="196" y="846"/>
                      <a:pt x="203" y="856"/>
                    </a:cubicBezTo>
                    <a:cubicBezTo>
                      <a:pt x="208" y="863"/>
                      <a:pt x="208" y="873"/>
                      <a:pt x="211" y="881"/>
                    </a:cubicBezTo>
                    <a:cubicBezTo>
                      <a:pt x="206" y="910"/>
                      <a:pt x="205" y="1005"/>
                      <a:pt x="152" y="1017"/>
                    </a:cubicBezTo>
                    <a:cubicBezTo>
                      <a:pt x="124" y="1023"/>
                      <a:pt x="95" y="1022"/>
                      <a:pt x="67" y="1025"/>
                    </a:cubicBezTo>
                    <a:cubicBezTo>
                      <a:pt x="22" y="1037"/>
                      <a:pt x="45" y="1034"/>
                      <a:pt x="0" y="103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" name="Freeform 51"/>
              <p:cNvSpPr>
                <a:spLocks/>
              </p:cNvSpPr>
              <p:nvPr/>
            </p:nvSpPr>
            <p:spPr bwMode="auto">
              <a:xfrm rot="9646024" flipH="1">
                <a:off x="1687" y="3155"/>
                <a:ext cx="499" cy="953"/>
              </a:xfrm>
              <a:custGeom>
                <a:avLst/>
                <a:gdLst>
                  <a:gd name="T0" fmla="*/ 499 w 1092"/>
                  <a:gd name="T1" fmla="*/ 0 h 1037"/>
                  <a:gd name="T2" fmla="*/ 488 w 1092"/>
                  <a:gd name="T3" fmla="*/ 8 h 1037"/>
                  <a:gd name="T4" fmla="*/ 483 w 1092"/>
                  <a:gd name="T5" fmla="*/ 47 h 1037"/>
                  <a:gd name="T6" fmla="*/ 468 w 1092"/>
                  <a:gd name="T7" fmla="*/ 101 h 1037"/>
                  <a:gd name="T8" fmla="*/ 379 w 1092"/>
                  <a:gd name="T9" fmla="*/ 179 h 1037"/>
                  <a:gd name="T10" fmla="*/ 352 w 1092"/>
                  <a:gd name="T11" fmla="*/ 218 h 1037"/>
                  <a:gd name="T12" fmla="*/ 344 w 1092"/>
                  <a:gd name="T13" fmla="*/ 249 h 1037"/>
                  <a:gd name="T14" fmla="*/ 333 w 1092"/>
                  <a:gd name="T15" fmla="*/ 273 h 1037"/>
                  <a:gd name="T16" fmla="*/ 306 w 1092"/>
                  <a:gd name="T17" fmla="*/ 405 h 1037"/>
                  <a:gd name="T18" fmla="*/ 294 w 1092"/>
                  <a:gd name="T19" fmla="*/ 437 h 1037"/>
                  <a:gd name="T20" fmla="*/ 275 w 1092"/>
                  <a:gd name="T21" fmla="*/ 444 h 1037"/>
                  <a:gd name="T22" fmla="*/ 147 w 1092"/>
                  <a:gd name="T23" fmla="*/ 491 h 1037"/>
                  <a:gd name="T24" fmla="*/ 124 w 1092"/>
                  <a:gd name="T25" fmla="*/ 630 h 1037"/>
                  <a:gd name="T26" fmla="*/ 85 w 1092"/>
                  <a:gd name="T27" fmla="*/ 732 h 1037"/>
                  <a:gd name="T28" fmla="*/ 81 w 1092"/>
                  <a:gd name="T29" fmla="*/ 763 h 1037"/>
                  <a:gd name="T30" fmla="*/ 93 w 1092"/>
                  <a:gd name="T31" fmla="*/ 787 h 1037"/>
                  <a:gd name="T32" fmla="*/ 96 w 1092"/>
                  <a:gd name="T33" fmla="*/ 810 h 1037"/>
                  <a:gd name="T34" fmla="*/ 69 w 1092"/>
                  <a:gd name="T35" fmla="*/ 935 h 1037"/>
                  <a:gd name="T36" fmla="*/ 31 w 1092"/>
                  <a:gd name="T37" fmla="*/ 942 h 1037"/>
                  <a:gd name="T38" fmla="*/ 0 w 1092"/>
                  <a:gd name="T39" fmla="*/ 950 h 10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2"/>
                  <a:gd name="T61" fmla="*/ 0 h 1037"/>
                  <a:gd name="T62" fmla="*/ 1092 w 1092"/>
                  <a:gd name="T63" fmla="*/ 1037 h 10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2" h="1037">
                    <a:moveTo>
                      <a:pt x="1092" y="0"/>
                    </a:moveTo>
                    <a:cubicBezTo>
                      <a:pt x="1084" y="3"/>
                      <a:pt x="1072" y="2"/>
                      <a:pt x="1067" y="9"/>
                    </a:cubicBezTo>
                    <a:cubicBezTo>
                      <a:pt x="1059" y="21"/>
                      <a:pt x="1063" y="37"/>
                      <a:pt x="1058" y="51"/>
                    </a:cubicBezTo>
                    <a:cubicBezTo>
                      <a:pt x="1053" y="65"/>
                      <a:pt x="1035" y="98"/>
                      <a:pt x="1024" y="110"/>
                    </a:cubicBezTo>
                    <a:cubicBezTo>
                      <a:pt x="955" y="189"/>
                      <a:pt x="936" y="178"/>
                      <a:pt x="830" y="195"/>
                    </a:cubicBezTo>
                    <a:cubicBezTo>
                      <a:pt x="818" y="203"/>
                      <a:pt x="777" y="229"/>
                      <a:pt x="770" y="237"/>
                    </a:cubicBezTo>
                    <a:cubicBezTo>
                      <a:pt x="762" y="247"/>
                      <a:pt x="760" y="261"/>
                      <a:pt x="753" y="271"/>
                    </a:cubicBezTo>
                    <a:cubicBezTo>
                      <a:pt x="746" y="281"/>
                      <a:pt x="736" y="288"/>
                      <a:pt x="728" y="297"/>
                    </a:cubicBezTo>
                    <a:cubicBezTo>
                      <a:pt x="709" y="355"/>
                      <a:pt x="709" y="394"/>
                      <a:pt x="669" y="441"/>
                    </a:cubicBezTo>
                    <a:cubicBezTo>
                      <a:pt x="660" y="452"/>
                      <a:pt x="655" y="468"/>
                      <a:pt x="643" y="475"/>
                    </a:cubicBezTo>
                    <a:cubicBezTo>
                      <a:pt x="631" y="482"/>
                      <a:pt x="615" y="480"/>
                      <a:pt x="601" y="483"/>
                    </a:cubicBezTo>
                    <a:cubicBezTo>
                      <a:pt x="503" y="532"/>
                      <a:pt x="438" y="527"/>
                      <a:pt x="321" y="534"/>
                    </a:cubicBezTo>
                    <a:cubicBezTo>
                      <a:pt x="302" y="581"/>
                      <a:pt x="299" y="644"/>
                      <a:pt x="271" y="686"/>
                    </a:cubicBezTo>
                    <a:cubicBezTo>
                      <a:pt x="246" y="724"/>
                      <a:pt x="212" y="758"/>
                      <a:pt x="186" y="797"/>
                    </a:cubicBezTo>
                    <a:cubicBezTo>
                      <a:pt x="183" y="808"/>
                      <a:pt x="174" y="819"/>
                      <a:pt x="177" y="830"/>
                    </a:cubicBezTo>
                    <a:cubicBezTo>
                      <a:pt x="180" y="842"/>
                      <a:pt x="196" y="846"/>
                      <a:pt x="203" y="856"/>
                    </a:cubicBezTo>
                    <a:cubicBezTo>
                      <a:pt x="208" y="863"/>
                      <a:pt x="208" y="873"/>
                      <a:pt x="211" y="881"/>
                    </a:cubicBezTo>
                    <a:cubicBezTo>
                      <a:pt x="206" y="910"/>
                      <a:pt x="205" y="1005"/>
                      <a:pt x="152" y="1017"/>
                    </a:cubicBezTo>
                    <a:cubicBezTo>
                      <a:pt x="124" y="1023"/>
                      <a:pt x="95" y="1022"/>
                      <a:pt x="67" y="1025"/>
                    </a:cubicBezTo>
                    <a:cubicBezTo>
                      <a:pt x="22" y="1037"/>
                      <a:pt x="45" y="1034"/>
                      <a:pt x="0" y="103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" name="Freeform 52"/>
              <p:cNvSpPr>
                <a:spLocks/>
              </p:cNvSpPr>
              <p:nvPr/>
            </p:nvSpPr>
            <p:spPr bwMode="auto">
              <a:xfrm>
                <a:off x="431" y="3905"/>
                <a:ext cx="221" cy="296"/>
              </a:xfrm>
              <a:custGeom>
                <a:avLst/>
                <a:gdLst>
                  <a:gd name="T0" fmla="*/ 18 w 221"/>
                  <a:gd name="T1" fmla="*/ 0 h 296"/>
                  <a:gd name="T2" fmla="*/ 69 w 221"/>
                  <a:gd name="T3" fmla="*/ 152 h 296"/>
                  <a:gd name="T4" fmla="*/ 120 w 221"/>
                  <a:gd name="T5" fmla="*/ 186 h 296"/>
                  <a:gd name="T6" fmla="*/ 145 w 221"/>
                  <a:gd name="T7" fmla="*/ 263 h 296"/>
                  <a:gd name="T8" fmla="*/ 221 w 221"/>
                  <a:gd name="T9" fmla="*/ 296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296"/>
                  <a:gd name="T17" fmla="*/ 221 w 221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296">
                    <a:moveTo>
                      <a:pt x="18" y="0"/>
                    </a:moveTo>
                    <a:cubicBezTo>
                      <a:pt x="23" y="72"/>
                      <a:pt x="0" y="131"/>
                      <a:pt x="69" y="152"/>
                    </a:cubicBezTo>
                    <a:cubicBezTo>
                      <a:pt x="86" y="163"/>
                      <a:pt x="103" y="175"/>
                      <a:pt x="120" y="186"/>
                    </a:cubicBezTo>
                    <a:cubicBezTo>
                      <a:pt x="127" y="191"/>
                      <a:pt x="137" y="253"/>
                      <a:pt x="145" y="263"/>
                    </a:cubicBezTo>
                    <a:cubicBezTo>
                      <a:pt x="162" y="285"/>
                      <a:pt x="221" y="296"/>
                      <a:pt x="221" y="296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auto">
              <a:xfrm>
                <a:off x="93" y="3812"/>
                <a:ext cx="381" cy="364"/>
              </a:xfrm>
              <a:custGeom>
                <a:avLst/>
                <a:gdLst>
                  <a:gd name="T0" fmla="*/ 381 w 381"/>
                  <a:gd name="T1" fmla="*/ 0 h 364"/>
                  <a:gd name="T2" fmla="*/ 254 w 381"/>
                  <a:gd name="T3" fmla="*/ 110 h 364"/>
                  <a:gd name="T4" fmla="*/ 187 w 381"/>
                  <a:gd name="T5" fmla="*/ 118 h 364"/>
                  <a:gd name="T6" fmla="*/ 76 w 381"/>
                  <a:gd name="T7" fmla="*/ 262 h 364"/>
                  <a:gd name="T8" fmla="*/ 93 w 381"/>
                  <a:gd name="T9" fmla="*/ 288 h 364"/>
                  <a:gd name="T10" fmla="*/ 68 w 381"/>
                  <a:gd name="T11" fmla="*/ 313 h 364"/>
                  <a:gd name="T12" fmla="*/ 0 w 381"/>
                  <a:gd name="T13" fmla="*/ 364 h 3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364"/>
                  <a:gd name="T23" fmla="*/ 381 w 381"/>
                  <a:gd name="T24" fmla="*/ 364 h 3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364">
                    <a:moveTo>
                      <a:pt x="381" y="0"/>
                    </a:moveTo>
                    <a:cubicBezTo>
                      <a:pt x="343" y="26"/>
                      <a:pt x="297" y="98"/>
                      <a:pt x="254" y="110"/>
                    </a:cubicBezTo>
                    <a:cubicBezTo>
                      <a:pt x="232" y="116"/>
                      <a:pt x="209" y="115"/>
                      <a:pt x="187" y="118"/>
                    </a:cubicBezTo>
                    <a:cubicBezTo>
                      <a:pt x="139" y="150"/>
                      <a:pt x="96" y="207"/>
                      <a:pt x="76" y="262"/>
                    </a:cubicBezTo>
                    <a:cubicBezTo>
                      <a:pt x="82" y="271"/>
                      <a:pt x="95" y="278"/>
                      <a:pt x="93" y="288"/>
                    </a:cubicBezTo>
                    <a:cubicBezTo>
                      <a:pt x="91" y="300"/>
                      <a:pt x="75" y="304"/>
                      <a:pt x="68" y="313"/>
                    </a:cubicBezTo>
                    <a:cubicBezTo>
                      <a:pt x="43" y="343"/>
                      <a:pt x="36" y="347"/>
                      <a:pt x="0" y="36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" name="Freeform 54"/>
              <p:cNvSpPr>
                <a:spLocks/>
              </p:cNvSpPr>
              <p:nvPr/>
            </p:nvSpPr>
            <p:spPr bwMode="auto">
              <a:xfrm rot="4137786">
                <a:off x="1897" y="3847"/>
                <a:ext cx="221" cy="296"/>
              </a:xfrm>
              <a:custGeom>
                <a:avLst/>
                <a:gdLst>
                  <a:gd name="T0" fmla="*/ 18 w 221"/>
                  <a:gd name="T1" fmla="*/ 0 h 296"/>
                  <a:gd name="T2" fmla="*/ 69 w 221"/>
                  <a:gd name="T3" fmla="*/ 152 h 296"/>
                  <a:gd name="T4" fmla="*/ 120 w 221"/>
                  <a:gd name="T5" fmla="*/ 186 h 296"/>
                  <a:gd name="T6" fmla="*/ 145 w 221"/>
                  <a:gd name="T7" fmla="*/ 263 h 296"/>
                  <a:gd name="T8" fmla="*/ 221 w 221"/>
                  <a:gd name="T9" fmla="*/ 296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296"/>
                  <a:gd name="T17" fmla="*/ 221 w 221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296">
                    <a:moveTo>
                      <a:pt x="18" y="0"/>
                    </a:moveTo>
                    <a:cubicBezTo>
                      <a:pt x="23" y="72"/>
                      <a:pt x="0" y="131"/>
                      <a:pt x="69" y="152"/>
                    </a:cubicBezTo>
                    <a:cubicBezTo>
                      <a:pt x="86" y="163"/>
                      <a:pt x="103" y="175"/>
                      <a:pt x="120" y="186"/>
                    </a:cubicBezTo>
                    <a:cubicBezTo>
                      <a:pt x="127" y="191"/>
                      <a:pt x="137" y="253"/>
                      <a:pt x="145" y="263"/>
                    </a:cubicBezTo>
                    <a:cubicBezTo>
                      <a:pt x="162" y="285"/>
                      <a:pt x="221" y="296"/>
                      <a:pt x="221" y="296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" name="Freeform 55"/>
              <p:cNvSpPr>
                <a:spLocks/>
              </p:cNvSpPr>
              <p:nvPr/>
            </p:nvSpPr>
            <p:spPr bwMode="auto">
              <a:xfrm>
                <a:off x="1043" y="3521"/>
                <a:ext cx="381" cy="364"/>
              </a:xfrm>
              <a:custGeom>
                <a:avLst/>
                <a:gdLst>
                  <a:gd name="T0" fmla="*/ 381 w 381"/>
                  <a:gd name="T1" fmla="*/ 0 h 364"/>
                  <a:gd name="T2" fmla="*/ 254 w 381"/>
                  <a:gd name="T3" fmla="*/ 110 h 364"/>
                  <a:gd name="T4" fmla="*/ 187 w 381"/>
                  <a:gd name="T5" fmla="*/ 118 h 364"/>
                  <a:gd name="T6" fmla="*/ 76 w 381"/>
                  <a:gd name="T7" fmla="*/ 262 h 364"/>
                  <a:gd name="T8" fmla="*/ 93 w 381"/>
                  <a:gd name="T9" fmla="*/ 288 h 364"/>
                  <a:gd name="T10" fmla="*/ 68 w 381"/>
                  <a:gd name="T11" fmla="*/ 313 h 364"/>
                  <a:gd name="T12" fmla="*/ 0 w 381"/>
                  <a:gd name="T13" fmla="*/ 364 h 3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364"/>
                  <a:gd name="T23" fmla="*/ 381 w 381"/>
                  <a:gd name="T24" fmla="*/ 364 h 3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364">
                    <a:moveTo>
                      <a:pt x="381" y="0"/>
                    </a:moveTo>
                    <a:cubicBezTo>
                      <a:pt x="343" y="26"/>
                      <a:pt x="297" y="98"/>
                      <a:pt x="254" y="110"/>
                    </a:cubicBezTo>
                    <a:cubicBezTo>
                      <a:pt x="232" y="116"/>
                      <a:pt x="209" y="115"/>
                      <a:pt x="187" y="118"/>
                    </a:cubicBezTo>
                    <a:cubicBezTo>
                      <a:pt x="139" y="150"/>
                      <a:pt x="96" y="207"/>
                      <a:pt x="76" y="262"/>
                    </a:cubicBezTo>
                    <a:cubicBezTo>
                      <a:pt x="82" y="271"/>
                      <a:pt x="95" y="278"/>
                      <a:pt x="93" y="288"/>
                    </a:cubicBezTo>
                    <a:cubicBezTo>
                      <a:pt x="91" y="300"/>
                      <a:pt x="75" y="304"/>
                      <a:pt x="68" y="313"/>
                    </a:cubicBezTo>
                    <a:cubicBezTo>
                      <a:pt x="43" y="343"/>
                      <a:pt x="36" y="347"/>
                      <a:pt x="0" y="36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" name="Freeform 56"/>
              <p:cNvSpPr>
                <a:spLocks/>
              </p:cNvSpPr>
              <p:nvPr/>
            </p:nvSpPr>
            <p:spPr bwMode="auto">
              <a:xfrm>
                <a:off x="1107" y="3795"/>
                <a:ext cx="70" cy="404"/>
              </a:xfrm>
              <a:custGeom>
                <a:avLst/>
                <a:gdLst>
                  <a:gd name="T0" fmla="*/ 20 w 70"/>
                  <a:gd name="T1" fmla="*/ 0 h 404"/>
                  <a:gd name="T2" fmla="*/ 70 w 70"/>
                  <a:gd name="T3" fmla="*/ 85 h 404"/>
                  <a:gd name="T4" fmla="*/ 62 w 70"/>
                  <a:gd name="T5" fmla="*/ 186 h 404"/>
                  <a:gd name="T6" fmla="*/ 3 w 70"/>
                  <a:gd name="T7" fmla="*/ 262 h 404"/>
                  <a:gd name="T8" fmla="*/ 20 w 70"/>
                  <a:gd name="T9" fmla="*/ 364 h 404"/>
                  <a:gd name="T10" fmla="*/ 28 w 70"/>
                  <a:gd name="T11" fmla="*/ 398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04"/>
                  <a:gd name="T20" fmla="*/ 70 w 70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04">
                    <a:moveTo>
                      <a:pt x="20" y="0"/>
                    </a:moveTo>
                    <a:cubicBezTo>
                      <a:pt x="31" y="33"/>
                      <a:pt x="54" y="53"/>
                      <a:pt x="70" y="85"/>
                    </a:cubicBezTo>
                    <a:cubicBezTo>
                      <a:pt x="67" y="119"/>
                      <a:pt x="69" y="153"/>
                      <a:pt x="62" y="186"/>
                    </a:cubicBezTo>
                    <a:cubicBezTo>
                      <a:pt x="57" y="212"/>
                      <a:pt x="18" y="240"/>
                      <a:pt x="3" y="262"/>
                    </a:cubicBezTo>
                    <a:cubicBezTo>
                      <a:pt x="18" y="404"/>
                      <a:pt x="0" y="295"/>
                      <a:pt x="20" y="364"/>
                    </a:cubicBezTo>
                    <a:cubicBezTo>
                      <a:pt x="23" y="375"/>
                      <a:pt x="28" y="398"/>
                      <a:pt x="28" y="398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57"/>
              <p:cNvSpPr>
                <a:spLocks/>
              </p:cNvSpPr>
              <p:nvPr/>
            </p:nvSpPr>
            <p:spPr bwMode="auto">
              <a:xfrm>
                <a:off x="686" y="3719"/>
                <a:ext cx="85" cy="415"/>
              </a:xfrm>
              <a:custGeom>
                <a:avLst/>
                <a:gdLst>
                  <a:gd name="T0" fmla="*/ 0 w 85"/>
                  <a:gd name="T1" fmla="*/ 0 h 415"/>
                  <a:gd name="T2" fmla="*/ 51 w 85"/>
                  <a:gd name="T3" fmla="*/ 101 h 415"/>
                  <a:gd name="T4" fmla="*/ 26 w 85"/>
                  <a:gd name="T5" fmla="*/ 211 h 415"/>
                  <a:gd name="T6" fmla="*/ 9 w 85"/>
                  <a:gd name="T7" fmla="*/ 262 h 415"/>
                  <a:gd name="T8" fmla="*/ 68 w 85"/>
                  <a:gd name="T9" fmla="*/ 364 h 415"/>
                  <a:gd name="T10" fmla="*/ 85 w 85"/>
                  <a:gd name="T11" fmla="*/ 415 h 4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415"/>
                  <a:gd name="T20" fmla="*/ 85 w 85"/>
                  <a:gd name="T21" fmla="*/ 415 h 4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415">
                    <a:moveTo>
                      <a:pt x="0" y="0"/>
                    </a:moveTo>
                    <a:cubicBezTo>
                      <a:pt x="22" y="33"/>
                      <a:pt x="29" y="69"/>
                      <a:pt x="51" y="101"/>
                    </a:cubicBezTo>
                    <a:cubicBezTo>
                      <a:pt x="65" y="146"/>
                      <a:pt x="43" y="172"/>
                      <a:pt x="26" y="211"/>
                    </a:cubicBezTo>
                    <a:cubicBezTo>
                      <a:pt x="19" y="227"/>
                      <a:pt x="9" y="262"/>
                      <a:pt x="9" y="262"/>
                    </a:cubicBezTo>
                    <a:cubicBezTo>
                      <a:pt x="20" y="309"/>
                      <a:pt x="33" y="329"/>
                      <a:pt x="68" y="364"/>
                    </a:cubicBezTo>
                    <a:cubicBezTo>
                      <a:pt x="74" y="381"/>
                      <a:pt x="85" y="415"/>
                      <a:pt x="85" y="415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58"/>
              <p:cNvSpPr>
                <a:spLocks/>
              </p:cNvSpPr>
              <p:nvPr/>
            </p:nvSpPr>
            <p:spPr bwMode="auto">
              <a:xfrm>
                <a:off x="93" y="3414"/>
                <a:ext cx="932" cy="525"/>
              </a:xfrm>
              <a:custGeom>
                <a:avLst/>
                <a:gdLst>
                  <a:gd name="T0" fmla="*/ 932 w 932"/>
                  <a:gd name="T1" fmla="*/ 0 h 525"/>
                  <a:gd name="T2" fmla="*/ 703 w 932"/>
                  <a:gd name="T3" fmla="*/ 42 h 525"/>
                  <a:gd name="T4" fmla="*/ 593 w 932"/>
                  <a:gd name="T5" fmla="*/ 76 h 525"/>
                  <a:gd name="T6" fmla="*/ 568 w 932"/>
                  <a:gd name="T7" fmla="*/ 84 h 525"/>
                  <a:gd name="T8" fmla="*/ 458 w 932"/>
                  <a:gd name="T9" fmla="*/ 135 h 525"/>
                  <a:gd name="T10" fmla="*/ 364 w 932"/>
                  <a:gd name="T11" fmla="*/ 178 h 525"/>
                  <a:gd name="T12" fmla="*/ 280 w 932"/>
                  <a:gd name="T13" fmla="*/ 228 h 525"/>
                  <a:gd name="T14" fmla="*/ 195 w 932"/>
                  <a:gd name="T15" fmla="*/ 237 h 525"/>
                  <a:gd name="T16" fmla="*/ 119 w 932"/>
                  <a:gd name="T17" fmla="*/ 271 h 525"/>
                  <a:gd name="T18" fmla="*/ 110 w 932"/>
                  <a:gd name="T19" fmla="*/ 296 h 525"/>
                  <a:gd name="T20" fmla="*/ 102 w 932"/>
                  <a:gd name="T21" fmla="*/ 372 h 525"/>
                  <a:gd name="T22" fmla="*/ 51 w 932"/>
                  <a:gd name="T23" fmla="*/ 415 h 525"/>
                  <a:gd name="T24" fmla="*/ 0 w 932"/>
                  <a:gd name="T25" fmla="*/ 525 h 5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2"/>
                  <a:gd name="T40" fmla="*/ 0 h 525"/>
                  <a:gd name="T41" fmla="*/ 932 w 932"/>
                  <a:gd name="T42" fmla="*/ 525 h 5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2" h="525">
                    <a:moveTo>
                      <a:pt x="932" y="0"/>
                    </a:moveTo>
                    <a:cubicBezTo>
                      <a:pt x="849" y="27"/>
                      <a:pt x="793" y="35"/>
                      <a:pt x="703" y="42"/>
                    </a:cubicBezTo>
                    <a:cubicBezTo>
                      <a:pt x="665" y="51"/>
                      <a:pt x="630" y="64"/>
                      <a:pt x="593" y="76"/>
                    </a:cubicBezTo>
                    <a:cubicBezTo>
                      <a:pt x="585" y="79"/>
                      <a:pt x="568" y="84"/>
                      <a:pt x="568" y="84"/>
                    </a:cubicBezTo>
                    <a:cubicBezTo>
                      <a:pt x="532" y="111"/>
                      <a:pt x="500" y="121"/>
                      <a:pt x="458" y="135"/>
                    </a:cubicBezTo>
                    <a:cubicBezTo>
                      <a:pt x="427" y="155"/>
                      <a:pt x="396" y="160"/>
                      <a:pt x="364" y="178"/>
                    </a:cubicBezTo>
                    <a:cubicBezTo>
                      <a:pt x="340" y="192"/>
                      <a:pt x="306" y="222"/>
                      <a:pt x="280" y="228"/>
                    </a:cubicBezTo>
                    <a:cubicBezTo>
                      <a:pt x="252" y="235"/>
                      <a:pt x="223" y="234"/>
                      <a:pt x="195" y="237"/>
                    </a:cubicBezTo>
                    <a:cubicBezTo>
                      <a:pt x="167" y="246"/>
                      <a:pt x="146" y="261"/>
                      <a:pt x="119" y="271"/>
                    </a:cubicBezTo>
                    <a:cubicBezTo>
                      <a:pt x="116" y="279"/>
                      <a:pt x="111" y="287"/>
                      <a:pt x="110" y="296"/>
                    </a:cubicBezTo>
                    <a:cubicBezTo>
                      <a:pt x="106" y="321"/>
                      <a:pt x="110" y="348"/>
                      <a:pt x="102" y="372"/>
                    </a:cubicBezTo>
                    <a:cubicBezTo>
                      <a:pt x="96" y="389"/>
                      <a:pt x="64" y="404"/>
                      <a:pt x="51" y="415"/>
                    </a:cubicBezTo>
                    <a:cubicBezTo>
                      <a:pt x="9" y="450"/>
                      <a:pt x="0" y="470"/>
                      <a:pt x="0" y="525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272" y="3657"/>
                <a:ext cx="110" cy="246"/>
              </a:xfrm>
              <a:custGeom>
                <a:avLst/>
                <a:gdLst>
                  <a:gd name="T0" fmla="*/ 110 w 110"/>
                  <a:gd name="T1" fmla="*/ 0 h 246"/>
                  <a:gd name="T2" fmla="*/ 59 w 110"/>
                  <a:gd name="T3" fmla="*/ 51 h 246"/>
                  <a:gd name="T4" fmla="*/ 42 w 110"/>
                  <a:gd name="T5" fmla="*/ 102 h 246"/>
                  <a:gd name="T6" fmla="*/ 0 w 110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246"/>
                  <a:gd name="T14" fmla="*/ 110 w 110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246">
                    <a:moveTo>
                      <a:pt x="110" y="0"/>
                    </a:moveTo>
                    <a:cubicBezTo>
                      <a:pt x="83" y="17"/>
                      <a:pt x="75" y="19"/>
                      <a:pt x="59" y="51"/>
                    </a:cubicBezTo>
                    <a:cubicBezTo>
                      <a:pt x="51" y="67"/>
                      <a:pt x="42" y="102"/>
                      <a:pt x="42" y="102"/>
                    </a:cubicBezTo>
                    <a:cubicBezTo>
                      <a:pt x="40" y="127"/>
                      <a:pt x="68" y="246"/>
                      <a:pt x="0" y="246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61"/>
              <p:cNvSpPr>
                <a:spLocks/>
              </p:cNvSpPr>
              <p:nvPr/>
            </p:nvSpPr>
            <p:spPr bwMode="auto">
              <a:xfrm>
                <a:off x="1220" y="3659"/>
                <a:ext cx="254" cy="610"/>
              </a:xfrm>
              <a:custGeom>
                <a:avLst/>
                <a:gdLst>
                  <a:gd name="T0" fmla="*/ 0 w 254"/>
                  <a:gd name="T1" fmla="*/ 0 h 610"/>
                  <a:gd name="T2" fmla="*/ 76 w 254"/>
                  <a:gd name="T3" fmla="*/ 85 h 610"/>
                  <a:gd name="T4" fmla="*/ 93 w 254"/>
                  <a:gd name="T5" fmla="*/ 127 h 610"/>
                  <a:gd name="T6" fmla="*/ 118 w 254"/>
                  <a:gd name="T7" fmla="*/ 153 h 610"/>
                  <a:gd name="T8" fmla="*/ 76 w 254"/>
                  <a:gd name="T9" fmla="*/ 297 h 610"/>
                  <a:gd name="T10" fmla="*/ 169 w 254"/>
                  <a:gd name="T11" fmla="*/ 483 h 610"/>
                  <a:gd name="T12" fmla="*/ 237 w 254"/>
                  <a:gd name="T13" fmla="*/ 534 h 610"/>
                  <a:gd name="T14" fmla="*/ 254 w 254"/>
                  <a:gd name="T15" fmla="*/ 610 h 6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4"/>
                  <a:gd name="T25" fmla="*/ 0 h 610"/>
                  <a:gd name="T26" fmla="*/ 254 w 254"/>
                  <a:gd name="T27" fmla="*/ 610 h 6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4" h="610">
                    <a:moveTo>
                      <a:pt x="0" y="0"/>
                    </a:moveTo>
                    <a:cubicBezTo>
                      <a:pt x="23" y="35"/>
                      <a:pt x="42" y="60"/>
                      <a:pt x="76" y="85"/>
                    </a:cubicBezTo>
                    <a:cubicBezTo>
                      <a:pt x="82" y="99"/>
                      <a:pt x="85" y="114"/>
                      <a:pt x="93" y="127"/>
                    </a:cubicBezTo>
                    <a:cubicBezTo>
                      <a:pt x="99" y="137"/>
                      <a:pt x="117" y="141"/>
                      <a:pt x="118" y="153"/>
                    </a:cubicBezTo>
                    <a:cubicBezTo>
                      <a:pt x="121" y="190"/>
                      <a:pt x="98" y="264"/>
                      <a:pt x="76" y="297"/>
                    </a:cubicBezTo>
                    <a:cubicBezTo>
                      <a:pt x="52" y="371"/>
                      <a:pt x="111" y="444"/>
                      <a:pt x="169" y="483"/>
                    </a:cubicBezTo>
                    <a:cubicBezTo>
                      <a:pt x="189" y="513"/>
                      <a:pt x="203" y="522"/>
                      <a:pt x="237" y="534"/>
                    </a:cubicBezTo>
                    <a:cubicBezTo>
                      <a:pt x="243" y="557"/>
                      <a:pt x="254" y="586"/>
                      <a:pt x="254" y="610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" name="Freeform 62"/>
              <p:cNvSpPr>
                <a:spLocks/>
              </p:cNvSpPr>
              <p:nvPr/>
            </p:nvSpPr>
            <p:spPr bwMode="auto">
              <a:xfrm>
                <a:off x="847" y="3676"/>
                <a:ext cx="102" cy="610"/>
              </a:xfrm>
              <a:custGeom>
                <a:avLst/>
                <a:gdLst>
                  <a:gd name="T0" fmla="*/ 0 w 102"/>
                  <a:gd name="T1" fmla="*/ 0 h 610"/>
                  <a:gd name="T2" fmla="*/ 9 w 102"/>
                  <a:gd name="T3" fmla="*/ 76 h 610"/>
                  <a:gd name="T4" fmla="*/ 34 w 102"/>
                  <a:gd name="T5" fmla="*/ 110 h 610"/>
                  <a:gd name="T6" fmla="*/ 51 w 102"/>
                  <a:gd name="T7" fmla="*/ 161 h 610"/>
                  <a:gd name="T8" fmla="*/ 51 w 102"/>
                  <a:gd name="T9" fmla="*/ 415 h 610"/>
                  <a:gd name="T10" fmla="*/ 85 w 102"/>
                  <a:gd name="T11" fmla="*/ 500 h 610"/>
                  <a:gd name="T12" fmla="*/ 102 w 102"/>
                  <a:gd name="T13" fmla="*/ 551 h 610"/>
                  <a:gd name="T14" fmla="*/ 93 w 102"/>
                  <a:gd name="T15" fmla="*/ 585 h 610"/>
                  <a:gd name="T16" fmla="*/ 76 w 102"/>
                  <a:gd name="T17" fmla="*/ 610 h 6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610"/>
                  <a:gd name="T29" fmla="*/ 102 w 102"/>
                  <a:gd name="T30" fmla="*/ 610 h 6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610">
                    <a:moveTo>
                      <a:pt x="0" y="0"/>
                    </a:moveTo>
                    <a:cubicBezTo>
                      <a:pt x="3" y="25"/>
                      <a:pt x="1" y="52"/>
                      <a:pt x="9" y="76"/>
                    </a:cubicBezTo>
                    <a:cubicBezTo>
                      <a:pt x="13" y="89"/>
                      <a:pt x="27" y="98"/>
                      <a:pt x="34" y="110"/>
                    </a:cubicBezTo>
                    <a:cubicBezTo>
                      <a:pt x="43" y="126"/>
                      <a:pt x="45" y="144"/>
                      <a:pt x="51" y="161"/>
                    </a:cubicBezTo>
                    <a:cubicBezTo>
                      <a:pt x="45" y="248"/>
                      <a:pt x="23" y="331"/>
                      <a:pt x="51" y="415"/>
                    </a:cubicBezTo>
                    <a:cubicBezTo>
                      <a:pt x="61" y="444"/>
                      <a:pt x="75" y="471"/>
                      <a:pt x="85" y="500"/>
                    </a:cubicBezTo>
                    <a:cubicBezTo>
                      <a:pt x="91" y="517"/>
                      <a:pt x="102" y="551"/>
                      <a:pt x="102" y="551"/>
                    </a:cubicBezTo>
                    <a:cubicBezTo>
                      <a:pt x="99" y="562"/>
                      <a:pt x="98" y="574"/>
                      <a:pt x="93" y="585"/>
                    </a:cubicBezTo>
                    <a:cubicBezTo>
                      <a:pt x="89" y="594"/>
                      <a:pt x="76" y="610"/>
                      <a:pt x="76" y="610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Freeform 63"/>
              <p:cNvSpPr>
                <a:spLocks/>
              </p:cNvSpPr>
              <p:nvPr/>
            </p:nvSpPr>
            <p:spPr bwMode="auto">
              <a:xfrm>
                <a:off x="889" y="4040"/>
                <a:ext cx="136" cy="212"/>
              </a:xfrm>
              <a:custGeom>
                <a:avLst/>
                <a:gdLst>
                  <a:gd name="T0" fmla="*/ 0 w 136"/>
                  <a:gd name="T1" fmla="*/ 0 h 212"/>
                  <a:gd name="T2" fmla="*/ 68 w 136"/>
                  <a:gd name="T3" fmla="*/ 68 h 212"/>
                  <a:gd name="T4" fmla="*/ 77 w 136"/>
                  <a:gd name="T5" fmla="*/ 144 h 212"/>
                  <a:gd name="T6" fmla="*/ 136 w 136"/>
                  <a:gd name="T7" fmla="*/ 212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212"/>
                  <a:gd name="T14" fmla="*/ 136 w 136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212">
                    <a:moveTo>
                      <a:pt x="0" y="0"/>
                    </a:moveTo>
                    <a:cubicBezTo>
                      <a:pt x="29" y="19"/>
                      <a:pt x="43" y="43"/>
                      <a:pt x="68" y="68"/>
                    </a:cubicBezTo>
                    <a:cubicBezTo>
                      <a:pt x="71" y="93"/>
                      <a:pt x="66" y="121"/>
                      <a:pt x="77" y="144"/>
                    </a:cubicBezTo>
                    <a:cubicBezTo>
                      <a:pt x="90" y="171"/>
                      <a:pt x="122" y="185"/>
                      <a:pt x="136" y="212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" name="Freeform 64"/>
              <p:cNvSpPr>
                <a:spLocks/>
              </p:cNvSpPr>
              <p:nvPr/>
            </p:nvSpPr>
            <p:spPr bwMode="auto">
              <a:xfrm>
                <a:off x="1618" y="3659"/>
                <a:ext cx="237" cy="602"/>
              </a:xfrm>
              <a:custGeom>
                <a:avLst/>
                <a:gdLst>
                  <a:gd name="T0" fmla="*/ 220 w 237"/>
                  <a:gd name="T1" fmla="*/ 0 h 602"/>
                  <a:gd name="T2" fmla="*/ 135 w 237"/>
                  <a:gd name="T3" fmla="*/ 237 h 602"/>
                  <a:gd name="T4" fmla="*/ 102 w 237"/>
                  <a:gd name="T5" fmla="*/ 322 h 602"/>
                  <a:gd name="T6" fmla="*/ 110 w 237"/>
                  <a:gd name="T7" fmla="*/ 407 h 602"/>
                  <a:gd name="T8" fmla="*/ 118 w 237"/>
                  <a:gd name="T9" fmla="*/ 432 h 602"/>
                  <a:gd name="T10" fmla="*/ 42 w 237"/>
                  <a:gd name="T11" fmla="*/ 542 h 602"/>
                  <a:gd name="T12" fmla="*/ 0 w 237"/>
                  <a:gd name="T13" fmla="*/ 602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7"/>
                  <a:gd name="T22" fmla="*/ 0 h 602"/>
                  <a:gd name="T23" fmla="*/ 237 w 237"/>
                  <a:gd name="T24" fmla="*/ 602 h 6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7" h="602">
                    <a:moveTo>
                      <a:pt x="220" y="0"/>
                    </a:moveTo>
                    <a:cubicBezTo>
                      <a:pt x="213" y="138"/>
                      <a:pt x="237" y="174"/>
                      <a:pt x="135" y="237"/>
                    </a:cubicBezTo>
                    <a:cubicBezTo>
                      <a:pt x="117" y="265"/>
                      <a:pt x="112" y="291"/>
                      <a:pt x="102" y="322"/>
                    </a:cubicBezTo>
                    <a:cubicBezTo>
                      <a:pt x="105" y="350"/>
                      <a:pt x="106" y="379"/>
                      <a:pt x="110" y="407"/>
                    </a:cubicBezTo>
                    <a:cubicBezTo>
                      <a:pt x="111" y="416"/>
                      <a:pt x="120" y="424"/>
                      <a:pt x="118" y="432"/>
                    </a:cubicBezTo>
                    <a:cubicBezTo>
                      <a:pt x="102" y="493"/>
                      <a:pt x="83" y="502"/>
                      <a:pt x="42" y="542"/>
                    </a:cubicBezTo>
                    <a:cubicBezTo>
                      <a:pt x="33" y="571"/>
                      <a:pt x="20" y="580"/>
                      <a:pt x="0" y="602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Freeform 65"/>
              <p:cNvSpPr>
                <a:spLocks/>
              </p:cNvSpPr>
              <p:nvPr/>
            </p:nvSpPr>
            <p:spPr bwMode="auto">
              <a:xfrm>
                <a:off x="1542" y="4007"/>
                <a:ext cx="178" cy="177"/>
              </a:xfrm>
              <a:custGeom>
                <a:avLst/>
                <a:gdLst>
                  <a:gd name="T0" fmla="*/ 178 w 178"/>
                  <a:gd name="T1" fmla="*/ 0 h 177"/>
                  <a:gd name="T2" fmla="*/ 93 w 178"/>
                  <a:gd name="T3" fmla="*/ 25 h 177"/>
                  <a:gd name="T4" fmla="*/ 34 w 178"/>
                  <a:gd name="T5" fmla="*/ 144 h 177"/>
                  <a:gd name="T6" fmla="*/ 25 w 178"/>
                  <a:gd name="T7" fmla="*/ 169 h 177"/>
                  <a:gd name="T8" fmla="*/ 0 w 178"/>
                  <a:gd name="T9" fmla="*/ 177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177"/>
                  <a:gd name="T17" fmla="*/ 178 w 178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177">
                    <a:moveTo>
                      <a:pt x="178" y="0"/>
                    </a:moveTo>
                    <a:cubicBezTo>
                      <a:pt x="149" y="9"/>
                      <a:pt x="122" y="18"/>
                      <a:pt x="93" y="25"/>
                    </a:cubicBezTo>
                    <a:cubicBezTo>
                      <a:pt x="57" y="72"/>
                      <a:pt x="50" y="88"/>
                      <a:pt x="34" y="144"/>
                    </a:cubicBezTo>
                    <a:cubicBezTo>
                      <a:pt x="32" y="153"/>
                      <a:pt x="31" y="163"/>
                      <a:pt x="25" y="169"/>
                    </a:cubicBezTo>
                    <a:cubicBezTo>
                      <a:pt x="19" y="175"/>
                      <a:pt x="0" y="177"/>
                      <a:pt x="0" y="177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Freeform 66"/>
              <p:cNvSpPr>
                <a:spLocks/>
              </p:cNvSpPr>
              <p:nvPr/>
            </p:nvSpPr>
            <p:spPr bwMode="auto">
              <a:xfrm>
                <a:off x="1604" y="3456"/>
                <a:ext cx="91" cy="161"/>
              </a:xfrm>
              <a:custGeom>
                <a:avLst/>
                <a:gdLst>
                  <a:gd name="T0" fmla="*/ 82 w 91"/>
                  <a:gd name="T1" fmla="*/ 0 h 161"/>
                  <a:gd name="T2" fmla="*/ 14 w 91"/>
                  <a:gd name="T3" fmla="*/ 93 h 161"/>
                  <a:gd name="T4" fmla="*/ 5 w 91"/>
                  <a:gd name="T5" fmla="*/ 161 h 1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61"/>
                  <a:gd name="T11" fmla="*/ 91 w 91"/>
                  <a:gd name="T12" fmla="*/ 161 h 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61">
                    <a:moveTo>
                      <a:pt x="82" y="0"/>
                    </a:moveTo>
                    <a:cubicBezTo>
                      <a:pt x="70" y="102"/>
                      <a:pt x="91" y="68"/>
                      <a:pt x="14" y="93"/>
                    </a:cubicBezTo>
                    <a:cubicBezTo>
                      <a:pt x="0" y="132"/>
                      <a:pt x="5" y="110"/>
                      <a:pt x="5" y="161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Freeform 67"/>
              <p:cNvSpPr>
                <a:spLocks/>
              </p:cNvSpPr>
              <p:nvPr/>
            </p:nvSpPr>
            <p:spPr bwMode="auto">
              <a:xfrm rot="682003">
                <a:off x="1633" y="3430"/>
                <a:ext cx="720" cy="396"/>
              </a:xfrm>
              <a:custGeom>
                <a:avLst/>
                <a:gdLst>
                  <a:gd name="T0" fmla="*/ 0 w 720"/>
                  <a:gd name="T1" fmla="*/ 48 h 396"/>
                  <a:gd name="T2" fmla="*/ 432 w 720"/>
                  <a:gd name="T3" fmla="*/ 82 h 396"/>
                  <a:gd name="T4" fmla="*/ 466 w 720"/>
                  <a:gd name="T5" fmla="*/ 167 h 396"/>
                  <a:gd name="T6" fmla="*/ 517 w 720"/>
                  <a:gd name="T7" fmla="*/ 243 h 396"/>
                  <a:gd name="T8" fmla="*/ 593 w 720"/>
                  <a:gd name="T9" fmla="*/ 277 h 396"/>
                  <a:gd name="T10" fmla="*/ 618 w 720"/>
                  <a:gd name="T11" fmla="*/ 285 h 396"/>
                  <a:gd name="T12" fmla="*/ 694 w 720"/>
                  <a:gd name="T13" fmla="*/ 378 h 396"/>
                  <a:gd name="T14" fmla="*/ 720 w 720"/>
                  <a:gd name="T15" fmla="*/ 395 h 3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396"/>
                  <a:gd name="T26" fmla="*/ 720 w 720"/>
                  <a:gd name="T27" fmla="*/ 396 h 3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396">
                    <a:moveTo>
                      <a:pt x="0" y="48"/>
                    </a:moveTo>
                    <a:cubicBezTo>
                      <a:pt x="139" y="98"/>
                      <a:pt x="306" y="0"/>
                      <a:pt x="432" y="82"/>
                    </a:cubicBezTo>
                    <a:cubicBezTo>
                      <a:pt x="452" y="111"/>
                      <a:pt x="451" y="137"/>
                      <a:pt x="466" y="167"/>
                    </a:cubicBezTo>
                    <a:cubicBezTo>
                      <a:pt x="468" y="172"/>
                      <a:pt x="507" y="228"/>
                      <a:pt x="517" y="243"/>
                    </a:cubicBezTo>
                    <a:cubicBezTo>
                      <a:pt x="529" y="261"/>
                      <a:pt x="582" y="273"/>
                      <a:pt x="593" y="277"/>
                    </a:cubicBezTo>
                    <a:cubicBezTo>
                      <a:pt x="601" y="280"/>
                      <a:pt x="618" y="285"/>
                      <a:pt x="618" y="285"/>
                    </a:cubicBezTo>
                    <a:cubicBezTo>
                      <a:pt x="631" y="396"/>
                      <a:pt x="609" y="351"/>
                      <a:pt x="694" y="378"/>
                    </a:cubicBezTo>
                    <a:cubicBezTo>
                      <a:pt x="703" y="384"/>
                      <a:pt x="720" y="395"/>
                      <a:pt x="720" y="395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Freeform 68"/>
              <p:cNvSpPr>
                <a:spLocks/>
              </p:cNvSpPr>
              <p:nvPr/>
            </p:nvSpPr>
            <p:spPr bwMode="auto">
              <a:xfrm>
                <a:off x="2109" y="3622"/>
                <a:ext cx="466" cy="427"/>
              </a:xfrm>
              <a:custGeom>
                <a:avLst/>
                <a:gdLst>
                  <a:gd name="T0" fmla="*/ 0 w 466"/>
                  <a:gd name="T1" fmla="*/ 12 h 427"/>
                  <a:gd name="T2" fmla="*/ 26 w 466"/>
                  <a:gd name="T3" fmla="*/ 3 h 427"/>
                  <a:gd name="T4" fmla="*/ 93 w 466"/>
                  <a:gd name="T5" fmla="*/ 12 h 427"/>
                  <a:gd name="T6" fmla="*/ 161 w 466"/>
                  <a:gd name="T7" fmla="*/ 130 h 427"/>
                  <a:gd name="T8" fmla="*/ 305 w 466"/>
                  <a:gd name="T9" fmla="*/ 215 h 427"/>
                  <a:gd name="T10" fmla="*/ 364 w 466"/>
                  <a:gd name="T11" fmla="*/ 274 h 427"/>
                  <a:gd name="T12" fmla="*/ 373 w 466"/>
                  <a:gd name="T13" fmla="*/ 308 h 427"/>
                  <a:gd name="T14" fmla="*/ 458 w 466"/>
                  <a:gd name="T15" fmla="*/ 351 h 427"/>
                  <a:gd name="T16" fmla="*/ 466 w 466"/>
                  <a:gd name="T17" fmla="*/ 427 h 4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427"/>
                  <a:gd name="T29" fmla="*/ 466 w 466"/>
                  <a:gd name="T30" fmla="*/ 427 h 4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427">
                    <a:moveTo>
                      <a:pt x="0" y="12"/>
                    </a:moveTo>
                    <a:cubicBezTo>
                      <a:pt x="9" y="9"/>
                      <a:pt x="17" y="3"/>
                      <a:pt x="26" y="3"/>
                    </a:cubicBezTo>
                    <a:cubicBezTo>
                      <a:pt x="49" y="3"/>
                      <a:pt x="74" y="0"/>
                      <a:pt x="93" y="12"/>
                    </a:cubicBezTo>
                    <a:cubicBezTo>
                      <a:pt x="134" y="36"/>
                      <a:pt x="136" y="96"/>
                      <a:pt x="161" y="130"/>
                    </a:cubicBezTo>
                    <a:cubicBezTo>
                      <a:pt x="207" y="191"/>
                      <a:pt x="237" y="199"/>
                      <a:pt x="305" y="215"/>
                    </a:cubicBezTo>
                    <a:cubicBezTo>
                      <a:pt x="359" y="251"/>
                      <a:pt x="352" y="231"/>
                      <a:pt x="364" y="274"/>
                    </a:cubicBezTo>
                    <a:cubicBezTo>
                      <a:pt x="367" y="285"/>
                      <a:pt x="365" y="299"/>
                      <a:pt x="373" y="308"/>
                    </a:cubicBezTo>
                    <a:cubicBezTo>
                      <a:pt x="401" y="340"/>
                      <a:pt x="423" y="342"/>
                      <a:pt x="458" y="351"/>
                    </a:cubicBezTo>
                    <a:cubicBezTo>
                      <a:pt x="466" y="421"/>
                      <a:pt x="466" y="396"/>
                      <a:pt x="466" y="427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6" name="Freeform 69"/>
              <p:cNvSpPr>
                <a:spLocks/>
              </p:cNvSpPr>
              <p:nvPr/>
            </p:nvSpPr>
            <p:spPr bwMode="auto">
              <a:xfrm>
                <a:off x="2423" y="3896"/>
                <a:ext cx="50" cy="297"/>
              </a:xfrm>
              <a:custGeom>
                <a:avLst/>
                <a:gdLst>
                  <a:gd name="T0" fmla="*/ 42 w 50"/>
                  <a:gd name="T1" fmla="*/ 0 h 297"/>
                  <a:gd name="T2" fmla="*/ 0 w 50"/>
                  <a:gd name="T3" fmla="*/ 94 h 297"/>
                  <a:gd name="T4" fmla="*/ 50 w 50"/>
                  <a:gd name="T5" fmla="*/ 255 h 297"/>
                  <a:gd name="T6" fmla="*/ 42 w 50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297"/>
                  <a:gd name="T14" fmla="*/ 50 w 50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297">
                    <a:moveTo>
                      <a:pt x="42" y="0"/>
                    </a:moveTo>
                    <a:cubicBezTo>
                      <a:pt x="10" y="33"/>
                      <a:pt x="9" y="48"/>
                      <a:pt x="0" y="94"/>
                    </a:cubicBezTo>
                    <a:cubicBezTo>
                      <a:pt x="8" y="156"/>
                      <a:pt x="32" y="196"/>
                      <a:pt x="50" y="255"/>
                    </a:cubicBezTo>
                    <a:cubicBezTo>
                      <a:pt x="47" y="269"/>
                      <a:pt x="42" y="297"/>
                      <a:pt x="42" y="297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63" name="Скругленный прямоугольник 62"/>
          <p:cNvSpPr/>
          <p:nvPr/>
        </p:nvSpPr>
        <p:spPr>
          <a:xfrm>
            <a:off x="5292080" y="2204864"/>
            <a:ext cx="571504" cy="257176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Плодовое тело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292080" y="4869160"/>
            <a:ext cx="1080120" cy="1785950"/>
          </a:xfrm>
          <a:prstGeom prst="roundRect">
            <a:avLst>
              <a:gd name="adj" fmla="val 22381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Грибница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(мицелий)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 rot="5400000">
            <a:off x="4572000" y="2928934"/>
            <a:ext cx="571504" cy="242889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Ножка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 rot="5400000">
            <a:off x="4572000" y="1357298"/>
            <a:ext cx="571504" cy="242889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Шляпка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9" name="Содержимое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 animBg="1"/>
      <p:bldP spid="63" grpId="1" animBg="1"/>
      <p:bldP spid="64" grpId="0" animBg="1"/>
      <p:bldP spid="66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0.liveinternet.ru/images/attach/c/2/73/565/73565692_bab98e77d38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2952"/>
            <a:ext cx="1214446" cy="1470097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плодовых тел</a:t>
            </a:r>
            <a:endParaRPr lang="ru-RU" dirty="0"/>
          </a:p>
        </p:txBody>
      </p:sp>
      <p:pic>
        <p:nvPicPr>
          <p:cNvPr id="4" name="Picture 8" descr="Картинка 226 из 10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85860"/>
            <a:ext cx="259238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вешенка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262925" y="1594803"/>
            <a:ext cx="2184400" cy="156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_09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1857364"/>
            <a:ext cx="2819400" cy="2270125"/>
          </a:xfrm>
          <a:prstGeom prst="rect">
            <a:avLst/>
          </a:prstGeom>
          <a:noFill/>
        </p:spPr>
      </p:pic>
      <p:pic>
        <p:nvPicPr>
          <p:cNvPr id="9" name="Picture 10" descr="свр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3786190"/>
            <a:ext cx="2362200" cy="2362200"/>
          </a:xfrm>
          <a:prstGeom prst="rect">
            <a:avLst/>
          </a:prstGeom>
          <a:noFill/>
        </p:spPr>
      </p:pic>
      <p:pic>
        <p:nvPicPr>
          <p:cNvPr id="10" name="Picture 18" descr="img06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4286256"/>
            <a:ext cx="2362200" cy="2286000"/>
          </a:xfrm>
          <a:prstGeom prst="rect">
            <a:avLst/>
          </a:prstGeom>
          <a:noFill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286256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чем различие в строении шляпок этих грибов?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5081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16" descr="Картинка 38 из 411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357430"/>
            <a:ext cx="31678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грибы\CIMG25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5025" y="2428867"/>
            <a:ext cx="4041775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  <a:noFill/>
        </p:spPr>
        <p:txBody>
          <a:bodyPr/>
          <a:lstStyle/>
          <a:p>
            <a:r>
              <a:rPr lang="ru-RU" smtClean="0"/>
              <a:t>Шляпочные грибы</a:t>
            </a:r>
          </a:p>
        </p:txBody>
      </p:sp>
      <p:pic>
        <p:nvPicPr>
          <p:cNvPr id="2048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89138"/>
            <a:ext cx="2066925" cy="2143125"/>
          </a:xfrm>
        </p:spPr>
      </p:pic>
      <p:pic>
        <p:nvPicPr>
          <p:cNvPr id="25601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15732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013325"/>
            <a:ext cx="14493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789363"/>
            <a:ext cx="15922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1403350" y="1628775"/>
            <a:ext cx="142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-78"/>
              </a:rPr>
              <a:t>Трубчатые</a:t>
            </a:r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4716463" y="170021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-78"/>
              </a:rPr>
              <a:t>Пластинчатые</a:t>
            </a:r>
          </a:p>
        </p:txBody>
      </p:sp>
      <p:sp>
        <p:nvSpPr>
          <p:cNvPr id="20489" name="Line 24"/>
          <p:cNvSpPr>
            <a:spLocks noChangeShapeType="1"/>
          </p:cNvSpPr>
          <p:nvPr/>
        </p:nvSpPr>
        <p:spPr bwMode="auto">
          <a:xfrm flipH="1">
            <a:off x="2339975" y="1341438"/>
            <a:ext cx="8636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25"/>
          <p:cNvSpPr>
            <a:spLocks noChangeShapeType="1"/>
          </p:cNvSpPr>
          <p:nvPr/>
        </p:nvSpPr>
        <p:spPr bwMode="auto">
          <a:xfrm>
            <a:off x="5435600" y="13414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49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7113" y="2349500"/>
            <a:ext cx="30368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5013325"/>
            <a:ext cx="1400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060575"/>
            <a:ext cx="18478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6-Razmnozhenie-gribov.jpg"/>
          <p:cNvPicPr>
            <a:picLocks noGrp="1" noChangeAspect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786742" cy="5643602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n w="1905"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905"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905"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Спора- это клетка дающая начало новому организму</a:t>
            </a:r>
            <a:r>
              <a:rPr lang="ru-RU" dirty="0" smtClean="0">
                <a:ln w="1905"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905"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143372" y="5214950"/>
            <a:ext cx="5000628" cy="1143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Тропический   дождевик, выбрасывающий облака спор.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57224" y="1928802"/>
            <a:ext cx="3500462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Споры под микроскопом</a:t>
            </a:r>
            <a:endParaRPr lang="ru-RU" sz="2400" dirty="0"/>
          </a:p>
        </p:txBody>
      </p:sp>
      <p:pic>
        <p:nvPicPr>
          <p:cNvPr id="5" name="Picture 4" descr="img0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357298"/>
            <a:ext cx="3429024" cy="36433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000372"/>
            <a:ext cx="2643206" cy="271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000760" y="3429000"/>
            <a:ext cx="2786082" cy="928694"/>
          </a:xfrm>
          <a:prstGeom prst="roundRect">
            <a:avLst>
              <a:gd name="adj" fmla="val 25038"/>
            </a:avLst>
          </a:prstGeom>
          <a:ln w="57150">
            <a:solidFill>
              <a:srgbClr val="0099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Корень дерева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535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FF53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1430"/>
                <a:latin typeface="Times New Roman" pitchFamily="18" charset="0"/>
                <a:cs typeface="Times New Roman" pitchFamily="18" charset="0"/>
              </a:rPr>
              <a:t>Микориза или грибокорень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82" y="1000108"/>
            <a:ext cx="7670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Схема микоризы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43240" y="2000240"/>
            <a:ext cx="2857520" cy="107157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28575"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Н2О + МИНЕРАЛЬНЫЕ СОЛИ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429000"/>
            <a:ext cx="2786082" cy="928694"/>
          </a:xfrm>
          <a:prstGeom prst="roundRect">
            <a:avLst>
              <a:gd name="adj" fmla="val 25038"/>
            </a:avLst>
          </a:prstGeom>
          <a:ln w="57150">
            <a:solidFill>
              <a:srgbClr val="0099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1"/>
          <p:cNvGrpSpPr/>
          <p:nvPr/>
        </p:nvGrpSpPr>
        <p:grpSpPr>
          <a:xfrm>
            <a:off x="1750200" y="4286257"/>
            <a:ext cx="5715038" cy="1428759"/>
            <a:chOff x="1714482" y="4357695"/>
            <a:chExt cx="5715038" cy="1428759"/>
          </a:xfrm>
        </p:grpSpPr>
        <p:cxnSp>
          <p:nvCxnSpPr>
            <p:cNvPr id="65" name="Shape 64"/>
            <p:cNvCxnSpPr/>
            <p:nvPr/>
          </p:nvCxnSpPr>
          <p:spPr>
            <a:xfrm rot="5400000">
              <a:off x="6090057" y="4018365"/>
              <a:ext cx="1000134" cy="1678793"/>
            </a:xfrm>
            <a:prstGeom prst="curvedConnector2">
              <a:avLst/>
            </a:prstGeom>
            <a:ln w="57150">
              <a:solidFill>
                <a:srgbClr val="0099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Скругленный прямоугольник 56"/>
            <p:cNvSpPr/>
            <p:nvPr/>
          </p:nvSpPr>
          <p:spPr>
            <a:xfrm>
              <a:off x="3143240" y="4929198"/>
              <a:ext cx="2857520" cy="857256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381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ОРГАНИЧЕСКИЕ ВЕЩЕСТВА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hape 68"/>
            <p:cNvCxnSpPr>
              <a:stCxn id="57" idx="1"/>
              <a:endCxn id="17" idx="2"/>
            </p:cNvCxnSpPr>
            <p:nvPr/>
          </p:nvCxnSpPr>
          <p:spPr>
            <a:xfrm rot="10800000">
              <a:off x="1714482" y="4429132"/>
              <a:ext cx="1428759" cy="928694"/>
            </a:xfrm>
            <a:prstGeom prst="curvedConnector2">
              <a:avLst/>
            </a:prstGeom>
            <a:ln w="57150">
              <a:solidFill>
                <a:srgbClr val="0099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hape 19"/>
          <p:cNvCxnSpPr>
            <a:stCxn id="17" idx="0"/>
            <a:endCxn id="39" idx="1"/>
          </p:cNvCxnSpPr>
          <p:nvPr/>
        </p:nvCxnSpPr>
        <p:spPr bwMode="auto">
          <a:xfrm rot="5400000" flipH="1" flipV="1">
            <a:off x="2000232" y="2285993"/>
            <a:ext cx="892975" cy="1393041"/>
          </a:xfrm>
          <a:prstGeom prst="curvedConnector2">
            <a:avLst/>
          </a:prstGeom>
          <a:ln w="5715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39" idx="3"/>
            <a:endCxn id="18" idx="0"/>
          </p:cNvCxnSpPr>
          <p:nvPr/>
        </p:nvCxnSpPr>
        <p:spPr bwMode="auto">
          <a:xfrm>
            <a:off x="6000760" y="2536025"/>
            <a:ext cx="1393041" cy="892975"/>
          </a:xfrm>
          <a:prstGeom prst="curvedConnector2">
            <a:avLst/>
          </a:prstGeom>
          <a:noFill/>
          <a:ln w="571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Симбиоз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5460" name="Picture 4" descr="гг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500306"/>
            <a:ext cx="5638800" cy="3425825"/>
          </a:xfrm>
          <a:prstGeom prst="rect">
            <a:avLst/>
          </a:prstGeom>
          <a:noFill/>
        </p:spPr>
      </p:pic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428729" y="1500175"/>
            <a:ext cx="2000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ГРИБОКОРЕНЬ</a:t>
            </a:r>
          </a:p>
          <a:p>
            <a:r>
              <a:rPr lang="ru-RU" sz="1600" b="1" dirty="0"/>
              <a:t>(МИКОРИЗА)</a:t>
            </a:r>
          </a:p>
        </p:txBody>
      </p:sp>
      <p:sp>
        <p:nvSpPr>
          <p:cNvPr id="275462" name="Line 6"/>
          <p:cNvSpPr>
            <a:spLocks noChangeShapeType="1"/>
          </p:cNvSpPr>
          <p:nvPr/>
        </p:nvSpPr>
        <p:spPr bwMode="auto">
          <a:xfrm>
            <a:off x="2857488" y="2214554"/>
            <a:ext cx="5334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4429125" y="1655763"/>
            <a:ext cx="271464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КОРЕНЬ  ДЕРЕВА</a:t>
            </a:r>
          </a:p>
          <a:p>
            <a:r>
              <a:rPr lang="ru-RU" sz="1600" b="1" dirty="0"/>
              <a:t>С  МИКОРИЗОЙ</a:t>
            </a:r>
          </a:p>
        </p:txBody>
      </p:sp>
      <p:sp>
        <p:nvSpPr>
          <p:cNvPr id="275467" name="Line 11"/>
          <p:cNvSpPr>
            <a:spLocks noChangeShapeType="1"/>
          </p:cNvSpPr>
          <p:nvPr/>
        </p:nvSpPr>
        <p:spPr bwMode="auto">
          <a:xfrm flipH="1">
            <a:off x="4714876" y="2285992"/>
            <a:ext cx="9144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/>
      <p:bldP spid="275462" grpId="0" animBg="1"/>
      <p:bldP spid="275465" grpId="0"/>
      <p:bldP spid="2754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render.ru/tmp/gallery/11/92/47/119279471646667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" y="0"/>
            <a:ext cx="9143965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500166" y="357166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Тема урока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Шляпочные грибы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Съедобные грибы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тинка 43 из 9600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5429288" cy="4071966"/>
          </a:xfrm>
          <a:prstGeom prst="rect">
            <a:avLst/>
          </a:prstGeom>
          <a:noFill/>
        </p:spPr>
      </p:pic>
      <p:pic>
        <p:nvPicPr>
          <p:cNvPr id="5" name="Picture 6" descr="F:\воскресенье 7.10\лткрытый урок по грибам\Новая папка\img-154003l1ch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953000"/>
            <a:ext cx="3071802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подберезовик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3" descr="Изображтение-014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62478"/>
            <a:ext cx="3857652" cy="3895414"/>
          </a:xfrm>
          <a:prstGeom prst="rect">
            <a:avLst/>
          </a:prstGeom>
          <a:noFill/>
          <a:ln w="25400">
            <a:solidFill>
              <a:srgbClr val="00330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шампиньоны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shampin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1214414" y="1428736"/>
            <a:ext cx="6357982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сыроежки</a:t>
            </a:r>
            <a:endParaRPr lang="ru-RU" dirty="0"/>
          </a:p>
        </p:txBody>
      </p:sp>
      <p:pic>
        <p:nvPicPr>
          <p:cNvPr id="4" name="Picture 5" descr="Сыроеж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1275" y="1600200"/>
            <a:ext cx="59814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масленок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2" descr="Изображение-1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500174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опенок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1b56d25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груздь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1" descr="Изображение-120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04680" y="1714489"/>
            <a:ext cx="5439087" cy="4075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МИТ ИРМП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429156" cy="4287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рыжик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Изображтение-007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00240"/>
            <a:ext cx="4838861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ym typeface="Wingdings" pitchFamily="2" charset="2"/>
              </a:rPr>
              <a:t> </a:t>
            </a:r>
            <a:br>
              <a:rPr lang="ru-RU" dirty="0" smtClean="0">
                <a:sym typeface="Wingdings" pitchFamily="2" charset="2"/>
              </a:rPr>
            </a:br>
            <a:r>
              <a:rPr lang="ru-RU" dirty="0" smtClean="0">
                <a:sym typeface="Wingdings" pitchFamily="2" charset="2"/>
              </a:rPr>
              <a:t/>
            </a:r>
            <a:br>
              <a:rPr lang="ru-RU" dirty="0" smtClean="0">
                <a:sym typeface="Wingdings" pitchFamily="2" charset="2"/>
              </a:rPr>
            </a:br>
            <a:r>
              <a:rPr lang="ru-RU" dirty="0" smtClean="0">
                <a:sym typeface="Wingdings" pitchFamily="2" charset="2"/>
              </a:rPr>
              <a:t/>
            </a:r>
            <a:br>
              <a:rPr lang="ru-RU" dirty="0" smtClean="0">
                <a:sym typeface="Wingdings" pitchFamily="2" charset="2"/>
              </a:rPr>
            </a:br>
            <a:r>
              <a:rPr lang="ru-RU" dirty="0" smtClean="0">
                <a:sym typeface="Wingdings" pitchFamily="2" charset="2"/>
              </a:rPr>
              <a:t/>
            </a:r>
            <a:br>
              <a:rPr lang="ru-RU" dirty="0" smtClean="0">
                <a:sym typeface="Wingdings" pitchFamily="2" charset="2"/>
              </a:rPr>
            </a:br>
            <a:r>
              <a:rPr lang="ru-RU" dirty="0" smtClean="0">
                <a:sym typeface="Wingdings" pitchFamily="2" charset="2"/>
              </a:rPr>
              <a:t>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Ядовитые грибы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ложный опенок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6" descr="ПОГАНКА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/>
          <a:stretch>
            <a:fillRect/>
          </a:stretch>
        </p:blipFill>
        <p:spPr bwMode="auto">
          <a:xfrm>
            <a:off x="2571736" y="2357430"/>
            <a:ext cx="4491802" cy="4231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p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57158" y="357166"/>
            <a:ext cx="857256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pic>
        <p:nvPicPr>
          <p:cNvPr id="5" name="Picture 8" descr="грибочек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4000504"/>
            <a:ext cx="3495238" cy="2000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68" y="1600201"/>
            <a:ext cx="5357850" cy="1614486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1.Изучить особенности строения и жизнедеятельности шляпочных грибов.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3428992" y="2928934"/>
            <a:ext cx="5357850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Научиться распознавать  съедобные и несъедобные грибы.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айл:Мухомор (Amanita muscaria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788" y="1785926"/>
            <a:ext cx="4172098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86380" y="1857364"/>
            <a:ext cx="3446463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pogank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5214974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Сатанинский гриб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pik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 bwMode="auto">
          <a:xfrm>
            <a:off x="2071670" y="2000240"/>
            <a:ext cx="4786346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Свинушка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735163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http://ru.wikipedia.org/wiki/%D0%93%D1%80%D0%B8%D0%B1%D1%8B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http://www.google.ru/images?q=%D0%B3%D1%80%D0%B8%D0%B1%D1%8B&amp;hl=ru&amp;gbv=2&amp;sa=X&amp;oi=image_result_group&amp;ei=ifc4U4nEOvHV4QS7goDoDw&amp;ved=0CCgQsAQ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оскресенье 7.10\лткрытый урок по грибам\mushrooms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310425" cy="54828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грибы\CIMG994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714356"/>
            <a:ext cx="6500858" cy="482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Изображение-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642918"/>
            <a:ext cx="5231311" cy="5572142"/>
          </a:xfrm>
          <a:prstGeom prst="rect">
            <a:avLst/>
          </a:prstGeom>
          <a:noFill/>
          <a:ln w="254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lick?url=http%3A%2F%2F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714356"/>
            <a:ext cx="6143668" cy="555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714744" y="2071678"/>
            <a:ext cx="5429256" cy="4429156"/>
          </a:xfrm>
        </p:spPr>
        <p:txBody>
          <a:bodyPr/>
          <a:lstStyle/>
          <a:p>
            <a:r>
              <a:rPr lang="ru-RU" dirty="0" smtClean="0"/>
              <a:t>1.   Наука о грибах.</a:t>
            </a:r>
          </a:p>
          <a:p>
            <a:r>
              <a:rPr lang="ru-RU" dirty="0" smtClean="0"/>
              <a:t>2.   Строение  шляпочного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гриба.</a:t>
            </a:r>
          </a:p>
          <a:p>
            <a:r>
              <a:rPr lang="ru-RU" dirty="0" smtClean="0"/>
              <a:t>3.   Образование спор.</a:t>
            </a:r>
          </a:p>
          <a:p>
            <a:r>
              <a:rPr lang="ru-RU" dirty="0" smtClean="0"/>
              <a:t>4.   Симбиоз грибов и  </a:t>
            </a:r>
          </a:p>
          <a:p>
            <a:pPr>
              <a:buNone/>
            </a:pPr>
            <a:r>
              <a:rPr lang="ru-RU" dirty="0" smtClean="0"/>
              <a:t>           растений.</a:t>
            </a:r>
          </a:p>
          <a:p>
            <a:r>
              <a:rPr lang="ru-RU" dirty="0" smtClean="0"/>
              <a:t>5.   Грибы съедобные 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ядовитые.</a:t>
            </a:r>
            <a:endParaRPr lang="ru-RU" dirty="0"/>
          </a:p>
        </p:txBody>
      </p:sp>
      <p:pic>
        <p:nvPicPr>
          <p:cNvPr id="9" name="Picture 2" descr="F:\воскресенье 7.10\лткрытый урок по грибам\Новая папка\herfst2D6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357585" cy="4074373"/>
          </a:xfrm>
          <a:prstGeom prst="rect">
            <a:avLst/>
          </a:prstGeom>
          <a:noFill/>
        </p:spPr>
      </p:pic>
      <p:pic>
        <p:nvPicPr>
          <p:cNvPr id="6" name="Picture 4" descr="D:\Мои документы\уроки\картинки\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3712">
            <a:off x="6944614" y="4342509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1857388" cy="217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867224" y="1540424"/>
            <a:ext cx="5312527" cy="30147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2856 w 43733"/>
              <a:gd name="connsiteY3" fmla="*/ 42062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  <a:gd name="connsiteX0" fmla="*/ 5718 w 45338"/>
              <a:gd name="connsiteY0" fmla="*/ 14830 h 44717"/>
              <a:gd name="connsiteX1" fmla="*/ 7441 w 45338"/>
              <a:gd name="connsiteY1" fmla="*/ 7367 h 44717"/>
              <a:gd name="connsiteX2" fmla="*/ 15823 w 45338"/>
              <a:gd name="connsiteY2" fmla="*/ 5662 h 44717"/>
              <a:gd name="connsiteX3" fmla="*/ 24274 w 45338"/>
              <a:gd name="connsiteY3" fmla="*/ 3892 h 44717"/>
              <a:gd name="connsiteX4" fmla="*/ 27567 w 45338"/>
              <a:gd name="connsiteY4" fmla="*/ 660 h 44717"/>
              <a:gd name="connsiteX5" fmla="*/ 31651 w 45338"/>
              <a:gd name="connsiteY5" fmla="*/ 2941 h 44717"/>
              <a:gd name="connsiteX6" fmla="*/ 37281 w 45338"/>
              <a:gd name="connsiteY6" fmla="*/ 1150 h 44717"/>
              <a:gd name="connsiteX7" fmla="*/ 40136 w 45338"/>
              <a:gd name="connsiteY7" fmla="*/ 6036 h 44717"/>
              <a:gd name="connsiteX8" fmla="*/ 43800 w 45338"/>
              <a:gd name="connsiteY8" fmla="*/ 10778 h 44717"/>
              <a:gd name="connsiteX9" fmla="*/ 43636 w 45338"/>
              <a:gd name="connsiteY9" fmla="*/ 15920 h 44717"/>
              <a:gd name="connsiteX10" fmla="*/ 44834 w 45338"/>
              <a:gd name="connsiteY10" fmla="*/ 23782 h 44717"/>
              <a:gd name="connsiteX11" fmla="*/ 39222 w 45338"/>
              <a:gd name="connsiteY11" fmla="*/ 30664 h 44717"/>
              <a:gd name="connsiteX12" fmla="*/ 37213 w 45338"/>
              <a:gd name="connsiteY12" fmla="*/ 36561 h 44717"/>
              <a:gd name="connsiteX13" fmla="*/ 30373 w 45338"/>
              <a:gd name="connsiteY13" fmla="*/ 37275 h 44717"/>
              <a:gd name="connsiteX14" fmla="*/ 25485 w 45338"/>
              <a:gd name="connsiteY14" fmla="*/ 43566 h 44717"/>
              <a:gd name="connsiteX15" fmla="*/ 18298 w 45338"/>
              <a:gd name="connsiteY15" fmla="*/ 39726 h 44717"/>
              <a:gd name="connsiteX16" fmla="*/ 7622 w 45338"/>
              <a:gd name="connsiteY16" fmla="*/ 35932 h 44717"/>
              <a:gd name="connsiteX17" fmla="*/ 782 w 45338"/>
              <a:gd name="connsiteY17" fmla="*/ 44013 h 44717"/>
              <a:gd name="connsiteX18" fmla="*/ 2928 w 45338"/>
              <a:gd name="connsiteY18" fmla="*/ 31710 h 44717"/>
              <a:gd name="connsiteX19" fmla="*/ 3931 w 45338"/>
              <a:gd name="connsiteY19" fmla="*/ 26011 h 44717"/>
              <a:gd name="connsiteX20" fmla="*/ 1813 w 45338"/>
              <a:gd name="connsiteY20" fmla="*/ 20164 h 44717"/>
              <a:gd name="connsiteX21" fmla="*/ 5681 w 45338"/>
              <a:gd name="connsiteY21" fmla="*/ 14967 h 44717"/>
              <a:gd name="connsiteX22" fmla="*/ 5718 w 45338"/>
              <a:gd name="connsiteY22" fmla="*/ 14830 h 44717"/>
              <a:gd name="connsiteX0" fmla="*/ 6511 w 45338"/>
              <a:gd name="connsiteY0" fmla="*/ 26637 h 44717"/>
              <a:gd name="connsiteX1" fmla="*/ 3978 w 45338"/>
              <a:gd name="connsiteY1" fmla="*/ 25840 h 44717"/>
              <a:gd name="connsiteX2" fmla="*/ 8746 w 45338"/>
              <a:gd name="connsiteY2" fmla="*/ 35359 h 44717"/>
              <a:gd name="connsiteX3" fmla="*/ 4461 w 45338"/>
              <a:gd name="connsiteY3" fmla="*/ 42062 h 44717"/>
              <a:gd name="connsiteX4" fmla="*/ 18296 w 45338"/>
              <a:gd name="connsiteY4" fmla="*/ 39550 h 44717"/>
              <a:gd name="connsiteX5" fmla="*/ 17628 w 45338"/>
              <a:gd name="connsiteY5" fmla="*/ 37810 h 44717"/>
              <a:gd name="connsiteX6" fmla="*/ 30645 w 45338"/>
              <a:gd name="connsiteY6" fmla="*/ 35211 h 44717"/>
              <a:gd name="connsiteX7" fmla="*/ 30378 w 45338"/>
              <a:gd name="connsiteY7" fmla="*/ 37120 h 44717"/>
              <a:gd name="connsiteX8" fmla="*/ 35947 w 45338"/>
              <a:gd name="connsiteY8" fmla="*/ 23414 h 44717"/>
              <a:gd name="connsiteX9" fmla="*/ 39198 w 45338"/>
              <a:gd name="connsiteY9" fmla="*/ 30550 h 44717"/>
              <a:gd name="connsiteX10" fmla="*/ 43616 w 45338"/>
              <a:gd name="connsiteY10" fmla="*/ 15814 h 44717"/>
              <a:gd name="connsiteX11" fmla="*/ 42168 w 45338"/>
              <a:gd name="connsiteY11" fmla="*/ 18490 h 44717"/>
              <a:gd name="connsiteX12" fmla="*/ 40142 w 45338"/>
              <a:gd name="connsiteY12" fmla="*/ 5886 h 44717"/>
              <a:gd name="connsiteX13" fmla="*/ 40218 w 45338"/>
              <a:gd name="connsiteY13" fmla="*/ 7150 h 44717"/>
              <a:gd name="connsiteX14" fmla="*/ 30896 w 45338"/>
              <a:gd name="connsiteY14" fmla="*/ 4412 h 44717"/>
              <a:gd name="connsiteX15" fmla="*/ 31638 w 45338"/>
              <a:gd name="connsiteY15" fmla="*/ 2800 h 44717"/>
              <a:gd name="connsiteX16" fmla="*/ 23959 w 45338"/>
              <a:gd name="connsiteY16" fmla="*/ 5180 h 44717"/>
              <a:gd name="connsiteX17" fmla="*/ 24318 w 45338"/>
              <a:gd name="connsiteY17" fmla="*/ 3790 h 44717"/>
              <a:gd name="connsiteX18" fmla="*/ 15818 w 45338"/>
              <a:gd name="connsiteY18" fmla="*/ 5652 h 44717"/>
              <a:gd name="connsiteX19" fmla="*/ 17118 w 45338"/>
              <a:gd name="connsiteY19" fmla="*/ 7000 h 44717"/>
              <a:gd name="connsiteX20" fmla="*/ 5945 w 45338"/>
              <a:gd name="connsiteY20" fmla="*/ 16249 h 44717"/>
              <a:gd name="connsiteX21" fmla="*/ 5718 w 45338"/>
              <a:gd name="connsiteY21" fmla="*/ 14830 h 44717"/>
              <a:gd name="connsiteX0" fmla="*/ 5718 w 45338"/>
              <a:gd name="connsiteY0" fmla="*/ 14830 h 44717"/>
              <a:gd name="connsiteX1" fmla="*/ 7441 w 45338"/>
              <a:gd name="connsiteY1" fmla="*/ 7367 h 44717"/>
              <a:gd name="connsiteX2" fmla="*/ 15823 w 45338"/>
              <a:gd name="connsiteY2" fmla="*/ 5662 h 44717"/>
              <a:gd name="connsiteX3" fmla="*/ 24274 w 45338"/>
              <a:gd name="connsiteY3" fmla="*/ 3892 h 44717"/>
              <a:gd name="connsiteX4" fmla="*/ 27567 w 45338"/>
              <a:gd name="connsiteY4" fmla="*/ 660 h 44717"/>
              <a:gd name="connsiteX5" fmla="*/ 31651 w 45338"/>
              <a:gd name="connsiteY5" fmla="*/ 2941 h 44717"/>
              <a:gd name="connsiteX6" fmla="*/ 37281 w 45338"/>
              <a:gd name="connsiteY6" fmla="*/ 1150 h 44717"/>
              <a:gd name="connsiteX7" fmla="*/ 40136 w 45338"/>
              <a:gd name="connsiteY7" fmla="*/ 6036 h 44717"/>
              <a:gd name="connsiteX8" fmla="*/ 43800 w 45338"/>
              <a:gd name="connsiteY8" fmla="*/ 10778 h 44717"/>
              <a:gd name="connsiteX9" fmla="*/ 43636 w 45338"/>
              <a:gd name="connsiteY9" fmla="*/ 15920 h 44717"/>
              <a:gd name="connsiteX10" fmla="*/ 44834 w 45338"/>
              <a:gd name="connsiteY10" fmla="*/ 23782 h 44717"/>
              <a:gd name="connsiteX11" fmla="*/ 39222 w 45338"/>
              <a:gd name="connsiteY11" fmla="*/ 30664 h 44717"/>
              <a:gd name="connsiteX12" fmla="*/ 37213 w 45338"/>
              <a:gd name="connsiteY12" fmla="*/ 36561 h 44717"/>
              <a:gd name="connsiteX13" fmla="*/ 30373 w 45338"/>
              <a:gd name="connsiteY13" fmla="*/ 37275 h 44717"/>
              <a:gd name="connsiteX14" fmla="*/ 25485 w 45338"/>
              <a:gd name="connsiteY14" fmla="*/ 43566 h 44717"/>
              <a:gd name="connsiteX15" fmla="*/ 18298 w 45338"/>
              <a:gd name="connsiteY15" fmla="*/ 39726 h 44717"/>
              <a:gd name="connsiteX16" fmla="*/ 7622 w 45338"/>
              <a:gd name="connsiteY16" fmla="*/ 35932 h 44717"/>
              <a:gd name="connsiteX17" fmla="*/ 782 w 45338"/>
              <a:gd name="connsiteY17" fmla="*/ 44013 h 44717"/>
              <a:gd name="connsiteX18" fmla="*/ 2928 w 45338"/>
              <a:gd name="connsiteY18" fmla="*/ 31710 h 44717"/>
              <a:gd name="connsiteX19" fmla="*/ 3931 w 45338"/>
              <a:gd name="connsiteY19" fmla="*/ 26011 h 44717"/>
              <a:gd name="connsiteX20" fmla="*/ 1813 w 45338"/>
              <a:gd name="connsiteY20" fmla="*/ 20164 h 44717"/>
              <a:gd name="connsiteX21" fmla="*/ 5681 w 45338"/>
              <a:gd name="connsiteY21" fmla="*/ 14967 h 44717"/>
              <a:gd name="connsiteX22" fmla="*/ 5718 w 45338"/>
              <a:gd name="connsiteY22" fmla="*/ 14830 h 44717"/>
              <a:gd name="connsiteX0" fmla="*/ 6511 w 45338"/>
              <a:gd name="connsiteY0" fmla="*/ 26637 h 44717"/>
              <a:gd name="connsiteX1" fmla="*/ 3978 w 45338"/>
              <a:gd name="connsiteY1" fmla="*/ 25840 h 44717"/>
              <a:gd name="connsiteX2" fmla="*/ 8746 w 45338"/>
              <a:gd name="connsiteY2" fmla="*/ 35359 h 44717"/>
              <a:gd name="connsiteX3" fmla="*/ 7002 w 45338"/>
              <a:gd name="connsiteY3" fmla="*/ 35740 h 44717"/>
              <a:gd name="connsiteX4" fmla="*/ 18296 w 45338"/>
              <a:gd name="connsiteY4" fmla="*/ 39550 h 44717"/>
              <a:gd name="connsiteX5" fmla="*/ 17628 w 45338"/>
              <a:gd name="connsiteY5" fmla="*/ 37810 h 44717"/>
              <a:gd name="connsiteX6" fmla="*/ 30645 w 45338"/>
              <a:gd name="connsiteY6" fmla="*/ 35211 h 44717"/>
              <a:gd name="connsiteX7" fmla="*/ 30378 w 45338"/>
              <a:gd name="connsiteY7" fmla="*/ 37120 h 44717"/>
              <a:gd name="connsiteX8" fmla="*/ 35947 w 45338"/>
              <a:gd name="connsiteY8" fmla="*/ 23414 h 44717"/>
              <a:gd name="connsiteX9" fmla="*/ 39198 w 45338"/>
              <a:gd name="connsiteY9" fmla="*/ 30550 h 44717"/>
              <a:gd name="connsiteX10" fmla="*/ 43616 w 45338"/>
              <a:gd name="connsiteY10" fmla="*/ 15814 h 44717"/>
              <a:gd name="connsiteX11" fmla="*/ 42168 w 45338"/>
              <a:gd name="connsiteY11" fmla="*/ 18490 h 44717"/>
              <a:gd name="connsiteX12" fmla="*/ 40142 w 45338"/>
              <a:gd name="connsiteY12" fmla="*/ 5886 h 44717"/>
              <a:gd name="connsiteX13" fmla="*/ 40218 w 45338"/>
              <a:gd name="connsiteY13" fmla="*/ 7150 h 44717"/>
              <a:gd name="connsiteX14" fmla="*/ 30896 w 45338"/>
              <a:gd name="connsiteY14" fmla="*/ 4412 h 44717"/>
              <a:gd name="connsiteX15" fmla="*/ 31638 w 45338"/>
              <a:gd name="connsiteY15" fmla="*/ 2800 h 44717"/>
              <a:gd name="connsiteX16" fmla="*/ 23959 w 45338"/>
              <a:gd name="connsiteY16" fmla="*/ 5180 h 44717"/>
              <a:gd name="connsiteX17" fmla="*/ 24318 w 45338"/>
              <a:gd name="connsiteY17" fmla="*/ 3790 h 44717"/>
              <a:gd name="connsiteX18" fmla="*/ 15818 w 45338"/>
              <a:gd name="connsiteY18" fmla="*/ 5652 h 44717"/>
              <a:gd name="connsiteX19" fmla="*/ 17118 w 45338"/>
              <a:gd name="connsiteY19" fmla="*/ 7000 h 44717"/>
              <a:gd name="connsiteX20" fmla="*/ 5945 w 45338"/>
              <a:gd name="connsiteY20" fmla="*/ 16249 h 44717"/>
              <a:gd name="connsiteX21" fmla="*/ 5718 w 45338"/>
              <a:gd name="connsiteY21" fmla="*/ 14830 h 44717"/>
              <a:gd name="connsiteX0" fmla="*/ 7624 w 47244"/>
              <a:gd name="connsiteY0" fmla="*/ 14830 h 44465"/>
              <a:gd name="connsiteX1" fmla="*/ 9347 w 47244"/>
              <a:gd name="connsiteY1" fmla="*/ 7367 h 44465"/>
              <a:gd name="connsiteX2" fmla="*/ 17729 w 47244"/>
              <a:gd name="connsiteY2" fmla="*/ 5662 h 44465"/>
              <a:gd name="connsiteX3" fmla="*/ 26180 w 47244"/>
              <a:gd name="connsiteY3" fmla="*/ 3892 h 44465"/>
              <a:gd name="connsiteX4" fmla="*/ 29473 w 47244"/>
              <a:gd name="connsiteY4" fmla="*/ 660 h 44465"/>
              <a:gd name="connsiteX5" fmla="*/ 33557 w 47244"/>
              <a:gd name="connsiteY5" fmla="*/ 2941 h 44465"/>
              <a:gd name="connsiteX6" fmla="*/ 39187 w 47244"/>
              <a:gd name="connsiteY6" fmla="*/ 1150 h 44465"/>
              <a:gd name="connsiteX7" fmla="*/ 42042 w 47244"/>
              <a:gd name="connsiteY7" fmla="*/ 6036 h 44465"/>
              <a:gd name="connsiteX8" fmla="*/ 45706 w 47244"/>
              <a:gd name="connsiteY8" fmla="*/ 10778 h 44465"/>
              <a:gd name="connsiteX9" fmla="*/ 45542 w 47244"/>
              <a:gd name="connsiteY9" fmla="*/ 15920 h 44465"/>
              <a:gd name="connsiteX10" fmla="*/ 46740 w 47244"/>
              <a:gd name="connsiteY10" fmla="*/ 23782 h 44465"/>
              <a:gd name="connsiteX11" fmla="*/ 41128 w 47244"/>
              <a:gd name="connsiteY11" fmla="*/ 30664 h 44465"/>
              <a:gd name="connsiteX12" fmla="*/ 39119 w 47244"/>
              <a:gd name="connsiteY12" fmla="*/ 36561 h 44465"/>
              <a:gd name="connsiteX13" fmla="*/ 32279 w 47244"/>
              <a:gd name="connsiteY13" fmla="*/ 37275 h 44465"/>
              <a:gd name="connsiteX14" fmla="*/ 27391 w 47244"/>
              <a:gd name="connsiteY14" fmla="*/ 43566 h 44465"/>
              <a:gd name="connsiteX15" fmla="*/ 20204 w 47244"/>
              <a:gd name="connsiteY15" fmla="*/ 39726 h 44465"/>
              <a:gd name="connsiteX16" fmla="*/ 9528 w 47244"/>
              <a:gd name="connsiteY16" fmla="*/ 35932 h 44465"/>
              <a:gd name="connsiteX17" fmla="*/ 782 w 47244"/>
              <a:gd name="connsiteY17" fmla="*/ 40852 h 44465"/>
              <a:gd name="connsiteX18" fmla="*/ 4834 w 47244"/>
              <a:gd name="connsiteY18" fmla="*/ 31710 h 44465"/>
              <a:gd name="connsiteX19" fmla="*/ 5837 w 47244"/>
              <a:gd name="connsiteY19" fmla="*/ 26011 h 44465"/>
              <a:gd name="connsiteX20" fmla="*/ 3719 w 47244"/>
              <a:gd name="connsiteY20" fmla="*/ 20164 h 44465"/>
              <a:gd name="connsiteX21" fmla="*/ 7587 w 47244"/>
              <a:gd name="connsiteY21" fmla="*/ 14967 h 44465"/>
              <a:gd name="connsiteX22" fmla="*/ 7624 w 47244"/>
              <a:gd name="connsiteY22" fmla="*/ 14830 h 44465"/>
              <a:gd name="connsiteX0" fmla="*/ 8417 w 47244"/>
              <a:gd name="connsiteY0" fmla="*/ 26637 h 44465"/>
              <a:gd name="connsiteX1" fmla="*/ 5884 w 47244"/>
              <a:gd name="connsiteY1" fmla="*/ 25840 h 44465"/>
              <a:gd name="connsiteX2" fmla="*/ 10652 w 47244"/>
              <a:gd name="connsiteY2" fmla="*/ 35359 h 44465"/>
              <a:gd name="connsiteX3" fmla="*/ 8908 w 47244"/>
              <a:gd name="connsiteY3" fmla="*/ 35740 h 44465"/>
              <a:gd name="connsiteX4" fmla="*/ 20202 w 47244"/>
              <a:gd name="connsiteY4" fmla="*/ 39550 h 44465"/>
              <a:gd name="connsiteX5" fmla="*/ 19534 w 47244"/>
              <a:gd name="connsiteY5" fmla="*/ 37810 h 44465"/>
              <a:gd name="connsiteX6" fmla="*/ 32551 w 47244"/>
              <a:gd name="connsiteY6" fmla="*/ 35211 h 44465"/>
              <a:gd name="connsiteX7" fmla="*/ 32284 w 47244"/>
              <a:gd name="connsiteY7" fmla="*/ 37120 h 44465"/>
              <a:gd name="connsiteX8" fmla="*/ 37853 w 47244"/>
              <a:gd name="connsiteY8" fmla="*/ 23414 h 44465"/>
              <a:gd name="connsiteX9" fmla="*/ 41104 w 47244"/>
              <a:gd name="connsiteY9" fmla="*/ 30550 h 44465"/>
              <a:gd name="connsiteX10" fmla="*/ 45522 w 47244"/>
              <a:gd name="connsiteY10" fmla="*/ 15814 h 44465"/>
              <a:gd name="connsiteX11" fmla="*/ 44074 w 47244"/>
              <a:gd name="connsiteY11" fmla="*/ 18490 h 44465"/>
              <a:gd name="connsiteX12" fmla="*/ 42048 w 47244"/>
              <a:gd name="connsiteY12" fmla="*/ 5886 h 44465"/>
              <a:gd name="connsiteX13" fmla="*/ 42124 w 47244"/>
              <a:gd name="connsiteY13" fmla="*/ 7150 h 44465"/>
              <a:gd name="connsiteX14" fmla="*/ 32802 w 47244"/>
              <a:gd name="connsiteY14" fmla="*/ 4412 h 44465"/>
              <a:gd name="connsiteX15" fmla="*/ 33544 w 47244"/>
              <a:gd name="connsiteY15" fmla="*/ 2800 h 44465"/>
              <a:gd name="connsiteX16" fmla="*/ 25865 w 47244"/>
              <a:gd name="connsiteY16" fmla="*/ 5180 h 44465"/>
              <a:gd name="connsiteX17" fmla="*/ 26224 w 47244"/>
              <a:gd name="connsiteY17" fmla="*/ 3790 h 44465"/>
              <a:gd name="connsiteX18" fmla="*/ 17724 w 47244"/>
              <a:gd name="connsiteY18" fmla="*/ 5652 h 44465"/>
              <a:gd name="connsiteX19" fmla="*/ 19024 w 47244"/>
              <a:gd name="connsiteY19" fmla="*/ 7000 h 44465"/>
              <a:gd name="connsiteX20" fmla="*/ 7851 w 47244"/>
              <a:gd name="connsiteY20" fmla="*/ 16249 h 44465"/>
              <a:gd name="connsiteX21" fmla="*/ 7624 w 47244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244" h="44465">
                <a:moveTo>
                  <a:pt x="7624" y="14830"/>
                </a:moveTo>
                <a:cubicBezTo>
                  <a:pt x="7353" y="12117"/>
                  <a:pt x="7985" y="9381"/>
                  <a:pt x="9347" y="7367"/>
                </a:cubicBezTo>
                <a:cubicBezTo>
                  <a:pt x="11499" y="4186"/>
                  <a:pt x="14988" y="3477"/>
                  <a:pt x="17729" y="5662"/>
                </a:cubicBezTo>
                <a:cubicBezTo>
                  <a:pt x="19402" y="1369"/>
                  <a:pt x="23638" y="482"/>
                  <a:pt x="26180" y="3892"/>
                </a:cubicBezTo>
                <a:cubicBezTo>
                  <a:pt x="26821" y="2143"/>
                  <a:pt x="28052" y="934"/>
                  <a:pt x="29473" y="660"/>
                </a:cubicBezTo>
                <a:cubicBezTo>
                  <a:pt x="31037" y="358"/>
                  <a:pt x="32599" y="1230"/>
                  <a:pt x="33557" y="2941"/>
                </a:cubicBezTo>
                <a:cubicBezTo>
                  <a:pt x="34939" y="727"/>
                  <a:pt x="37225" y="0"/>
                  <a:pt x="39187" y="1150"/>
                </a:cubicBezTo>
                <a:cubicBezTo>
                  <a:pt x="40682" y="2026"/>
                  <a:pt x="41754" y="3860"/>
                  <a:pt x="42042" y="6036"/>
                </a:cubicBezTo>
                <a:cubicBezTo>
                  <a:pt x="43770" y="6678"/>
                  <a:pt x="45146" y="8458"/>
                  <a:pt x="45706" y="10778"/>
                </a:cubicBezTo>
                <a:cubicBezTo>
                  <a:pt x="46113" y="12462"/>
                  <a:pt x="46055" y="14291"/>
                  <a:pt x="45542" y="15920"/>
                </a:cubicBezTo>
                <a:cubicBezTo>
                  <a:pt x="46803" y="18154"/>
                  <a:pt x="47244" y="21050"/>
                  <a:pt x="46740" y="23782"/>
                </a:cubicBezTo>
                <a:cubicBezTo>
                  <a:pt x="46070" y="27414"/>
                  <a:pt x="43852" y="30134"/>
                  <a:pt x="41128" y="30664"/>
                </a:cubicBezTo>
                <a:cubicBezTo>
                  <a:pt x="41115" y="32931"/>
                  <a:pt x="40382" y="35081"/>
                  <a:pt x="39119" y="36561"/>
                </a:cubicBezTo>
                <a:cubicBezTo>
                  <a:pt x="37200" y="38810"/>
                  <a:pt x="34428" y="39099"/>
                  <a:pt x="32279" y="37275"/>
                </a:cubicBezTo>
                <a:cubicBezTo>
                  <a:pt x="31584" y="40408"/>
                  <a:pt x="29723" y="42803"/>
                  <a:pt x="27391" y="43566"/>
                </a:cubicBezTo>
                <a:cubicBezTo>
                  <a:pt x="24643" y="44465"/>
                  <a:pt x="21775" y="42933"/>
                  <a:pt x="20204" y="39726"/>
                </a:cubicBezTo>
                <a:cubicBezTo>
                  <a:pt x="16496" y="42770"/>
                  <a:pt x="11680" y="41059"/>
                  <a:pt x="9528" y="35932"/>
                </a:cubicBezTo>
                <a:cubicBezTo>
                  <a:pt x="7668" y="35242"/>
                  <a:pt x="1564" y="41556"/>
                  <a:pt x="782" y="40852"/>
                </a:cubicBezTo>
                <a:cubicBezTo>
                  <a:pt x="0" y="40148"/>
                  <a:pt x="5368" y="33306"/>
                  <a:pt x="4834" y="31710"/>
                </a:cubicBezTo>
                <a:cubicBezTo>
                  <a:pt x="4403" y="29703"/>
                  <a:pt x="4784" y="27537"/>
                  <a:pt x="5837" y="26011"/>
                </a:cubicBezTo>
                <a:cubicBezTo>
                  <a:pt x="4343" y="24814"/>
                  <a:pt x="3511" y="22517"/>
                  <a:pt x="3719" y="20164"/>
                </a:cubicBezTo>
                <a:cubicBezTo>
                  <a:pt x="3963" y="17409"/>
                  <a:pt x="5569" y="15251"/>
                  <a:pt x="7587" y="14967"/>
                </a:cubicBezTo>
                <a:cubicBezTo>
                  <a:pt x="7599" y="14921"/>
                  <a:pt x="7612" y="14876"/>
                  <a:pt x="7624" y="14830"/>
                </a:cubicBezTo>
                <a:close/>
              </a:path>
              <a:path w="47244" h="44465" fill="none" extrusionOk="0">
                <a:moveTo>
                  <a:pt x="8417" y="26637"/>
                </a:moveTo>
                <a:cubicBezTo>
                  <a:pt x="7533" y="26731"/>
                  <a:pt x="6649" y="26453"/>
                  <a:pt x="5884" y="25840"/>
                </a:cubicBezTo>
                <a:moveTo>
                  <a:pt x="10652" y="35359"/>
                </a:moveTo>
                <a:cubicBezTo>
                  <a:pt x="10297" y="35552"/>
                  <a:pt x="9288" y="35680"/>
                  <a:pt x="8908" y="35740"/>
                </a:cubicBezTo>
                <a:moveTo>
                  <a:pt x="20202" y="39550"/>
                </a:moveTo>
                <a:cubicBezTo>
                  <a:pt x="19935" y="39004"/>
                  <a:pt x="19711" y="38421"/>
                  <a:pt x="19534" y="37810"/>
                </a:cubicBezTo>
                <a:moveTo>
                  <a:pt x="32551" y="35211"/>
                </a:moveTo>
                <a:cubicBezTo>
                  <a:pt x="32512" y="35858"/>
                  <a:pt x="32422" y="36498"/>
                  <a:pt x="32284" y="37120"/>
                </a:cubicBezTo>
                <a:moveTo>
                  <a:pt x="37853" y="23414"/>
                </a:moveTo>
                <a:cubicBezTo>
                  <a:pt x="39857" y="24742"/>
                  <a:pt x="41122" y="27518"/>
                  <a:pt x="41104" y="30550"/>
                </a:cubicBezTo>
                <a:moveTo>
                  <a:pt x="45522" y="15814"/>
                </a:moveTo>
                <a:cubicBezTo>
                  <a:pt x="45197" y="16846"/>
                  <a:pt x="44702" y="17762"/>
                  <a:pt x="44074" y="18490"/>
                </a:cubicBezTo>
                <a:moveTo>
                  <a:pt x="42048" y="5886"/>
                </a:moveTo>
                <a:cubicBezTo>
                  <a:pt x="42103" y="6303"/>
                  <a:pt x="42129" y="6726"/>
                  <a:pt x="42124" y="7150"/>
                </a:cubicBezTo>
                <a:moveTo>
                  <a:pt x="32802" y="4412"/>
                </a:moveTo>
                <a:cubicBezTo>
                  <a:pt x="32991" y="3829"/>
                  <a:pt x="33240" y="3286"/>
                  <a:pt x="33544" y="2800"/>
                </a:cubicBezTo>
                <a:moveTo>
                  <a:pt x="25865" y="5180"/>
                </a:moveTo>
                <a:cubicBezTo>
                  <a:pt x="25942" y="4698"/>
                  <a:pt x="26063" y="4231"/>
                  <a:pt x="26224" y="3790"/>
                </a:cubicBezTo>
                <a:moveTo>
                  <a:pt x="17724" y="5652"/>
                </a:moveTo>
                <a:cubicBezTo>
                  <a:pt x="18196" y="6028"/>
                  <a:pt x="18632" y="6481"/>
                  <a:pt x="19024" y="7000"/>
                </a:cubicBezTo>
                <a:moveTo>
                  <a:pt x="7851" y="16249"/>
                </a:moveTo>
                <a:cubicBezTo>
                  <a:pt x="7748" y="15785"/>
                  <a:pt x="7672" y="15311"/>
                  <a:pt x="7624" y="1483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214554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Наука, изучающая грибы, называется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МИКОЛОГИЕЙ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микес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"гриб",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"учение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"). Родоначальник науки немецкий ученый Генрих Антон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(1831-1888г.)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User\Рабочий стол\i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8112" cy="1008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 descr="F:\воскресенье 7.10\лткрытый урок по грибам\Новая папка\0_8cbd5_616e6587_S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0"/>
            <a:ext cx="2298811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208</Words>
  <Application>Microsoft Office PowerPoint</Application>
  <PresentationFormat>Экран (4:3)</PresentationFormat>
  <Paragraphs>68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МКВ(С)ОУ «Вечерняя (сменная)общеобразовательная школа №20»</vt:lpstr>
      <vt:lpstr>  </vt:lpstr>
      <vt:lpstr>ЦЕЛЬ УРОКА</vt:lpstr>
      <vt:lpstr>Слайд 4</vt:lpstr>
      <vt:lpstr>Слайд 5</vt:lpstr>
      <vt:lpstr>Слайд 6</vt:lpstr>
      <vt:lpstr>Слайд 7</vt:lpstr>
      <vt:lpstr>План урока</vt:lpstr>
      <vt:lpstr>Слайд 9</vt:lpstr>
      <vt:lpstr>Строение клетки гриба</vt:lpstr>
      <vt:lpstr>Почему эти грибы называют шляпочными?</vt:lpstr>
      <vt:lpstr>Строение шляпочного гриба</vt:lpstr>
      <vt:lpstr>Виды плодовых тел</vt:lpstr>
      <vt:lpstr>В чем различие в строении шляпок этих грибов? </vt:lpstr>
      <vt:lpstr>Шляпочные грибы</vt:lpstr>
      <vt:lpstr>Слайд 16</vt:lpstr>
      <vt:lpstr> Спора- это клетка дающая начало новому организму </vt:lpstr>
      <vt:lpstr> Микориза или грибокорень     </vt:lpstr>
      <vt:lpstr>Симбиоз</vt:lpstr>
      <vt:lpstr>Съедобные грибы</vt:lpstr>
      <vt:lpstr>подберезовик</vt:lpstr>
      <vt:lpstr>шампиньоны</vt:lpstr>
      <vt:lpstr>сыроежки</vt:lpstr>
      <vt:lpstr>масленок</vt:lpstr>
      <vt:lpstr>опенок</vt:lpstr>
      <vt:lpstr>груздь</vt:lpstr>
      <vt:lpstr>подосиновик</vt:lpstr>
      <vt:lpstr>рыжик</vt:lpstr>
      <vt:lpstr>      Ядовитые грибы  ложный опенок    </vt:lpstr>
      <vt:lpstr>Мухомор</vt:lpstr>
      <vt:lpstr>Бледная поганка</vt:lpstr>
      <vt:lpstr>Сатанинский гриб</vt:lpstr>
      <vt:lpstr>Свинушка </vt:lpstr>
      <vt:lpstr>Список используемых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МКВ(С)ОУ «Вечерняя (сменная)общеобразовательная школа №20»</dc:title>
  <dc:creator>Admin</dc:creator>
  <cp:lastModifiedBy>Admin</cp:lastModifiedBy>
  <cp:revision>13</cp:revision>
  <dcterms:created xsi:type="dcterms:W3CDTF">2014-02-09T06:18:22Z</dcterms:created>
  <dcterms:modified xsi:type="dcterms:W3CDTF">2014-11-13T13:18:17Z</dcterms:modified>
</cp:coreProperties>
</file>