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E8AD-4841-4546-841A-AD19BDEEA68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349C-E06D-402D-AFF7-ED5BF0DF3F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2338"/>
          </a:xfrm>
          <a:prstGeom prst="rect">
            <a:avLst/>
          </a:prstGeom>
        </p:spPr>
      </p:pic>
      <p:pic>
        <p:nvPicPr>
          <p:cNvPr id="5" name="Рисунок 4" descr="1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571744"/>
            <a:ext cx="2786082" cy="38576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Овал 5"/>
          <p:cNvSpPr/>
          <p:nvPr/>
        </p:nvSpPr>
        <p:spPr>
          <a:xfrm>
            <a:off x="3143240" y="1357298"/>
            <a:ext cx="5786478" cy="40005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501122" cy="485778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Constantia" pitchFamily="18" charset="0"/>
              </a:rPr>
              <a:t>                        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«Мир сказок»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                    Рисование. «Нарисуй  картину  по  любимой  сказке»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Старший,  подготовительный  возраст.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Составила  и  провела: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Педагог  дополнительного  образования</a:t>
            </a:r>
          </a:p>
          <a:p>
            <a:pPr algn="r"/>
            <a:r>
              <a:rPr lang="ru-RU" sz="1600" dirty="0" err="1" smtClean="0">
                <a:solidFill>
                  <a:schemeClr val="tx1"/>
                </a:solidFill>
                <a:latin typeface="Constantia" pitchFamily="18" charset="0"/>
              </a:rPr>
              <a:t>Мариловцева</a:t>
            </a: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Татьяна  Александровна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              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                        Колпино.  Санкт – Петербург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2013г.</a:t>
            </a:r>
            <a:endParaRPr lang="ru-RU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0"/>
            <a:ext cx="5715040" cy="7143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Constantia" pitchFamily="18" charset="0"/>
              </a:rPr>
              <a:t>Государственное  бюджетное  дошкольное  образовательное  учреждение</a:t>
            </a:r>
            <a:br>
              <a:rPr lang="ru-RU" sz="1400" dirty="0" smtClean="0">
                <a:latin typeface="Constantia" pitchFamily="18" charset="0"/>
              </a:rPr>
            </a:br>
            <a:r>
              <a:rPr lang="ru-RU" sz="1400" dirty="0" smtClean="0">
                <a:latin typeface="Constantia" pitchFamily="18" charset="0"/>
              </a:rPr>
              <a:t>детский  сад №61   комбинированного  вида</a:t>
            </a:r>
            <a:br>
              <a:rPr lang="ru-RU" sz="1400" dirty="0" smtClean="0">
                <a:latin typeface="Constantia" pitchFamily="18" charset="0"/>
              </a:rPr>
            </a:br>
            <a:r>
              <a:rPr lang="ru-RU" sz="1400" dirty="0" err="1" smtClean="0">
                <a:latin typeface="Constantia" pitchFamily="18" charset="0"/>
              </a:rPr>
              <a:t>Колпинского</a:t>
            </a:r>
            <a:r>
              <a:rPr lang="ru-RU" sz="1400" dirty="0" smtClean="0">
                <a:latin typeface="Constantia" pitchFamily="18" charset="0"/>
              </a:rPr>
              <a:t>  района   г. Санкт- Петербурга</a:t>
            </a:r>
            <a:endParaRPr lang="ru-RU" sz="1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642910" y="428604"/>
            <a:ext cx="7929618" cy="5715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200024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Актуальность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786742" cy="421484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Особую  роль  в  становлении  художественной деятельности  детей  играет  развитие  их  художественного  восприятия  при            ознакомлении  с  русскими    народными   сказками</a:t>
            </a:r>
            <a: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  <a:t>.  </a:t>
            </a:r>
            <a:endParaRPr lang="ru-RU" sz="28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Они  не  только развлекают,    радуют  детей,  но  и   закладывают  основы  нравственности . </a:t>
            </a:r>
            <a:endParaRPr lang="ru-RU" sz="28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00034" y="0"/>
            <a:ext cx="8143932" cy="64293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9286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Цель.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7929618" cy="457203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Constantia" pitchFamily="18" charset="0"/>
              </a:rPr>
              <a:t>Повысить 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Constantia" pitchFamily="18" charset="0"/>
              </a:rPr>
              <a:t>интерес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Constantia" pitchFamily="18" charset="0"/>
              </a:rPr>
              <a:t> к  народному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Constantia" pitchFamily="18" charset="0"/>
              </a:rPr>
              <a:t> творчеству.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0"/>
            <a:ext cx="8143932" cy="64293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9286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Программные  задачи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928670"/>
            <a:ext cx="7929618" cy="5572164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На  основе  знаний  и  умений,  полученных  на  предшествующих  занятиях,  самостоятельно  выбирать  сюжет  для  рисунка  к  любой  знакомой  сказке.</a:t>
            </a:r>
          </a:p>
          <a:p>
            <a:pPr marL="342900" indent="-34290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Заранее  придумать  композицию  своего  рисунка.</a:t>
            </a:r>
          </a:p>
          <a:p>
            <a:pPr marL="342900" indent="-34290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Делать  выбор  сказочных  персонажей,  предметов,  строений,  подбор  красок.</a:t>
            </a:r>
          </a:p>
          <a:p>
            <a:pPr marL="342900" indent="-34290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Использовать  разнообразные  технические  приемы  рисования  красками.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                    </a:t>
            </a:r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57158" y="0"/>
            <a:ext cx="8501122" cy="64293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9286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Предварительная  работа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715436" cy="614366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                   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     Вне  занятий  познакомить  детей  с  творчеством  русского художника      Виктора  Михайловича  Васнецова.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       Чем  отличаются  сказочные  картины  Васнецова  от  книжных     иллюстраций  художников,  например  В.Конашевича  и  н.  Кочергина,     специально  нарисовавших  иллюстрации  к  определенным  художественным  произведениям?..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 Живописец  В.М. Васнецов   написал  на  больших  холстах  масляными  красками  много  картин  на  былинные  и  сказочные  темы: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«Три  богатыря», «Витязь  на  распутье», «Иван –царевич  на  сером        волке»,   «</a:t>
            </a:r>
            <a:r>
              <a:rPr lang="ru-RU" sz="2000" dirty="0" err="1" smtClean="0">
                <a:solidFill>
                  <a:schemeClr val="tx1"/>
                </a:solidFill>
                <a:latin typeface="Constantia" pitchFamily="18" charset="0"/>
              </a:rPr>
              <a:t>Аленушка</a:t>
            </a: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»  и  многие  другие.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Выбор сказки.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                    Беседа  о  замысле  с  каждым  ребенком.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Просмотр  иллюстраций.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Подбор  книг ,  сказок для  рассматривания                                    для  детей   разного  возраста.   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   </a:t>
            </a:r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7" name="Рисунок 6" descr="2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000504"/>
            <a:ext cx="2000264" cy="2428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00034" y="0"/>
            <a:ext cx="8358246" cy="64293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9286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Constantia" pitchFamily="18" charset="0"/>
              </a:rPr>
              <a:t>Материал</a:t>
            </a:r>
            <a:endParaRPr lang="ru-RU" sz="4000" dirty="0">
              <a:solidFill>
                <a:schemeClr val="accent3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785794"/>
            <a:ext cx="8215370" cy="571504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                    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</a:t>
            </a: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Изображения  старинных         предметов          быта (печи,       ухвата,  костюмов  и др.),        старинных  строений,   некоторых 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              сказочных  персонажей.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</a:t>
            </a:r>
            <a:r>
              <a:rPr lang="ru-RU" sz="2800" dirty="0" err="1" smtClean="0">
                <a:solidFill>
                  <a:schemeClr val="tx1"/>
                </a:solidFill>
                <a:latin typeface="Constantia" pitchFamily="18" charset="0"/>
              </a:rPr>
              <a:t>Затонированные</a:t>
            </a: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  по  замыслу  листы    бумаги.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Краски  гуашь.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Кисточки:  №2,  №5,  щетинная.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          Простой  карандаш.</a:t>
            </a:r>
          </a:p>
          <a:p>
            <a:pPr marL="342900" indent="-342900">
              <a:buAutoNum type="arabicPeriod"/>
            </a:pPr>
            <a:endParaRPr lang="ru-RU" sz="14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</a:t>
            </a:r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7" name="Рисунок 6" descr="Сивка-бурка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643182"/>
            <a:ext cx="2643206" cy="37862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57158" y="0"/>
            <a:ext cx="8501122" cy="66437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71435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       Ход  занятия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215370" cy="578647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«Дети,  вы  скоро  уйдете   из  детского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сада  в  школу.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Я  предлагаю  вам  сделать   на  память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детскому саду альбом,  который  будет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называться  «Сказки – загадки».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Пусть  дети,  которые  останутся  в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детском  саду,  рассматривают ваши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рисунки  и  отгадывают,  к  каким 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сказкам    вы  их  нарисовали.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Каждый  из  вас  решил,  к  какой  сказке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нарисует  иллюстрацию. Хорошо  бы, 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чтобы  в  нашем  альбоме  были  рисунки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 к  разным  сказкам.  Когда  вы  кончите 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рисовать,  попробуем  отгадать,  кто  к 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   какой сказке  сделал    иллюстрацию».</a:t>
            </a:r>
          </a:p>
          <a:p>
            <a:pPr algn="l"/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7" name="Рисунок 6" descr="2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0"/>
            <a:ext cx="2786082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Гуси -лебед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3429000"/>
            <a:ext cx="2571768" cy="3143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0"/>
            <a:ext cx="8143932" cy="64293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7929618" cy="6286544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В  процессе   рисования  дети  работают 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самостоятельно.   Желательно  применять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лишь  косвенные  методы  воздействия.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Например,  если  ребенок   испытывает 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затруднения   в  изображении  какого-нибудь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предмета,  надо  показать   ему соответствующую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картинку  или  задать  наводящий  вопрос.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В  конце  занятия  педагог  раскладывает    все 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рисунки  на  столах.  Предлагает  детям  отгадать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сказки,  к  которым  нарисованы  иллюстрации.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Спрашивает: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- Есть  ли  среди  рисунков  иллюстрации  к  одной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и  той  же  сказке?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- Чем  они  отличаются  друг  от  друга?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-Остались  ли  у  нас  неузнанные    иллюстрации 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к  сказкам?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Авторы  неузнанных  рисунков  называют  сказки.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Далее  рассказывает  детям,  как  оформить  альбом 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«Сказки- загадки.  Альбом  группа  дарит  детскому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саду  на  выпускном  утреннике.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7" name="Рисунок 6" descr="Колобок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14290"/>
            <a:ext cx="2571768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Сивка- бурка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3071810"/>
            <a:ext cx="2571768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0090"/>
            <a:ext cx="9144000" cy="7072338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929718" cy="6286544"/>
          </a:xfrm>
        </p:spPr>
        <p:txBody>
          <a:bodyPr>
            <a:noAutofit/>
          </a:bodyPr>
          <a:lstStyle/>
          <a:p>
            <a:pPr algn="l"/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   </a:t>
            </a:r>
          </a:p>
          <a:p>
            <a:endParaRPr lang="ru-RU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000240"/>
            <a:ext cx="8715436" cy="150019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21500476"/>
              </a:avLst>
            </a:prstTxWarp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onstantia" pitchFamily="18" charset="0"/>
              </a:rPr>
              <a:t>Желаем  творческих  успехов!</a:t>
            </a:r>
            <a:endParaRPr lang="ru-RU" sz="5400" dirty="0">
              <a:solidFill>
                <a:schemeClr val="accent3">
                  <a:lumMod val="50000"/>
                </a:schemeClr>
              </a:solidFill>
              <a:effectLst>
                <a:reflection blurRad="6350" stA="55000" endA="50" endPos="85000" dist="60007" dir="5400000" sy="-100000" algn="bl" rotWithShape="0"/>
              </a:effectLst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538</Words>
  <Application>Microsoft Office PowerPoint</Application>
  <PresentationFormat>Экран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Государственное  бюджетное  дошкольное  образовательное  учреждение детский  сад №61   комбинированного  вида Колпинского  района   г. Санкт- Петербурга</vt:lpstr>
      <vt:lpstr>Актуальность</vt:lpstr>
      <vt:lpstr>Цель.</vt:lpstr>
      <vt:lpstr>Программные  задачи</vt:lpstr>
      <vt:lpstr>Предварительная  работа</vt:lpstr>
      <vt:lpstr>Материал</vt:lpstr>
      <vt:lpstr>       Ход  занятия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бюджетное  дошкольное  образовательное  учреждение детский  сад №61   комбинированного  вида Колпинского  района   г. Санкт- Петербурга</dc:title>
  <dc:creator>Нина</dc:creator>
  <cp:lastModifiedBy>Нина</cp:lastModifiedBy>
  <cp:revision>1</cp:revision>
  <dcterms:created xsi:type="dcterms:W3CDTF">2014-03-06T15:26:58Z</dcterms:created>
  <dcterms:modified xsi:type="dcterms:W3CDTF">2014-03-06T15:33:50Z</dcterms:modified>
</cp:coreProperties>
</file>