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57" r:id="rId6"/>
    <p:sldId id="261" r:id="rId7"/>
    <p:sldId id="262" r:id="rId8"/>
    <p:sldId id="259" r:id="rId9"/>
    <p:sldId id="266" r:id="rId10"/>
    <p:sldId id="268" r:id="rId11"/>
    <p:sldId id="269" r:id="rId12"/>
    <p:sldId id="274" r:id="rId13"/>
    <p:sldId id="267" r:id="rId14"/>
    <p:sldId id="270" r:id="rId15"/>
    <p:sldId id="271" r:id="rId16"/>
    <p:sldId id="258" r:id="rId17"/>
    <p:sldId id="26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DADB8-106D-4121-AC38-9AD51D4AF2E9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FFCAB1C-48B6-4B86-A895-7DA2A8B3B601}">
      <dgm:prSet phldrT="[Текст]"/>
      <dgm:spPr/>
      <dgm:t>
        <a:bodyPr/>
        <a:lstStyle/>
        <a:p>
          <a:r>
            <a:rPr lang="ru-RU" dirty="0" smtClean="0"/>
            <a:t>СОЦИАЛЬНО-</a:t>
          </a:r>
        </a:p>
        <a:p>
          <a:r>
            <a:rPr lang="ru-RU" dirty="0" smtClean="0"/>
            <a:t>ПЕДАГОГИЧЕСКАЯ</a:t>
          </a:r>
          <a:endParaRPr lang="ru-RU" dirty="0"/>
        </a:p>
      </dgm:t>
    </dgm:pt>
    <dgm:pt modelId="{20207586-C600-41E7-918B-E71BB2424A05}" type="parTrans" cxnId="{3B20A894-5D6A-4896-99C3-411AA2ECC6D3}">
      <dgm:prSet/>
      <dgm:spPr/>
      <dgm:t>
        <a:bodyPr/>
        <a:lstStyle/>
        <a:p>
          <a:endParaRPr lang="ru-RU"/>
        </a:p>
      </dgm:t>
    </dgm:pt>
    <dgm:pt modelId="{280F7984-126C-496C-8CE1-5AE08EE74830}" type="sibTrans" cxnId="{3B20A894-5D6A-4896-99C3-411AA2ECC6D3}">
      <dgm:prSet/>
      <dgm:spPr/>
      <dgm:t>
        <a:bodyPr/>
        <a:lstStyle/>
        <a:p>
          <a:endParaRPr lang="ru-RU"/>
        </a:p>
      </dgm:t>
    </dgm:pt>
    <dgm:pt modelId="{22CA3BCF-1568-4AC6-AEF8-B45B85134402}">
      <dgm:prSet phldrT="[Текст]"/>
      <dgm:spPr/>
      <dgm:t>
        <a:bodyPr/>
        <a:lstStyle/>
        <a:p>
          <a:r>
            <a:rPr lang="ru-RU" dirty="0" smtClean="0"/>
            <a:t> Способствует реализации  личности, социализации ребенка в образовательном пространстве, адаптации личности в детском социуме</a:t>
          </a:r>
          <a:endParaRPr lang="ru-RU" dirty="0"/>
        </a:p>
      </dgm:t>
    </dgm:pt>
    <dgm:pt modelId="{C780C687-3FFE-4298-B05B-D93A00B0AAAE}" type="parTrans" cxnId="{7D495A95-3B53-4926-82FC-336E58CF814A}">
      <dgm:prSet/>
      <dgm:spPr/>
      <dgm:t>
        <a:bodyPr/>
        <a:lstStyle/>
        <a:p>
          <a:endParaRPr lang="ru-RU"/>
        </a:p>
      </dgm:t>
    </dgm:pt>
    <dgm:pt modelId="{D9B8D113-8C92-4A3A-8EFC-652C05AEBFDF}" type="sibTrans" cxnId="{7D495A95-3B53-4926-82FC-336E58CF814A}">
      <dgm:prSet/>
      <dgm:spPr/>
      <dgm:t>
        <a:bodyPr/>
        <a:lstStyle/>
        <a:p>
          <a:endParaRPr lang="ru-RU"/>
        </a:p>
      </dgm:t>
    </dgm:pt>
    <dgm:pt modelId="{BFC4722F-904F-4586-8E28-B77735DA3552}">
      <dgm:prSet phldrT="[Текст]"/>
      <dgm:spPr/>
      <dgm:t>
        <a:bodyPr/>
        <a:lstStyle/>
        <a:p>
          <a:r>
            <a:rPr lang="ru-RU" dirty="0" smtClean="0"/>
            <a:t>НАУЧНО-</a:t>
          </a:r>
        </a:p>
        <a:p>
          <a:r>
            <a:rPr lang="ru-RU" dirty="0" smtClean="0"/>
            <a:t>ТЕХНИЧЕСКАЯ</a:t>
          </a:r>
          <a:endParaRPr lang="ru-RU" dirty="0"/>
        </a:p>
      </dgm:t>
    </dgm:pt>
    <dgm:pt modelId="{5F4908B2-95E1-4664-9E88-0A396F0CDAD1}" type="parTrans" cxnId="{0BA06E3F-62AD-4819-9F76-FF349B8DD093}">
      <dgm:prSet/>
      <dgm:spPr/>
      <dgm:t>
        <a:bodyPr/>
        <a:lstStyle/>
        <a:p>
          <a:endParaRPr lang="ru-RU"/>
        </a:p>
      </dgm:t>
    </dgm:pt>
    <dgm:pt modelId="{F3D3A725-A18C-4E1F-A7BB-B9B8669DD16A}" type="sibTrans" cxnId="{0BA06E3F-62AD-4819-9F76-FF349B8DD093}">
      <dgm:prSet/>
      <dgm:spPr/>
      <dgm:t>
        <a:bodyPr/>
        <a:lstStyle/>
        <a:p>
          <a:endParaRPr lang="ru-RU"/>
        </a:p>
      </dgm:t>
    </dgm:pt>
    <dgm:pt modelId="{F4FEBD75-DC58-4351-B002-3DFEFB863584}">
      <dgm:prSet phldrT="[Текст]"/>
      <dgm:spPr/>
      <dgm:t>
        <a:bodyPr/>
        <a:lstStyle/>
        <a:p>
          <a:r>
            <a:rPr lang="ru-RU" dirty="0" smtClean="0"/>
            <a:t>Способствует получению дополнительных знаний в той или иной области фундаментальных наук , развитию  логического и творческого мышления</a:t>
          </a:r>
          <a:endParaRPr lang="ru-RU" dirty="0"/>
        </a:p>
      </dgm:t>
    </dgm:pt>
    <dgm:pt modelId="{680C586C-BEC6-4AA7-99D7-AF0A550B05D9}" type="parTrans" cxnId="{480C434B-FC17-4E08-8EFA-3A208B127518}">
      <dgm:prSet/>
      <dgm:spPr/>
      <dgm:t>
        <a:bodyPr/>
        <a:lstStyle/>
        <a:p>
          <a:endParaRPr lang="ru-RU"/>
        </a:p>
      </dgm:t>
    </dgm:pt>
    <dgm:pt modelId="{7042EE2D-DD4C-4164-89BF-84EAF813F066}" type="sibTrans" cxnId="{480C434B-FC17-4E08-8EFA-3A208B127518}">
      <dgm:prSet/>
      <dgm:spPr/>
      <dgm:t>
        <a:bodyPr/>
        <a:lstStyle/>
        <a:p>
          <a:endParaRPr lang="ru-RU"/>
        </a:p>
      </dgm:t>
    </dgm:pt>
    <dgm:pt modelId="{8783CAA5-F1A0-46C9-BFC0-F7968E5CF1A3}">
      <dgm:prSet phldrT="[Текст]"/>
      <dgm:spPr/>
      <dgm:t>
        <a:bodyPr/>
        <a:lstStyle/>
        <a:p>
          <a:r>
            <a:rPr lang="ru-RU" dirty="0" smtClean="0"/>
            <a:t>КУЛЬТУРНО-</a:t>
          </a:r>
        </a:p>
        <a:p>
          <a:r>
            <a:rPr lang="ru-RU" dirty="0" smtClean="0"/>
            <a:t>ДОСУГОВАЯ</a:t>
          </a:r>
          <a:endParaRPr lang="ru-RU" dirty="0"/>
        </a:p>
      </dgm:t>
    </dgm:pt>
    <dgm:pt modelId="{DAC7E926-FF48-4956-94E3-AEF45CAE8732}" type="parTrans" cxnId="{6E33050E-CD03-416B-8AA4-C83E86A73EB0}">
      <dgm:prSet/>
      <dgm:spPr/>
      <dgm:t>
        <a:bodyPr/>
        <a:lstStyle/>
        <a:p>
          <a:endParaRPr lang="ru-RU"/>
        </a:p>
      </dgm:t>
    </dgm:pt>
    <dgm:pt modelId="{75FE120F-6BE2-4ECE-8611-14FC8BDE17D6}" type="sibTrans" cxnId="{6E33050E-CD03-416B-8AA4-C83E86A73EB0}">
      <dgm:prSet/>
      <dgm:spPr/>
      <dgm:t>
        <a:bodyPr/>
        <a:lstStyle/>
        <a:p>
          <a:endParaRPr lang="ru-RU"/>
        </a:p>
      </dgm:t>
    </dgm:pt>
    <dgm:pt modelId="{D254B542-E648-492C-9912-94BDCFC9141A}">
      <dgm:prSet phldrT="[Текст]"/>
      <dgm:spPr/>
      <dgm:t>
        <a:bodyPr/>
        <a:lstStyle/>
        <a:p>
          <a:r>
            <a:rPr lang="ru-RU" dirty="0" smtClean="0"/>
            <a:t>Способствует  активизации познавательной деятельности, участию в  организационной  и самостоятельной деятельности</a:t>
          </a:r>
          <a:endParaRPr lang="ru-RU" dirty="0"/>
        </a:p>
      </dgm:t>
    </dgm:pt>
    <dgm:pt modelId="{A8D0B451-314C-4802-8FAE-7C64093E3616}" type="parTrans" cxnId="{F79AE9B7-C39C-48B2-897C-ACE8A816377E}">
      <dgm:prSet/>
      <dgm:spPr/>
      <dgm:t>
        <a:bodyPr/>
        <a:lstStyle/>
        <a:p>
          <a:endParaRPr lang="ru-RU"/>
        </a:p>
      </dgm:t>
    </dgm:pt>
    <dgm:pt modelId="{E3F913BB-AB5A-4AAC-AC46-528C77770C5C}" type="sibTrans" cxnId="{F79AE9B7-C39C-48B2-897C-ACE8A816377E}">
      <dgm:prSet/>
      <dgm:spPr/>
      <dgm:t>
        <a:bodyPr/>
        <a:lstStyle/>
        <a:p>
          <a:endParaRPr lang="ru-RU"/>
        </a:p>
      </dgm:t>
    </dgm:pt>
    <dgm:pt modelId="{92D69B6A-9D70-4711-8E40-3F817CCC7FA9}" type="pres">
      <dgm:prSet presAssocID="{036DADB8-106D-4121-AC38-9AD51D4AF2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D1773-75B8-4488-9516-83154EBB1C45}" type="pres">
      <dgm:prSet presAssocID="{5FFCAB1C-48B6-4B86-A895-7DA2A8B3B601}" presName="composite" presStyleCnt="0"/>
      <dgm:spPr/>
    </dgm:pt>
    <dgm:pt modelId="{55C31E90-130B-45F9-A5D3-DA59EED90382}" type="pres">
      <dgm:prSet presAssocID="{5FFCAB1C-48B6-4B86-A895-7DA2A8B3B601}" presName="parentText" presStyleLbl="alignNode1" presStyleIdx="0" presStyleCnt="3" custScaleX="254855" custLinFactNeighborX="13869" custLinFactNeighborY="1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769EB-A5DC-49BC-B999-3E472F359A80}" type="pres">
      <dgm:prSet presAssocID="{5FFCAB1C-48B6-4B86-A895-7DA2A8B3B601}" presName="descendantText" presStyleLbl="alignAcc1" presStyleIdx="0" presStyleCnt="3" custScaleX="95582" custScaleY="100000" custLinFactNeighborX="15487" custLinFactNeighborY="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5C0F-55D6-4EA1-833F-8D2D10B55076}" type="pres">
      <dgm:prSet presAssocID="{280F7984-126C-496C-8CE1-5AE08EE74830}" presName="sp" presStyleCnt="0"/>
      <dgm:spPr/>
    </dgm:pt>
    <dgm:pt modelId="{AA3C42AB-547F-410C-9B3E-8D62B1427DAE}" type="pres">
      <dgm:prSet presAssocID="{BFC4722F-904F-4586-8E28-B77735DA3552}" presName="composite" presStyleCnt="0"/>
      <dgm:spPr/>
    </dgm:pt>
    <dgm:pt modelId="{F9761A67-B9DA-487D-BBEF-F63533FAE34B}" type="pres">
      <dgm:prSet presAssocID="{BFC4722F-904F-4586-8E28-B77735DA3552}" presName="parentText" presStyleLbl="alignNode1" presStyleIdx="1" presStyleCnt="3" custScaleX="238938" custLinFactNeighborX="1415" custLinFactNeighborY="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86-5310-4E32-913E-461DD60C0B6A}" type="pres">
      <dgm:prSet presAssocID="{BFC4722F-904F-4586-8E28-B77735DA3552}" presName="descendantText" presStyleLbl="alignAcc1" presStyleIdx="1" presStyleCnt="3" custScaleX="81669" custLinFactNeighborX="2194" custLinFactNeighborY="7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243AF-EA21-44F4-A75E-799ABC479F8E}" type="pres">
      <dgm:prSet presAssocID="{F3D3A725-A18C-4E1F-A7BB-B9B8669DD16A}" presName="sp" presStyleCnt="0"/>
      <dgm:spPr/>
    </dgm:pt>
    <dgm:pt modelId="{08777F13-C754-42C2-B19A-AFE1896D1594}" type="pres">
      <dgm:prSet presAssocID="{8783CAA5-F1A0-46C9-BFC0-F7968E5CF1A3}" presName="composite" presStyleCnt="0"/>
      <dgm:spPr/>
    </dgm:pt>
    <dgm:pt modelId="{26FB3014-32DF-4484-ABE4-370FE9CD0551}" type="pres">
      <dgm:prSet presAssocID="{8783CAA5-F1A0-46C9-BFC0-F7968E5CF1A3}" presName="parentText" presStyleLbl="alignNode1" presStyleIdx="2" presStyleCnt="3" custScaleX="2675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1C15-294B-44A8-8009-B613112A3F38}" type="pres">
      <dgm:prSet presAssocID="{8783CAA5-F1A0-46C9-BFC0-F7968E5CF1A3}" presName="descendantText" presStyleLbl="alignAcc1" presStyleIdx="2" presStyleCnt="3" custScaleX="81819" custLinFactNeighborX="-925" custLinFactNeighborY="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B108D-D38B-415D-B3DE-19E3576948E1}" type="presOf" srcId="{BFC4722F-904F-4586-8E28-B77735DA3552}" destId="{F9761A67-B9DA-487D-BBEF-F63533FAE34B}" srcOrd="0" destOrd="0" presId="urn:microsoft.com/office/officeart/2005/8/layout/chevron2"/>
    <dgm:cxn modelId="{3B20A894-5D6A-4896-99C3-411AA2ECC6D3}" srcId="{036DADB8-106D-4121-AC38-9AD51D4AF2E9}" destId="{5FFCAB1C-48B6-4B86-A895-7DA2A8B3B601}" srcOrd="0" destOrd="0" parTransId="{20207586-C600-41E7-918B-E71BB2424A05}" sibTransId="{280F7984-126C-496C-8CE1-5AE08EE74830}"/>
    <dgm:cxn modelId="{480C434B-FC17-4E08-8EFA-3A208B127518}" srcId="{BFC4722F-904F-4586-8E28-B77735DA3552}" destId="{F4FEBD75-DC58-4351-B002-3DFEFB863584}" srcOrd="0" destOrd="0" parTransId="{680C586C-BEC6-4AA7-99D7-AF0A550B05D9}" sibTransId="{7042EE2D-DD4C-4164-89BF-84EAF813F066}"/>
    <dgm:cxn modelId="{6E33050E-CD03-416B-8AA4-C83E86A73EB0}" srcId="{036DADB8-106D-4121-AC38-9AD51D4AF2E9}" destId="{8783CAA5-F1A0-46C9-BFC0-F7968E5CF1A3}" srcOrd="2" destOrd="0" parTransId="{DAC7E926-FF48-4956-94E3-AEF45CAE8732}" sibTransId="{75FE120F-6BE2-4ECE-8611-14FC8BDE17D6}"/>
    <dgm:cxn modelId="{7D495A95-3B53-4926-82FC-336E58CF814A}" srcId="{5FFCAB1C-48B6-4B86-A895-7DA2A8B3B601}" destId="{22CA3BCF-1568-4AC6-AEF8-B45B85134402}" srcOrd="0" destOrd="0" parTransId="{C780C687-3FFE-4298-B05B-D93A00B0AAAE}" sibTransId="{D9B8D113-8C92-4A3A-8EFC-652C05AEBFDF}"/>
    <dgm:cxn modelId="{32EE09DB-F829-40AC-863C-C5A757F0FEE8}" type="presOf" srcId="{8783CAA5-F1A0-46C9-BFC0-F7968E5CF1A3}" destId="{26FB3014-32DF-4484-ABE4-370FE9CD0551}" srcOrd="0" destOrd="0" presId="urn:microsoft.com/office/officeart/2005/8/layout/chevron2"/>
    <dgm:cxn modelId="{F79AE9B7-C39C-48B2-897C-ACE8A816377E}" srcId="{8783CAA5-F1A0-46C9-BFC0-F7968E5CF1A3}" destId="{D254B542-E648-492C-9912-94BDCFC9141A}" srcOrd="0" destOrd="0" parTransId="{A8D0B451-314C-4802-8FAE-7C64093E3616}" sibTransId="{E3F913BB-AB5A-4AAC-AC46-528C77770C5C}"/>
    <dgm:cxn modelId="{E1D014F1-61C9-493D-8404-6A0E903FEEDA}" type="presOf" srcId="{D254B542-E648-492C-9912-94BDCFC9141A}" destId="{0A2B1C15-294B-44A8-8009-B613112A3F38}" srcOrd="0" destOrd="0" presId="urn:microsoft.com/office/officeart/2005/8/layout/chevron2"/>
    <dgm:cxn modelId="{0BA06E3F-62AD-4819-9F76-FF349B8DD093}" srcId="{036DADB8-106D-4121-AC38-9AD51D4AF2E9}" destId="{BFC4722F-904F-4586-8E28-B77735DA3552}" srcOrd="1" destOrd="0" parTransId="{5F4908B2-95E1-4664-9E88-0A396F0CDAD1}" sibTransId="{F3D3A725-A18C-4E1F-A7BB-B9B8669DD16A}"/>
    <dgm:cxn modelId="{C1B39FBF-BCC4-4382-B9D2-74B0EA3DB5E2}" type="presOf" srcId="{036DADB8-106D-4121-AC38-9AD51D4AF2E9}" destId="{92D69B6A-9D70-4711-8E40-3F817CCC7FA9}" srcOrd="0" destOrd="0" presId="urn:microsoft.com/office/officeart/2005/8/layout/chevron2"/>
    <dgm:cxn modelId="{E1046B49-B905-4A0E-812D-515D65AE5CEF}" type="presOf" srcId="{5FFCAB1C-48B6-4B86-A895-7DA2A8B3B601}" destId="{55C31E90-130B-45F9-A5D3-DA59EED90382}" srcOrd="0" destOrd="0" presId="urn:microsoft.com/office/officeart/2005/8/layout/chevron2"/>
    <dgm:cxn modelId="{39118D88-E94F-4979-A79E-FD67617BBA3B}" type="presOf" srcId="{22CA3BCF-1568-4AC6-AEF8-B45B85134402}" destId="{FD0769EB-A5DC-49BC-B999-3E472F359A80}" srcOrd="0" destOrd="0" presId="urn:microsoft.com/office/officeart/2005/8/layout/chevron2"/>
    <dgm:cxn modelId="{3DE0AE71-7079-4D91-AD0F-E751B0740CF7}" type="presOf" srcId="{F4FEBD75-DC58-4351-B002-3DFEFB863584}" destId="{42DBB086-5310-4E32-913E-461DD60C0B6A}" srcOrd="0" destOrd="0" presId="urn:microsoft.com/office/officeart/2005/8/layout/chevron2"/>
    <dgm:cxn modelId="{F22B1752-AAEA-4B08-86E5-6985A11C180E}" type="presParOf" srcId="{92D69B6A-9D70-4711-8E40-3F817CCC7FA9}" destId="{0DFD1773-75B8-4488-9516-83154EBB1C45}" srcOrd="0" destOrd="0" presId="urn:microsoft.com/office/officeart/2005/8/layout/chevron2"/>
    <dgm:cxn modelId="{B6B48356-6DF0-4C11-8A86-7F60D192C258}" type="presParOf" srcId="{0DFD1773-75B8-4488-9516-83154EBB1C45}" destId="{55C31E90-130B-45F9-A5D3-DA59EED90382}" srcOrd="0" destOrd="0" presId="urn:microsoft.com/office/officeart/2005/8/layout/chevron2"/>
    <dgm:cxn modelId="{9CC126BF-98BA-4E1D-8D75-8908C8D2AB68}" type="presParOf" srcId="{0DFD1773-75B8-4488-9516-83154EBB1C45}" destId="{FD0769EB-A5DC-49BC-B999-3E472F359A80}" srcOrd="1" destOrd="0" presId="urn:microsoft.com/office/officeart/2005/8/layout/chevron2"/>
    <dgm:cxn modelId="{D3748C37-6807-4809-996B-5838A051A9EC}" type="presParOf" srcId="{92D69B6A-9D70-4711-8E40-3F817CCC7FA9}" destId="{068C5C0F-55D6-4EA1-833F-8D2D10B55076}" srcOrd="1" destOrd="0" presId="urn:microsoft.com/office/officeart/2005/8/layout/chevron2"/>
    <dgm:cxn modelId="{41F4700A-978E-4828-B52A-32560297B49B}" type="presParOf" srcId="{92D69B6A-9D70-4711-8E40-3F817CCC7FA9}" destId="{AA3C42AB-547F-410C-9B3E-8D62B1427DAE}" srcOrd="2" destOrd="0" presId="urn:microsoft.com/office/officeart/2005/8/layout/chevron2"/>
    <dgm:cxn modelId="{E01CA9AE-9FD0-4036-B557-804700B3684B}" type="presParOf" srcId="{AA3C42AB-547F-410C-9B3E-8D62B1427DAE}" destId="{F9761A67-B9DA-487D-BBEF-F63533FAE34B}" srcOrd="0" destOrd="0" presId="urn:microsoft.com/office/officeart/2005/8/layout/chevron2"/>
    <dgm:cxn modelId="{79BBC08C-44FB-498D-8438-5FA19BF40AB7}" type="presParOf" srcId="{AA3C42AB-547F-410C-9B3E-8D62B1427DAE}" destId="{42DBB086-5310-4E32-913E-461DD60C0B6A}" srcOrd="1" destOrd="0" presId="urn:microsoft.com/office/officeart/2005/8/layout/chevron2"/>
    <dgm:cxn modelId="{D1D50821-2AEB-4C07-AAB1-4D7D67A7F3CC}" type="presParOf" srcId="{92D69B6A-9D70-4711-8E40-3F817CCC7FA9}" destId="{0CF243AF-EA21-44F4-A75E-799ABC479F8E}" srcOrd="3" destOrd="0" presId="urn:microsoft.com/office/officeart/2005/8/layout/chevron2"/>
    <dgm:cxn modelId="{F704CEE2-10D4-47DB-A493-13F9C85C4F95}" type="presParOf" srcId="{92D69B6A-9D70-4711-8E40-3F817CCC7FA9}" destId="{08777F13-C754-42C2-B19A-AFE1896D1594}" srcOrd="4" destOrd="0" presId="urn:microsoft.com/office/officeart/2005/8/layout/chevron2"/>
    <dgm:cxn modelId="{FCA96211-3504-4226-A400-4FBB7F67529C}" type="presParOf" srcId="{08777F13-C754-42C2-B19A-AFE1896D1594}" destId="{26FB3014-32DF-4484-ABE4-370FE9CD0551}" srcOrd="0" destOrd="0" presId="urn:microsoft.com/office/officeart/2005/8/layout/chevron2"/>
    <dgm:cxn modelId="{06AC7A1E-27B8-4E95-940A-55E6C3266CC7}" type="presParOf" srcId="{08777F13-C754-42C2-B19A-AFE1896D1594}" destId="{0A2B1C15-294B-44A8-8009-B613112A3F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472FD-3C45-40DB-96FB-14766EAA950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0A236D1-0F54-487D-B34D-545A0C51CD1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ПРОПЕДЕВТИКА</a:t>
          </a:r>
          <a:endParaRPr lang="ru-RU" sz="1600" b="1" dirty="0">
            <a:solidFill>
              <a:srgbClr val="C00000"/>
            </a:solidFill>
          </a:endParaRPr>
        </a:p>
      </dgm:t>
    </dgm:pt>
    <dgm:pt modelId="{40FFC088-8DBE-4A95-88DE-CE1A44EF66CC}" type="parTrans" cxnId="{255AB831-8C81-4C6F-AE6C-77CD6241E5DC}">
      <dgm:prSet/>
      <dgm:spPr/>
      <dgm:t>
        <a:bodyPr/>
        <a:lstStyle/>
        <a:p>
          <a:endParaRPr lang="ru-RU"/>
        </a:p>
      </dgm:t>
    </dgm:pt>
    <dgm:pt modelId="{13184985-7380-4DDC-8D46-99FC52A0F324}" type="sibTrans" cxnId="{255AB831-8C81-4C6F-AE6C-77CD6241E5DC}">
      <dgm:prSet/>
      <dgm:spPr/>
      <dgm:t>
        <a:bodyPr/>
        <a:lstStyle/>
        <a:p>
          <a:endParaRPr lang="ru-RU"/>
        </a:p>
      </dgm:t>
    </dgm:pt>
    <dgm:pt modelId="{9EAA9A6F-6238-4110-BCEB-28263CED2B1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БАЗОВЫЙ</a:t>
          </a:r>
          <a:endParaRPr lang="ru-RU" sz="1600" b="1" dirty="0">
            <a:solidFill>
              <a:srgbClr val="C00000"/>
            </a:solidFill>
          </a:endParaRPr>
        </a:p>
      </dgm:t>
    </dgm:pt>
    <dgm:pt modelId="{2F2EBC8D-5D47-40AC-8501-C00316B13486}" type="parTrans" cxnId="{29290ABE-3C88-455C-91F8-D371849FBA11}">
      <dgm:prSet/>
      <dgm:spPr/>
      <dgm:t>
        <a:bodyPr/>
        <a:lstStyle/>
        <a:p>
          <a:endParaRPr lang="ru-RU"/>
        </a:p>
      </dgm:t>
    </dgm:pt>
    <dgm:pt modelId="{30C1C23A-937F-427B-B9EF-71BE7BD0A00E}" type="sibTrans" cxnId="{29290ABE-3C88-455C-91F8-D371849FBA11}">
      <dgm:prSet/>
      <dgm:spPr/>
      <dgm:t>
        <a:bodyPr/>
        <a:lstStyle/>
        <a:p>
          <a:endParaRPr lang="ru-RU"/>
        </a:p>
      </dgm:t>
    </dgm:pt>
    <dgm:pt modelId="{F4C78370-19DB-4B24-A6A2-81BF8A25471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УПОР НА ПОЗНАВАТЕЛЬНОСТЬ  И  ВЫБОР  ПРОФОРИЕНТАЦИОННЫХ  НАПРАВЛЕНИЙ</a:t>
          </a:r>
          <a:endParaRPr lang="ru-RU" sz="1600" b="1" dirty="0">
            <a:solidFill>
              <a:srgbClr val="C00000"/>
            </a:solidFill>
          </a:endParaRPr>
        </a:p>
      </dgm:t>
    </dgm:pt>
    <dgm:pt modelId="{7BBD6478-AC91-4F7B-876F-0E9799ECF83C}" type="parTrans" cxnId="{B955476B-D1DA-4519-A91D-22D8E350427F}">
      <dgm:prSet/>
      <dgm:spPr/>
      <dgm:t>
        <a:bodyPr/>
        <a:lstStyle/>
        <a:p>
          <a:endParaRPr lang="ru-RU"/>
        </a:p>
      </dgm:t>
    </dgm:pt>
    <dgm:pt modelId="{13FAC5DB-5386-4272-ABEC-65CF50C0B329}" type="sibTrans" cxnId="{B955476B-D1DA-4519-A91D-22D8E350427F}">
      <dgm:prSet/>
      <dgm:spPr/>
      <dgm:t>
        <a:bodyPr/>
        <a:lstStyle/>
        <a:p>
          <a:endParaRPr lang="ru-RU"/>
        </a:p>
      </dgm:t>
    </dgm:pt>
    <dgm:pt modelId="{EC06247A-B1E5-4642-B568-9E8D249F99D5}" type="pres">
      <dgm:prSet presAssocID="{D59472FD-3C45-40DB-96FB-14766EAA9500}" presName="linearFlow" presStyleCnt="0">
        <dgm:presLayoutVars>
          <dgm:resizeHandles val="exact"/>
        </dgm:presLayoutVars>
      </dgm:prSet>
      <dgm:spPr/>
    </dgm:pt>
    <dgm:pt modelId="{BDCFC5F9-5D76-46D5-BC74-43802A84FFA4}" type="pres">
      <dgm:prSet presAssocID="{E0A236D1-0F54-487D-B34D-545A0C51CD1E}" presName="node" presStyleLbl="node1" presStyleIdx="0" presStyleCnt="3" custScaleY="34218" custLinFactNeighborX="-540" custLinFactNeighborY="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F012F-049B-4C54-A300-AA7DD342F2E6}" type="pres">
      <dgm:prSet presAssocID="{13184985-7380-4DDC-8D46-99FC52A0F32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0C8736F-DF37-4372-AB23-211D5F29DA0E}" type="pres">
      <dgm:prSet presAssocID="{13184985-7380-4DDC-8D46-99FC52A0F32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71F77B0-9D92-4A87-9DC6-8721EE3AAB65}" type="pres">
      <dgm:prSet presAssocID="{9EAA9A6F-6238-4110-BCEB-28263CED2B15}" presName="node" presStyleLbl="node1" presStyleIdx="1" presStyleCnt="3" custScaleY="38462" custLinFactNeighborY="-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5C615-9667-4EC7-A0D6-CA3A7C9858AB}" type="pres">
      <dgm:prSet presAssocID="{30C1C23A-937F-427B-B9EF-71BE7BD0A00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5F619A9-FD18-46AB-9D7E-C3BBC7457E75}" type="pres">
      <dgm:prSet presAssocID="{30C1C23A-937F-427B-B9EF-71BE7BD0A00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B264DA-1500-4127-BFA3-10E060AB523A}" type="pres">
      <dgm:prSet presAssocID="{F4C78370-19DB-4B24-A6A2-81BF8A2547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DD2C8-E79E-417F-834B-D72F1379B049}" type="presOf" srcId="{30C1C23A-937F-427B-B9EF-71BE7BD0A00E}" destId="{68C5C615-9667-4EC7-A0D6-CA3A7C9858AB}" srcOrd="0" destOrd="0" presId="urn:microsoft.com/office/officeart/2005/8/layout/process2"/>
    <dgm:cxn modelId="{E1BDA7ED-4348-488C-8E30-79260A46F68B}" type="presOf" srcId="{E0A236D1-0F54-487D-B34D-545A0C51CD1E}" destId="{BDCFC5F9-5D76-46D5-BC74-43802A84FFA4}" srcOrd="0" destOrd="0" presId="urn:microsoft.com/office/officeart/2005/8/layout/process2"/>
    <dgm:cxn modelId="{3C1A3681-C035-46A0-84D1-41206971276A}" type="presOf" srcId="{F4C78370-19DB-4B24-A6A2-81BF8A25471D}" destId="{D1B264DA-1500-4127-BFA3-10E060AB523A}" srcOrd="0" destOrd="0" presId="urn:microsoft.com/office/officeart/2005/8/layout/process2"/>
    <dgm:cxn modelId="{CB2E0AF6-487B-4CEE-8DAB-674462090F5E}" type="presOf" srcId="{13184985-7380-4DDC-8D46-99FC52A0F324}" destId="{A78F012F-049B-4C54-A300-AA7DD342F2E6}" srcOrd="0" destOrd="0" presId="urn:microsoft.com/office/officeart/2005/8/layout/process2"/>
    <dgm:cxn modelId="{853D81C3-55AD-410A-BE32-A1FE7367B80D}" type="presOf" srcId="{13184985-7380-4DDC-8D46-99FC52A0F324}" destId="{F0C8736F-DF37-4372-AB23-211D5F29DA0E}" srcOrd="1" destOrd="0" presId="urn:microsoft.com/office/officeart/2005/8/layout/process2"/>
    <dgm:cxn modelId="{B955476B-D1DA-4519-A91D-22D8E350427F}" srcId="{D59472FD-3C45-40DB-96FB-14766EAA9500}" destId="{F4C78370-19DB-4B24-A6A2-81BF8A25471D}" srcOrd="2" destOrd="0" parTransId="{7BBD6478-AC91-4F7B-876F-0E9799ECF83C}" sibTransId="{13FAC5DB-5386-4272-ABEC-65CF50C0B329}"/>
    <dgm:cxn modelId="{29290ABE-3C88-455C-91F8-D371849FBA11}" srcId="{D59472FD-3C45-40DB-96FB-14766EAA9500}" destId="{9EAA9A6F-6238-4110-BCEB-28263CED2B15}" srcOrd="1" destOrd="0" parTransId="{2F2EBC8D-5D47-40AC-8501-C00316B13486}" sibTransId="{30C1C23A-937F-427B-B9EF-71BE7BD0A00E}"/>
    <dgm:cxn modelId="{255AB831-8C81-4C6F-AE6C-77CD6241E5DC}" srcId="{D59472FD-3C45-40DB-96FB-14766EAA9500}" destId="{E0A236D1-0F54-487D-B34D-545A0C51CD1E}" srcOrd="0" destOrd="0" parTransId="{40FFC088-8DBE-4A95-88DE-CE1A44EF66CC}" sibTransId="{13184985-7380-4DDC-8D46-99FC52A0F324}"/>
    <dgm:cxn modelId="{14DC0791-12CF-4E59-97CA-7B78317653B4}" type="presOf" srcId="{30C1C23A-937F-427B-B9EF-71BE7BD0A00E}" destId="{D5F619A9-FD18-46AB-9D7E-C3BBC7457E75}" srcOrd="1" destOrd="0" presId="urn:microsoft.com/office/officeart/2005/8/layout/process2"/>
    <dgm:cxn modelId="{8368DD24-5F78-4FB9-9EA9-B7099A38B3BD}" type="presOf" srcId="{9EAA9A6F-6238-4110-BCEB-28263CED2B15}" destId="{E71F77B0-9D92-4A87-9DC6-8721EE3AAB65}" srcOrd="0" destOrd="0" presId="urn:microsoft.com/office/officeart/2005/8/layout/process2"/>
    <dgm:cxn modelId="{24DB1E74-85E1-481C-8396-0B644F7E6734}" type="presOf" srcId="{D59472FD-3C45-40DB-96FB-14766EAA9500}" destId="{EC06247A-B1E5-4642-B568-9E8D249F99D5}" srcOrd="0" destOrd="0" presId="urn:microsoft.com/office/officeart/2005/8/layout/process2"/>
    <dgm:cxn modelId="{4BC17095-5E1D-42F2-B8CD-26CBD43B33F8}" type="presParOf" srcId="{EC06247A-B1E5-4642-B568-9E8D249F99D5}" destId="{BDCFC5F9-5D76-46D5-BC74-43802A84FFA4}" srcOrd="0" destOrd="0" presId="urn:microsoft.com/office/officeart/2005/8/layout/process2"/>
    <dgm:cxn modelId="{E06162CE-EB50-457B-B5D7-665A6CDF8CFC}" type="presParOf" srcId="{EC06247A-B1E5-4642-B568-9E8D249F99D5}" destId="{A78F012F-049B-4C54-A300-AA7DD342F2E6}" srcOrd="1" destOrd="0" presId="urn:microsoft.com/office/officeart/2005/8/layout/process2"/>
    <dgm:cxn modelId="{52A1D97A-062A-491C-9F60-2F67AE5BE07A}" type="presParOf" srcId="{A78F012F-049B-4C54-A300-AA7DD342F2E6}" destId="{F0C8736F-DF37-4372-AB23-211D5F29DA0E}" srcOrd="0" destOrd="0" presId="urn:microsoft.com/office/officeart/2005/8/layout/process2"/>
    <dgm:cxn modelId="{A86AB53B-848A-428E-8B84-04A7101C6275}" type="presParOf" srcId="{EC06247A-B1E5-4642-B568-9E8D249F99D5}" destId="{E71F77B0-9D92-4A87-9DC6-8721EE3AAB65}" srcOrd="2" destOrd="0" presId="urn:microsoft.com/office/officeart/2005/8/layout/process2"/>
    <dgm:cxn modelId="{A59A19D0-D60A-49D4-9048-22F0EE94F02D}" type="presParOf" srcId="{EC06247A-B1E5-4642-B568-9E8D249F99D5}" destId="{68C5C615-9667-4EC7-A0D6-CA3A7C9858AB}" srcOrd="3" destOrd="0" presId="urn:microsoft.com/office/officeart/2005/8/layout/process2"/>
    <dgm:cxn modelId="{496CAA5C-4E21-4330-AA4C-4D79F48593C2}" type="presParOf" srcId="{68C5C615-9667-4EC7-A0D6-CA3A7C9858AB}" destId="{D5F619A9-FD18-46AB-9D7E-C3BBC7457E75}" srcOrd="0" destOrd="0" presId="urn:microsoft.com/office/officeart/2005/8/layout/process2"/>
    <dgm:cxn modelId="{215E4FE7-CFE8-464B-9477-00A3CD9F3128}" type="presParOf" srcId="{EC06247A-B1E5-4642-B568-9E8D249F99D5}" destId="{D1B264DA-1500-4127-BFA3-10E060AB523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31E90-130B-45F9-A5D3-DA59EED90382}">
      <dsp:nvSpPr>
        <dsp:cNvPr id="0" name=""/>
        <dsp:cNvSpPr/>
      </dsp:nvSpPr>
      <dsp:spPr>
        <a:xfrm rot="5400000">
          <a:off x="733447" y="-770333"/>
          <a:ext cx="2081412" cy="37132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ПЕДАГОГИЧЕСКАЯ</a:t>
          </a:r>
          <a:endParaRPr lang="ru-RU" sz="2400" kern="1200" dirty="0"/>
        </a:p>
      </dsp:txBody>
      <dsp:txXfrm rot="5400000">
        <a:off x="733447" y="-770333"/>
        <a:ext cx="2081412" cy="3713208"/>
      </dsp:txXfrm>
    </dsp:sp>
    <dsp:sp modelId="{FD0769EB-A5DC-49BC-B999-3E472F359A80}">
      <dsp:nvSpPr>
        <dsp:cNvPr id="0" name=""/>
        <dsp:cNvSpPr/>
      </dsp:nvSpPr>
      <dsp:spPr>
        <a:xfrm rot="5400000">
          <a:off x="4909214" y="-1678137"/>
          <a:ext cx="1352918" cy="47947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Способствует реализации  личности, социализации ребенка в образовательном пространстве, адаптации личности в детском социуме</a:t>
          </a:r>
          <a:endParaRPr lang="ru-RU" sz="1900" kern="1200" dirty="0"/>
        </a:p>
      </dsp:txBody>
      <dsp:txXfrm rot="5400000">
        <a:off x="4909214" y="-1678137"/>
        <a:ext cx="1352918" cy="4794783"/>
      </dsp:txXfrm>
    </dsp:sp>
    <dsp:sp modelId="{F9761A67-B9DA-487D-BBEF-F63533FAE34B}">
      <dsp:nvSpPr>
        <dsp:cNvPr id="0" name=""/>
        <dsp:cNvSpPr/>
      </dsp:nvSpPr>
      <dsp:spPr>
        <a:xfrm rot="5400000">
          <a:off x="436039" y="1214304"/>
          <a:ext cx="2081412" cy="348129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НАУЧНО-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ТЕХНИЧЕСКАЯ</a:t>
          </a:r>
          <a:endParaRPr lang="ru-RU" sz="2400" kern="1200" dirty="0"/>
        </a:p>
      </dsp:txBody>
      <dsp:txXfrm rot="5400000">
        <a:off x="436039" y="1214304"/>
        <a:ext cx="2081412" cy="3481299"/>
      </dsp:txXfrm>
    </dsp:sp>
    <dsp:sp modelId="{42DBB086-5310-4E32-913E-461DD60C0B6A}">
      <dsp:nvSpPr>
        <dsp:cNvPr id="0" name=""/>
        <dsp:cNvSpPr/>
      </dsp:nvSpPr>
      <dsp:spPr>
        <a:xfrm rot="5400000">
          <a:off x="4868680" y="-63068"/>
          <a:ext cx="1352918" cy="54889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Способствует получению дополнительных знаний в той или иной области фундаментальных наук , развитию  логического и творческого мышления</a:t>
          </a:r>
          <a:endParaRPr lang="ru-RU" sz="1900" kern="1200" dirty="0"/>
        </a:p>
      </dsp:txBody>
      <dsp:txXfrm rot="5400000">
        <a:off x="4868680" y="-63068"/>
        <a:ext cx="1352918" cy="5488999"/>
      </dsp:txXfrm>
    </dsp:sp>
    <dsp:sp modelId="{26FB3014-32DF-4484-ABE4-370FE9CD0551}">
      <dsp:nvSpPr>
        <dsp:cNvPr id="0" name=""/>
        <dsp:cNvSpPr/>
      </dsp:nvSpPr>
      <dsp:spPr>
        <a:xfrm rot="5400000">
          <a:off x="623641" y="2881471"/>
          <a:ext cx="2081412" cy="389773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КУЛЬТУРНО-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ДОСУГОВАЯ</a:t>
          </a:r>
          <a:endParaRPr lang="ru-RU" sz="2400" kern="1200" dirty="0"/>
        </a:p>
      </dsp:txBody>
      <dsp:txXfrm rot="5400000">
        <a:off x="623641" y="2881471"/>
        <a:ext cx="2081412" cy="3897736"/>
      </dsp:txXfrm>
    </dsp:sp>
    <dsp:sp modelId="{0A2B1C15-294B-44A8-8009-B613112A3F38}">
      <dsp:nvSpPr>
        <dsp:cNvPr id="0" name=""/>
        <dsp:cNvSpPr/>
      </dsp:nvSpPr>
      <dsp:spPr>
        <a:xfrm rot="5400000">
          <a:off x="5020787" y="1795517"/>
          <a:ext cx="1352918" cy="550918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Способствует  активизации познавательной деятельности, участию в  организационной  и самостоятельной деятельности</a:t>
          </a:r>
          <a:endParaRPr lang="ru-RU" sz="1900" kern="1200" dirty="0"/>
        </a:p>
      </dsp:txBody>
      <dsp:txXfrm rot="5400000">
        <a:off x="5020787" y="1795517"/>
        <a:ext cx="1352918" cy="55091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FC5F9-5D76-46D5-BC74-43802A84FFA4}">
      <dsp:nvSpPr>
        <dsp:cNvPr id="0" name=""/>
        <dsp:cNvSpPr/>
      </dsp:nvSpPr>
      <dsp:spPr>
        <a:xfrm>
          <a:off x="0" y="30007"/>
          <a:ext cx="2627784" cy="604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ПРОПЕДЕВТИКА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0" y="30007"/>
        <a:ext cx="2627784" cy="604777"/>
      </dsp:txXfrm>
    </dsp:sp>
    <dsp:sp modelId="{A78F012F-049B-4C54-A300-AA7DD342F2E6}">
      <dsp:nvSpPr>
        <dsp:cNvPr id="0" name=""/>
        <dsp:cNvSpPr/>
      </dsp:nvSpPr>
      <dsp:spPr>
        <a:xfrm rot="5400000">
          <a:off x="1011877" y="639800"/>
          <a:ext cx="604028" cy="79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400000">
        <a:off x="1011877" y="639800"/>
        <a:ext cx="604028" cy="795341"/>
      </dsp:txXfrm>
    </dsp:sp>
    <dsp:sp modelId="{E71F77B0-9D92-4A87-9DC6-8721EE3AAB65}">
      <dsp:nvSpPr>
        <dsp:cNvPr id="0" name=""/>
        <dsp:cNvSpPr/>
      </dsp:nvSpPr>
      <dsp:spPr>
        <a:xfrm>
          <a:off x="0" y="1440157"/>
          <a:ext cx="2627784" cy="6797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БАЗОВЫЙ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0" y="1440157"/>
        <a:ext cx="2627784" cy="679787"/>
      </dsp:txXfrm>
    </dsp:sp>
    <dsp:sp modelId="{68C5C615-9667-4EC7-A0D6-CA3A7C9858AB}">
      <dsp:nvSpPr>
        <dsp:cNvPr id="0" name=""/>
        <dsp:cNvSpPr/>
      </dsp:nvSpPr>
      <dsp:spPr>
        <a:xfrm rot="5400000">
          <a:off x="963414" y="2189576"/>
          <a:ext cx="700954" cy="79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5400000">
        <a:off x="963414" y="2189576"/>
        <a:ext cx="700954" cy="795341"/>
      </dsp:txXfrm>
    </dsp:sp>
    <dsp:sp modelId="{D1B264DA-1500-4127-BFA3-10E060AB523A}">
      <dsp:nvSpPr>
        <dsp:cNvPr id="0" name=""/>
        <dsp:cNvSpPr/>
      </dsp:nvSpPr>
      <dsp:spPr>
        <a:xfrm>
          <a:off x="0" y="3054550"/>
          <a:ext cx="2627784" cy="17674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УПОР НА ПОЗНАВАТЕЛЬНОСТЬ  И  ВЫБОР  ПРОФОРИЕНТАЦИОННЫХ  НАПРАВЛЕНИЙ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0" y="3054550"/>
        <a:ext cx="2627784" cy="176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E178A7-FF22-40F3-BEEF-C2767E403315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AAB788-92E1-4C77-AC49-AB0D5D265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103;\Desktop\&#1088;&#1072;&#1073;&#1086;&#1090;&#1082;&#1072;\&#1087;&#1088;&#1077;&#1079;&#1077;&#1085;&#1090;&#1072;&#1094;&#1080;&#1103;\&#1053;&#1072;%20&#1087;&#1077;&#1076;&#1089;&#1086;&#1074;&#1077;&#1090;277.wav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103;\Desktop\&#1088;&#1072;&#1073;&#1086;&#1090;&#1082;&#1072;\&#1087;&#1088;&#1077;&#1079;&#1077;&#1085;&#1090;&#1072;&#1094;&#1080;&#1103;\&#1053;&#1072;%20&#1087;&#1077;&#1076;&#1089;&#1086;&#1074;&#1077;&#1090;279.wa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333375"/>
            <a:ext cx="8136904" cy="935038"/>
          </a:xfrm>
        </p:spPr>
        <p:txBody>
          <a:bodyPr/>
          <a:lstStyle/>
          <a:p>
            <a:pPr algn="ctr"/>
            <a:r>
              <a:rPr lang="ru-RU" sz="1200" dirty="0" smtClean="0"/>
              <a:t>МУНИЦИПАЛЬНОЕ БЮДЖЕТНОЕ ОБРАЗОВАТЕЛЬНОЕ УЧРЕЖДЕНИЕ ДОПОЛНИТЕЛЬНОГО ОБРАЗОВАНИЯ ДЕТЕЙ</a:t>
            </a:r>
          </a:p>
          <a:p>
            <a:pPr algn="ctr"/>
            <a:r>
              <a:rPr lang="ru-RU" sz="1200" dirty="0" smtClean="0"/>
              <a:t> «ДОМ ДЕТСКОГО ТВОРЧЕСТВА г.НАРЬЯН-МАРА»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ДОПОЛНИТЕЛЬНАЯ ОБРАЗОВАТЕЛЬНАЯ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ПРОГРАММА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ИГРОВОГО КОМПЬЮТЕРНОГО КЛУБА «МАЯК»</a:t>
            </a:r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GAMEER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Picture 15" descr="TYP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1714500" cy="1714500"/>
          </a:xfrm>
          <a:prstGeom prst="rect">
            <a:avLst/>
          </a:prstGeom>
          <a:noFill/>
        </p:spPr>
      </p:pic>
      <p:pic>
        <p:nvPicPr>
          <p:cNvPr id="5" name="Picture 3" descr="C:\Users\я\Desktop\jjjj\Скачкова Ирина Борисовна (640x48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2101627" cy="15762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5733256"/>
            <a:ext cx="54006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Скачкова Ирина Борисовна</a:t>
            </a:r>
            <a:endParaRPr lang="ru-RU" sz="2800" b="1" i="1" cap="none" spc="0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6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260648"/>
            <a:ext cx="7924800" cy="86409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КРИТЕРИИ   ОЦЕНИВАНИЯ  РЕЗУЛЬТАТИВНОСТИ   ОСВОЕНИЯ   ПРОГРАММЫ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276872"/>
            <a:ext cx="2808312" cy="576064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ОБУЧЕННОСТЬ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573016"/>
            <a:ext cx="3456384" cy="136815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ОСВОЕНИЕ ОСНОВ ЛОГИЧЕСКОГО МЫШЛЕНИЯ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157192"/>
            <a:ext cx="3672408" cy="144016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СФОРМИРОВАННОСТЬ  ЛИЧНЫХ  КАЧЕСТВ,  ТВОРЧЕСКИЕ  УСПЕХИ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1916832"/>
            <a:ext cx="4536504" cy="1224136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ФАКТИЧЕСКИЙ  УРОВЕНЬ  ЗНАНИЙ  ПО  КОМПЬЮТЕРНОЙ  ГРАМОТНОСТИ  В  СООТВЕТСТВИИ  С  ПРОГРАММОЙ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4077072"/>
            <a:ext cx="2952328" cy="720080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ИГРА  САПЕР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5517232"/>
            <a:ext cx="3168352" cy="864096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УЧАСТИЕ  В  ЖИЗНИ  ОБЪЕДИНЕНИЯ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1196752"/>
            <a:ext cx="4680520" cy="36004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КРИТЕРИИ   И   ПОКАЗАТЕЛИ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8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uiExpand="1" build="allAtOnce" animBg="1"/>
      <p:bldP spid="1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3688" y="620688"/>
            <a:ext cx="5472608" cy="50405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ИНДИКАТОР   И   РЕЗУЛЬТАТИВНОСТЬ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772816"/>
            <a:ext cx="2808312" cy="1080120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ТЕСТ  ИЗ  </a:t>
            </a:r>
            <a:r>
              <a:rPr lang="ru-RU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10 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ТЕМАТИЧЕСКИХ  ВОПРОСОВ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501008"/>
            <a:ext cx="2880320" cy="1152128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УЧАСТИЕ  В  СОРЕВНОВАНИЯХ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941168"/>
            <a:ext cx="2880320" cy="1512168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МЕРОПРИЯТИЯ   И   КОНКУРСЫ,   НАБЛЮДЕНИЯ,   ИГРОВОЙ   ПРАКТИКУМ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1340768"/>
            <a:ext cx="4680520" cy="194421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1-3   </a:t>
            </a:r>
            <a:r>
              <a:rPr lang="ru-RU" b="1" dirty="0" smtClean="0"/>
              <a:t>ОТВЕТА  -  НИЗКИЙ  УРОВЕНЬ</a:t>
            </a:r>
          </a:p>
          <a:p>
            <a:endParaRPr lang="ru-RU" b="1" dirty="0" smtClean="0"/>
          </a:p>
          <a:p>
            <a:r>
              <a:rPr lang="ru-RU" sz="3200" b="1" dirty="0" smtClean="0"/>
              <a:t>4-6   </a:t>
            </a:r>
            <a:r>
              <a:rPr lang="ru-RU" b="1" dirty="0" smtClean="0"/>
              <a:t>                       -  СРЕДНИЙ</a:t>
            </a:r>
          </a:p>
          <a:p>
            <a:endParaRPr lang="ru-RU" b="1" dirty="0" smtClean="0"/>
          </a:p>
          <a:p>
            <a:r>
              <a:rPr lang="ru-RU" sz="3200" b="1" dirty="0" smtClean="0"/>
              <a:t>7-10   </a:t>
            </a:r>
            <a:r>
              <a:rPr lang="ru-RU" b="1" dirty="0" smtClean="0"/>
              <a:t>                             -  ВЫСОКИЙ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573016"/>
            <a:ext cx="4752528" cy="10801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ПРОХОЖДЕНИЕ   ИГРЫ   БЕЗ   УЧЕТА   ВРЕМЕННОГО   ФАКТОРА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928" y="5085184"/>
            <a:ext cx="4608512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БЛАГОДАРНОСТИ,   ГРАМОТЫ,   ПУБЛИКАЦИИ   РИСУНКОВ   НА   САЙТЕ   КЛУБА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КОНКУР\программа\тес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14800" cy="5991226"/>
          </a:xfrm>
          <a:prstGeom prst="rect">
            <a:avLst/>
          </a:prstGeom>
          <a:noFill/>
        </p:spPr>
      </p:pic>
      <p:pic>
        <p:nvPicPr>
          <p:cNvPr id="1027" name="Picture 3" descr="C:\Users\я\Desktop\КОНКУР\программа\тес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295650" cy="5715000"/>
          </a:xfrm>
          <a:prstGeom prst="rect">
            <a:avLst/>
          </a:prstGeom>
          <a:noFill/>
        </p:spPr>
      </p:pic>
      <p:pic>
        <p:nvPicPr>
          <p:cNvPr id="1028" name="Picture 4" descr="C:\Users\я\Desktop\КОНКУР\программа\лог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3733800" cy="5019675"/>
          </a:xfrm>
          <a:prstGeom prst="rect">
            <a:avLst/>
          </a:prstGeom>
          <a:noFill/>
        </p:spPr>
      </p:pic>
      <p:pic>
        <p:nvPicPr>
          <p:cNvPr id="1029" name="Picture 5" descr="C:\Users\я\Desktop\КОНКУР\программа\лого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92696"/>
            <a:ext cx="4295775" cy="5791200"/>
          </a:xfrm>
          <a:prstGeom prst="rect">
            <a:avLst/>
          </a:prstGeom>
          <a:noFill/>
        </p:spPr>
      </p:pic>
      <p:pic>
        <p:nvPicPr>
          <p:cNvPr id="1030" name="Picture 6" descr="C:\Users\я\Desktop\КОНКУР\программа\анке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060848"/>
            <a:ext cx="3019425" cy="3562350"/>
          </a:xfrm>
          <a:prstGeom prst="rect">
            <a:avLst/>
          </a:prstGeom>
          <a:noFill/>
        </p:spPr>
      </p:pic>
      <p:pic>
        <p:nvPicPr>
          <p:cNvPr id="1031" name="Picture 7" descr="C:\Users\я\Desktop\КОНКУР\программа\сап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058878"/>
            <a:ext cx="4176463" cy="513741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8532440" cy="273630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ЛИНЕЙНОСТЬ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СИСТЕМНОСТЬ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ЦЕЛОСТНОСТЬ И ПОСЛЕДОВАТЕЛЬНОСТЬ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               </a:t>
            </a:r>
            <a:r>
              <a:rPr lang="ru-RU" sz="2600" b="1" dirty="0" smtClean="0">
                <a:solidFill>
                  <a:srgbClr val="FFFF00"/>
                </a:solidFill>
              </a:rPr>
              <a:t>ДОСТУПНОСТЬ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331640" y="2204864"/>
            <a:ext cx="576064" cy="340616"/>
          </a:xfrm>
          <a:prstGeom prst="rightArrow">
            <a:avLst/>
          </a:prstGeom>
          <a:gradFill flip="none" rotWithShape="1">
            <a:gsLst>
              <a:gs pos="0">
                <a:srgbClr val="FBEAC7">
                  <a:alpha val="8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331640" y="2924944"/>
            <a:ext cx="576064" cy="340616"/>
          </a:xfrm>
          <a:prstGeom prst="rightArrow">
            <a:avLst/>
          </a:prstGeom>
          <a:gradFill flip="none" rotWithShape="1">
            <a:gsLst>
              <a:gs pos="0">
                <a:srgbClr val="FBEAC7">
                  <a:alpha val="8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331640" y="3573016"/>
            <a:ext cx="576064" cy="340616"/>
          </a:xfrm>
          <a:prstGeom prst="rightArrow">
            <a:avLst/>
          </a:prstGeom>
          <a:gradFill flip="none" rotWithShape="1">
            <a:gsLst>
              <a:gs pos="0">
                <a:srgbClr val="FBEAC7">
                  <a:alpha val="8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331640" y="4293096"/>
            <a:ext cx="576064" cy="340616"/>
          </a:xfrm>
          <a:prstGeom prst="rightArrow">
            <a:avLst/>
          </a:prstGeom>
          <a:gradFill flip="none" rotWithShape="1">
            <a:gsLst>
              <a:gs pos="0">
                <a:srgbClr val="FBEAC7">
                  <a:alpha val="8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32656"/>
            <a:ext cx="8229600" cy="64807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ПРИНЦИПЫ   ПОСТРОЕНИЯ   ПРОГРАММЫ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6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16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МЕТОДЫ ОРГАНИЗАЦИИ ОБРАЗОВАТЕЛЬНОГО ПРОЦЕССА  ДЛЯ  РЕАЛИЗАЦИИ   ДАННОЙ   ПРОГРАММЫ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1772816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НАГЛЯДНЫЕ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2492896"/>
            <a:ext cx="31683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СЛОВЕСНЫЕ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068960"/>
            <a:ext cx="40324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ПРАКТИЧЕСКИЕ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3400" y="3645024"/>
            <a:ext cx="54006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КОММУНИКАТИВНЫЕ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4365104"/>
            <a:ext cx="44644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ИГРОВЫЕ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4869160"/>
            <a:ext cx="42484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АНАЛИТИЧЕСКИЕ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5445224"/>
            <a:ext cx="46085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УСЛОВИЯ   РЕАЛИЗАЦИИ   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772816"/>
            <a:ext cx="7704856" cy="1080120"/>
          </a:xfrm>
          <a:prstGeom prst="roundRect">
            <a:avLst/>
          </a:prstGeom>
          <a:ln cmpd="tri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ДИДАКТИЧЕСКИЙ   МАТЕРИАЛ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636912"/>
            <a:ext cx="7416824" cy="108012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СОТРУДНИЧЕСТВО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3429000"/>
            <a:ext cx="7380312" cy="108012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ОБОРУДОВАНИЕ И РАСХОДНЫЕ   МАТЕРИАЛЫ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4509120"/>
            <a:ext cx="3960440" cy="108012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ЛИТЕРАТУРА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я\Desktop\КОНКУР\программа\DSC0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704856" cy="4333981"/>
          </a:xfrm>
          <a:prstGeom prst="rect">
            <a:avLst/>
          </a:prstGeom>
          <a:noFill/>
        </p:spPr>
      </p:pic>
      <p:pic>
        <p:nvPicPr>
          <p:cNvPr id="2051" name="Picture 3" descr="C:\Users\я\Desktop\КОНКУР\программа\DSC0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7104658" cy="3996370"/>
          </a:xfrm>
          <a:prstGeom prst="rect">
            <a:avLst/>
          </a:prstGeom>
          <a:noFill/>
        </p:spPr>
      </p:pic>
      <p:pic>
        <p:nvPicPr>
          <p:cNvPr id="2052" name="Picture 4" descr="C:\Users\я\Desktop\КОНКУР\программа\DSC0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7520836" cy="42304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  <p:bldP spid="5" grpId="0" build="allAtOnce" animBg="1"/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65253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КАКИЕ ПРОЦЕССЫ ПРОИСХОДЯТ В РЕЗУЛЬТАТЕ РЕАЛИЗАЦИИ ПРОГРАММЫ?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АДАПТАЦИЯ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СОЦИАЛИЗАЦИЯ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ОБРАЗОВАНИЕ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ДОСУГ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я\Pictures\Снимок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192" y="2636912"/>
            <a:ext cx="2308613" cy="1882527"/>
          </a:xfrm>
          <a:prstGeom prst="rect">
            <a:avLst/>
          </a:prstGeom>
          <a:noFill/>
        </p:spPr>
      </p:pic>
      <p:pic>
        <p:nvPicPr>
          <p:cNvPr id="7" name="На педсовет27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8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360"/>
                            </p:stCondLst>
                            <p:childTnLst>
                              <p:par>
                                <p:cTn id="20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40"/>
                            </p:stCondLst>
                            <p:childTnLst>
                              <p:par>
                                <p:cTn id="26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20"/>
                            </p:stCondLst>
                            <p:childTnLst>
                              <p:par>
                                <p:cTn id="32" presetID="27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  <p:bldP spid="5" grpId="3"/>
      <p:bldP spid="5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ЧТО ПОЛУЧАЮТ  УЧАЩИЕСЯ  В  ПРОЦЕССЕ РЕАЛИЗАЦИИ ПРОГРАМ</a:t>
            </a:r>
            <a:r>
              <a:rPr lang="ru-RU" sz="2800" dirty="0" smtClean="0">
                <a:solidFill>
                  <a:srgbClr val="FF0000"/>
                </a:solidFill>
              </a:rPr>
              <a:t>МЫ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ПОВЫШЕНИЕ  СВОЕЙ  САМООЦЕНКИ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РАЗВИТИЕ МЫШЛЕНИЯ   -  ЛОГИЧЕСКОГО;    ОПЕРАТИВНОГО;   ТАКТИЧЕСКОГО;  СТРАТЕГИЧЕСКОГО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УВЕЛИЧЕНИЕ  СКОРОСТИ  РЕАКЦИИ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ЗНАНИЯ</a:t>
            </a: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УМЕНИЯ</a:t>
            </a: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НАВЫКИ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На педсовет27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250"/>
                            </p:stCondLst>
                            <p:childTnLst>
                              <p:par>
                                <p:cTn id="6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3" grpId="1" build="p"/>
      <p:bldP spid="4" grpId="0" uiExpand="1" build="p"/>
      <p:bldP spid="4" grpId="1" build="p"/>
      <p:bldP spid="4" grpId="2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2952328" cy="33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ПРОГРАММА – КАК  СИСТЕМА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ДОЛЖНА   ЖИТЬ   И   РАЗВИВАТЬСЯ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Pictures\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657725" cy="6105525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6948264" y="620688"/>
            <a:ext cx="1656184" cy="4896544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lumMod val="75000"/>
                  <a:alpha val="78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 rot="10800000">
            <a:off x="467544" y="620688"/>
            <a:ext cx="1440160" cy="5040560"/>
          </a:xfrm>
          <a:prstGeom prst="verticalScroll">
            <a:avLst>
              <a:gd name="adj" fmla="val 25000"/>
            </a:avLst>
          </a:prstGeom>
          <a:gradFill>
            <a:gsLst>
              <a:gs pos="7000">
                <a:schemeClr val="accent2">
                  <a:lumMod val="75000"/>
                  <a:alpha val="78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20648466">
            <a:off x="-250670" y="3664800"/>
            <a:ext cx="9271846" cy="13687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600 </a:t>
            </a:r>
            <a:r>
              <a:rPr lang="ru-RU" sz="3200" b="1" dirty="0" smtClean="0">
                <a:solidFill>
                  <a:srgbClr val="C00000"/>
                </a:solidFill>
              </a:rPr>
              <a:t>  СЕКУНД   ИЗ   ЖИЗНИ   НОРМАТИВНОГО  ДОКУМЕНТА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ВОСТРЕБОВАНО,  ТО  И АКТУАЛЬНО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21027683">
            <a:off x="426010" y="1655100"/>
            <a:ext cx="8373077" cy="2804529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КОМПЬЮТЕРНАЯ ИГРА    –   ЭТО ДОСТАТОЧНО    ЗНАЧИТЕЛЬНЫЙ     ПЛАСТ СОВРЕМЕННОЙ     КУЛЬТУРЫ   И ОБРАЗОВАТЕЛЬНОГО ПРОСТРАНСТВА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411283">
            <a:off x="2752823" y="4849105"/>
            <a:ext cx="5712149" cy="141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ИГРА – ЭТО  СЕРЬЕЗНАЯ ПРОГРАММА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ПЕДАГОГИЧЕСКИЕ ЦЕЛИ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6408712" cy="1296144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ФОРМИРОВАНИЕ У ДЕТЕЙ ОСНОВ НАУЧНОГО МИРОВОЗЗРЕНИЯ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852936"/>
            <a:ext cx="6408712" cy="1368152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РАЗВИТИЕ ЛОГИЧЕСКОГО МЫШЛЕНИЯ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4365104"/>
            <a:ext cx="6912768" cy="1944216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ПОДГОТОВКА УЧАЩИХСЯ К ПРАКТИЧЕСКОЙ ДЕЯТЕЛЬНОСТИ, ТРУДУ, ПРОДОЛЖЕНИЮ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я\Documents\рожи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549" y="0"/>
            <a:ext cx="4059451" cy="2952328"/>
          </a:xfrm>
          <a:prstGeom prst="rect">
            <a:avLst/>
          </a:prstGeom>
          <a:noFill/>
        </p:spPr>
      </p:pic>
      <p:pic>
        <p:nvPicPr>
          <p:cNvPr id="1034" name="Picture 10" descr="C:\Users\я\Documents\рожи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048000"/>
            <a:ext cx="5238750" cy="3810000"/>
          </a:xfrm>
          <a:prstGeom prst="rect">
            <a:avLst/>
          </a:prstGeom>
          <a:noFill/>
        </p:spPr>
      </p:pic>
      <p:pic>
        <p:nvPicPr>
          <p:cNvPr id="1037" name="Picture 13" descr="C:\Users\я\Documents\рожи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830365" cy="3512994"/>
          </a:xfrm>
          <a:prstGeom prst="rect">
            <a:avLst/>
          </a:prstGeom>
          <a:noFill/>
        </p:spPr>
      </p:pic>
      <p:pic>
        <p:nvPicPr>
          <p:cNvPr id="1035" name="Picture 11" descr="C:\Users\я\Documents\рожи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3491880" cy="2539549"/>
          </a:xfrm>
          <a:prstGeom prst="rect">
            <a:avLst/>
          </a:prstGeom>
          <a:noFill/>
        </p:spPr>
      </p:pic>
      <p:pic>
        <p:nvPicPr>
          <p:cNvPr id="1036" name="Picture 12" descr="C:\Users\я\Documents\рожи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2380698" cy="1731417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683568" y="3140968"/>
            <a:ext cx="144016" cy="72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20948929">
            <a:off x="4268205" y="2676832"/>
            <a:ext cx="3573035" cy="936882"/>
          </a:xfrm>
          <a:prstGeom prst="roundRect">
            <a:avLst>
              <a:gd name="adj" fmla="val 14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12  -  18  лет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НАПРАВЛЕННОСТЬ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31E90-130B-45F9-A5D3-DA59EED90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5C31E90-130B-45F9-A5D3-DA59EED90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0769EB-A5DC-49BC-B999-3E472F35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FD0769EB-A5DC-49BC-B999-3E472F359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61A67-B9DA-487D-BBEF-F63533FAE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F9761A67-B9DA-487D-BBEF-F63533FAE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BB086-5310-4E32-913E-461DD60C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2DBB086-5310-4E32-913E-461DD60C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B3014-32DF-4484-ABE4-370FE9CD0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26FB3014-32DF-4484-ABE4-370FE9CD0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B1C15-294B-44A8-8009-B613112A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0A2B1C15-294B-44A8-8009-B613112A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126037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Игровая программа - мощный инструмент для изучения информационных технологий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Picture 16" descr="4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2139677" cy="213967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>
            <a:stCxn id="4" idx="0"/>
            <a:endCxn id="14" idx="3"/>
          </p:cNvCxnSpPr>
          <p:nvPr/>
        </p:nvCxnSpPr>
        <p:spPr>
          <a:xfrm flipH="1" flipV="1">
            <a:off x="4716016" y="2276872"/>
            <a:ext cx="2726023" cy="1296144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716016" y="3789040"/>
            <a:ext cx="2664296" cy="648072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83568" y="1700808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ФОРМИРОВАНИЕ  ПЕРВИЧНЫХ  НАВЫКОВ РАБОТЫ С КОМПЬЮТЕРНОЙ СИСТЕМОЙ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3212976"/>
            <a:ext cx="4176464" cy="1080120"/>
          </a:xfrm>
          <a:prstGeom prst="roundRect">
            <a:avLst>
              <a:gd name="adj" fmla="val 40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ОБРАЗОВАТЕЛЬНАЯ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4365104"/>
            <a:ext cx="4104456" cy="10081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ВОСПИТАТЕЛЬНАЯ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868416" y="4581128"/>
            <a:ext cx="2439888" cy="1524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644008" y="4797152"/>
            <a:ext cx="2736304" cy="1224136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55576" y="5445224"/>
            <a:ext cx="3960440" cy="10081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РАЗВИВАЮЩАЯ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6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6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6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4" grpId="0" animBg="1"/>
      <p:bldP spid="15" grpId="0" animBg="1"/>
      <p:bldP spid="16" grpId="0" animBg="1"/>
      <p:bldP spid="27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СОДЕРЖАНИЕ ПРОГРАММЫ И СРОКИ РЕАЛИЗАЦИИ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1124744"/>
            <a:ext cx="3528392" cy="504056"/>
          </a:xfrm>
          <a:prstGeom prst="roundRect">
            <a:avLst/>
          </a:prstGeom>
          <a:gradFill>
            <a:gsLst>
              <a:gs pos="7000">
                <a:schemeClr val="accent2">
                  <a:lumMod val="75000"/>
                  <a:alpha val="78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МОДУЛЬНЫЙ  ПРИНЦИП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1700808"/>
          <a:ext cx="2627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267744" y="1700808"/>
            <a:ext cx="3096344" cy="648072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ОЗНАКОМИТЕЛЬНЫЙ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79712" y="3140968"/>
            <a:ext cx="2952328" cy="79208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ИНФОРМАЦИОННЫЙ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5157192"/>
            <a:ext cx="3240360" cy="864096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ОЗНАКОМИТЕЛЬНО - ДЕЯТЕЛЬНЫЙ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95936" y="2564904"/>
            <a:ext cx="3096344" cy="432048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МИРОВОЗЗРЕНЧЕСКИЙ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95936" y="4077072"/>
            <a:ext cx="3168352" cy="504056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АЛГОРИТМИЧЕСКИЙ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4048" y="3212976"/>
            <a:ext cx="2808312" cy="576064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ПОЛЬЗОВАТЕЛЬСКИЙ</a:t>
            </a:r>
            <a:endParaRPr lang="ru-RU" dirty="0"/>
          </a:p>
        </p:txBody>
      </p:sp>
      <p:sp>
        <p:nvSpPr>
          <p:cNvPr id="24" name="Загнутый угол 23"/>
          <p:cNvSpPr/>
          <p:nvPr/>
        </p:nvSpPr>
        <p:spPr>
          <a:xfrm>
            <a:off x="7524328" y="1484784"/>
            <a:ext cx="648072" cy="9361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8028384" y="3068960"/>
            <a:ext cx="936104" cy="10801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2-3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6732240" y="5013176"/>
            <a:ext cx="1152128" cy="9361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4-5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ГОД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8" name="Прямая со стрелкой 27"/>
          <p:cNvCxnSpPr>
            <a:endCxn id="21" idx="1"/>
          </p:cNvCxnSpPr>
          <p:nvPr/>
        </p:nvCxnSpPr>
        <p:spPr>
          <a:xfrm flipV="1">
            <a:off x="3707904" y="2780928"/>
            <a:ext cx="288032" cy="288032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3"/>
            <a:endCxn id="24" idx="1"/>
          </p:cNvCxnSpPr>
          <p:nvPr/>
        </p:nvCxnSpPr>
        <p:spPr>
          <a:xfrm flipV="1">
            <a:off x="5364088" y="1952836"/>
            <a:ext cx="2160240" cy="72008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716016" y="3501008"/>
            <a:ext cx="360040" cy="36004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707904" y="3933056"/>
            <a:ext cx="360040" cy="216024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3" idx="3"/>
            <a:endCxn id="25" idx="1"/>
          </p:cNvCxnSpPr>
          <p:nvPr/>
        </p:nvCxnSpPr>
        <p:spPr>
          <a:xfrm>
            <a:off x="7812360" y="3501008"/>
            <a:ext cx="216024" cy="108012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3"/>
          </p:cNvCxnSpPr>
          <p:nvPr/>
        </p:nvCxnSpPr>
        <p:spPr>
          <a:xfrm flipV="1">
            <a:off x="5868144" y="5553236"/>
            <a:ext cx="936104" cy="36004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1" idx="3"/>
          </p:cNvCxnSpPr>
          <p:nvPr/>
        </p:nvCxnSpPr>
        <p:spPr>
          <a:xfrm>
            <a:off x="7092280" y="2780928"/>
            <a:ext cx="936104" cy="576064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236296" y="3789040"/>
            <a:ext cx="792088" cy="576064"/>
          </a:xfrm>
          <a:prstGeom prst="straightConnector1">
            <a:avLst/>
          </a:prstGeom>
          <a:ln w="60325">
            <a:solidFill>
              <a:schemeClr val="accent5">
                <a:lumMod val="50000"/>
              </a:schemeClr>
            </a:solidFill>
            <a:miter lim="800000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DCFC5F9-5D76-46D5-BC74-43802A84F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BDCFC5F9-5D76-46D5-BC74-43802A84F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2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F012F-049B-4C54-A300-AA7DD342F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graphicEl>
                                              <a:dgm id="{A78F012F-049B-4C54-A300-AA7DD342F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1F77B0-9D92-4A87-9DC6-8721EE3A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graphicEl>
                                              <a:dgm id="{E71F77B0-9D92-4A87-9DC6-8721EE3AA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2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64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4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64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64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4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8C5C615-9667-4EC7-A0D6-CA3A7C985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>
                                            <p:graphicEl>
                                              <a:dgm id="{68C5C615-9667-4EC7-A0D6-CA3A7C985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B264DA-1500-4127-BFA3-10E060AB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>
                                            <p:graphicEl>
                                              <a:dgm id="{D1B264DA-1500-4127-BFA3-10E060AB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4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4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4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4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Graphic spid="12" grpId="0" uiExpand="1">
        <p:bldSub>
          <a:bldDgm bld="one"/>
        </p:bldSub>
      </p:bldGraphic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allAtOnce" animBg="1"/>
      <p:bldP spid="25" grpId="0" build="allAtOnce" animBg="1"/>
      <p:bldP spid="2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ФОРМЫ КОНТРОЛЯ И СПОСОБЫ ПРОВЕРКИ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060848"/>
            <a:ext cx="2808312" cy="720080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ВВОДНЫЙ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501008"/>
            <a:ext cx="2808312" cy="792088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ПРОМЕЖУТОЧНЫЙ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941168"/>
            <a:ext cx="2736304" cy="864096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ИТОГОВЫЙ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995936" y="1412776"/>
            <a:ext cx="5148064" cy="4896544"/>
          </a:xfrm>
          <a:prstGeom prst="verticalScroll">
            <a:avLst/>
          </a:prstGeom>
          <a:gradFill>
            <a:gsLst>
              <a:gs pos="7000">
                <a:schemeClr val="accent1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ВИЗУАЛЬНЫЙ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ОПРОС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ТЕСТИРОВАНИЕ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АНКЕТИРОВАНИЕ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ПРАКТИКУМ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СОРЕВНОВАНИЯ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УЧАСТИ В МЕРОПРИЯТИЯХ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 ДР…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hape 8"/>
          <p:cNvCxnSpPr>
            <a:stCxn id="4" idx="3"/>
          </p:cNvCxnSpPr>
          <p:nvPr/>
        </p:nvCxnSpPr>
        <p:spPr>
          <a:xfrm>
            <a:off x="3347864" y="2420888"/>
            <a:ext cx="1296144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hape 9"/>
          <p:cNvCxnSpPr/>
          <p:nvPr/>
        </p:nvCxnSpPr>
        <p:spPr>
          <a:xfrm>
            <a:off x="3419872" y="3933056"/>
            <a:ext cx="1224136" cy="7200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hape 11"/>
          <p:cNvCxnSpPr/>
          <p:nvPr/>
        </p:nvCxnSpPr>
        <p:spPr>
          <a:xfrm>
            <a:off x="3275856" y="5301208"/>
            <a:ext cx="1440160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8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2287</TotalTime>
  <Words>353</Words>
  <Application>Microsoft Office PowerPoint</Application>
  <PresentationFormat>Экран (4:3)</PresentationFormat>
  <Paragraphs>113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ЧТО ВОСТРЕБОВАНО,  ТО  И АКТУАЛЬНО</vt:lpstr>
      <vt:lpstr>ПЕДАГОГИЧЕСКИЕ ЦЕЛИ</vt:lpstr>
      <vt:lpstr>Слайд 5</vt:lpstr>
      <vt:lpstr>НАПРАВЛЕННОСТЬ</vt:lpstr>
      <vt:lpstr>Игровая программа - мощный инструмент для изучения информационных технологий</vt:lpstr>
      <vt:lpstr>СОДЕРЖАНИЕ ПРОГРАММЫ И СРОКИ РЕАЛИЗАЦИИ</vt:lpstr>
      <vt:lpstr>ФОРМЫ КОНТРОЛЯ И СПОСОБЫ ПРОВЕРКИ РЕЗУЛЬТАТОВ</vt:lpstr>
      <vt:lpstr>Слайд 10</vt:lpstr>
      <vt:lpstr>Слайд 11</vt:lpstr>
      <vt:lpstr>Слайд 12</vt:lpstr>
      <vt:lpstr>Слайд 13</vt:lpstr>
      <vt:lpstr>МЕТОДЫ ОРГАНИЗАЦИИ ОБРАЗОВАТЕЛЬНОГО ПРОЦЕССА  ДЛЯ  РЕАЛИЗАЦИИ   ДАННОЙ   ПРОГРАММЫ</vt:lpstr>
      <vt:lpstr>УСЛОВИЯ   РЕАЛИЗАЦИИ   ПРОГРАММЫ</vt:lpstr>
      <vt:lpstr>    КАКИЕ ПРОЦЕССЫ ПРОИСХОДЯТ В РЕЗУЛЬТАТЕ РЕАЛИЗАЦИИ ПРОГРАММЫ?     АДАПТАЦИЯ    СОЦИАЛИЗАЦИЯ    ОБРАЗОВАНИЕ    ДОСУГ </vt:lpstr>
      <vt:lpstr>ЧТО ПОЛУЧАЮТ  УЧАЩИЕСЯ  В  ПРОЦЕССЕ РЕАЛИЗАЦИИ ПРОГРАММЫ</vt:lpstr>
      <vt:lpstr>ПРОГРАММА – КАК  СИСТЕМА ДОЛЖНА   ЖИТЬ   И   РАЗВИВАТЬСЯ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Скачкова</dc:creator>
  <cp:lastModifiedBy>Скачкова</cp:lastModifiedBy>
  <cp:revision>207</cp:revision>
  <dcterms:created xsi:type="dcterms:W3CDTF">2013-03-17T12:30:08Z</dcterms:created>
  <dcterms:modified xsi:type="dcterms:W3CDTF">2014-03-08T10:17:22Z</dcterms:modified>
</cp:coreProperties>
</file>