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74" r:id="rId3"/>
    <p:sldId id="257" r:id="rId4"/>
    <p:sldId id="272" r:id="rId5"/>
    <p:sldId id="260" r:id="rId6"/>
    <p:sldId id="278" r:id="rId7"/>
    <p:sldId id="259" r:id="rId8"/>
    <p:sldId id="277" r:id="rId9"/>
    <p:sldId id="264" r:id="rId10"/>
    <p:sldId id="265" r:id="rId11"/>
    <p:sldId id="266" r:id="rId12"/>
    <p:sldId id="267" r:id="rId13"/>
    <p:sldId id="275" r:id="rId14"/>
    <p:sldId id="263" r:id="rId15"/>
    <p:sldId id="262" r:id="rId16"/>
    <p:sldId id="268" r:id="rId17"/>
    <p:sldId id="269" r:id="rId18"/>
    <p:sldId id="270" r:id="rId19"/>
    <p:sldId id="271" r:id="rId20"/>
    <p:sldId id="276" r:id="rId21"/>
    <p:sldId id="279" r:id="rId22"/>
    <p:sldId id="280" r:id="rId23"/>
    <p:sldId id="281" r:id="rId24"/>
    <p:sldId id="282" r:id="rId25"/>
    <p:sldId id="283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42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62AA358E-A6A3-4D58-906A-7745977FB123}" type="datetimeFigureOut">
              <a:rPr lang="en-US"/>
              <a:pPr>
                <a:defRPr/>
              </a:pPr>
              <a:t>6/8/2014</a:t>
            </a:fld>
            <a:endParaRPr lang="en-US"/>
          </a:p>
        </p:txBody>
      </p:sp>
      <p:sp>
        <p:nvSpPr>
          <p:cNvPr id="6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9A14AC5-DDD6-49AB-9595-CC7713BC95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417FC-A0C3-49AC-BFBC-F6E5E41998B6}" type="datetimeFigureOut">
              <a:rPr lang="en-US"/>
              <a:pPr>
                <a:defRPr/>
              </a:pPr>
              <a:t>6/8/2014</a:t>
            </a:fld>
            <a:endParaRPr 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C3E71-1DD3-46E9-8174-33AAD7F08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E2641-FFF9-4E5C-8E98-1576015E8B61}" type="datetimeFigureOut">
              <a:rPr lang="en-US"/>
              <a:pPr>
                <a:defRPr/>
              </a:pPr>
              <a:t>6/8/2014</a:t>
            </a:fld>
            <a:endParaRPr 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478D0-4567-414A-8D23-678BB286A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59EB1-2333-44CC-AE49-31562E6EF1B3}" type="datetimeFigureOut">
              <a:rPr lang="en-US"/>
              <a:pPr>
                <a:defRPr/>
              </a:pPr>
              <a:t>6/8/2014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799EB-7DAF-4DD1-A8B4-A68A8FFAF1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Равнобедренный треугольник 4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A6A50-0E36-491E-B653-ED032E3ECC8D}" type="datetimeFigureOut">
              <a:rPr lang="en-US"/>
              <a:pPr>
                <a:defRPr/>
              </a:pPr>
              <a:t>6/8/2014</a:t>
            </a:fld>
            <a:endParaRPr lang="en-US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B889D9-CCD7-441D-A48B-75700D1B0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036CC-88F8-488C-B57F-A3C901B46AEB}" type="datetimeFigureOut">
              <a:rPr lang="en-US"/>
              <a:pPr>
                <a:defRPr/>
              </a:pPr>
              <a:t>6/8/2014</a:t>
            </a:fld>
            <a:endParaRPr lang="en-US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A1E65-78F9-4553-8BE1-066914036A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1F24-DB2A-4206-AD50-CAFDED090177}" type="datetimeFigureOut">
              <a:rPr lang="en-US"/>
              <a:pPr>
                <a:defRPr/>
              </a:pPr>
              <a:t>6/8/2014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F836AF55-8634-4547-A8E5-0EE04F22BA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6CD40-5CD5-4DA3-AF6B-6F805811D9BA}" type="datetimeFigureOut">
              <a:rPr lang="en-US"/>
              <a:pPr>
                <a:defRPr/>
              </a:pPr>
              <a:t>6/8/2014</a:t>
            </a:fld>
            <a:endParaRPr lang="en-US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1A1A0-C641-4D8A-93EF-83FEEA4DC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94F51-5FF2-43D0-8386-31AB19D8B360}" type="datetimeFigureOut">
              <a:rPr lang="en-US"/>
              <a:pPr>
                <a:defRPr/>
              </a:pPr>
              <a:t>6/8/2014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C1E99-5371-4C6B-979E-8F44B86D1E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DF7244C3-DFAF-4A71-A4C1-358083C7A0DE}" type="datetimeFigureOut">
              <a:rPr lang="en-US"/>
              <a:pPr>
                <a:defRPr/>
              </a:pPr>
              <a:t>6/8/2014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A42D05BE-2C30-43F3-899F-13B9475B9A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7DD6BC21-D7C1-466E-919F-DB46CE32CC1F}" type="datetimeFigureOut">
              <a:rPr lang="en-US"/>
              <a:pPr>
                <a:defRPr/>
              </a:pPr>
              <a:t>6/8/2014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9412E01A-D39D-483C-B12C-FE237A9833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A33BB4BE-ED3C-4771-8789-41660A492769}" type="datetimeFigureOut">
              <a:rPr lang="en-US"/>
              <a:pPr>
                <a:defRPr/>
              </a:pPr>
              <a:t>6/8/2014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39280C1B-7B25-4D03-A820-1779675EF5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798" r:id="rId4"/>
    <p:sldLayoutId id="2147483806" r:id="rId5"/>
    <p:sldLayoutId id="2147483799" r:id="rId6"/>
    <p:sldLayoutId id="2147483800" r:id="rId7"/>
    <p:sldLayoutId id="2147483807" r:id="rId8"/>
    <p:sldLayoutId id="2147483808" r:id="rId9"/>
    <p:sldLayoutId id="2147483801" r:id="rId10"/>
    <p:sldLayoutId id="2147483802" r:id="rId11"/>
  </p:sldLayoutIdLst>
  <p:txStyles>
    <p:titleStyle>
      <a:lvl1pPr marL="484188" indent="-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2pPr>
      <a:lvl3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3pPr>
      <a:lvl4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4pPr>
      <a:lvl5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FF90B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7" Type="http://schemas.openxmlformats.org/officeDocument/2006/relationships/slide" Target="slide1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" Target="slide12.xml"/><Relationship Id="rId5" Type="http://schemas.openxmlformats.org/officeDocument/2006/relationships/slide" Target="slide11.xml"/><Relationship Id="rId4" Type="http://schemas.openxmlformats.org/officeDocument/2006/relationships/slide" Target="slide10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7.xml"/><Relationship Id="rId5" Type="http://schemas.openxmlformats.org/officeDocument/2006/relationships/slide" Target="slide18.xml"/><Relationship Id="rId4" Type="http://schemas.openxmlformats.org/officeDocument/2006/relationships/slide" Target="slide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forism.su/avtor/117.html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22.xml"/><Relationship Id="rId13" Type="http://schemas.openxmlformats.org/officeDocument/2006/relationships/slide" Target="slide14.xml"/><Relationship Id="rId3" Type="http://schemas.openxmlformats.org/officeDocument/2006/relationships/image" Target="../media/image18.jpeg"/><Relationship Id="rId7" Type="http://schemas.openxmlformats.org/officeDocument/2006/relationships/image" Target="../media/image20.jpeg"/><Relationship Id="rId12" Type="http://schemas.openxmlformats.org/officeDocument/2006/relationships/image" Target="../media/image23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25.xml"/><Relationship Id="rId11" Type="http://schemas.openxmlformats.org/officeDocument/2006/relationships/image" Target="../media/image22.jpeg"/><Relationship Id="rId5" Type="http://schemas.openxmlformats.org/officeDocument/2006/relationships/image" Target="../media/image19.jpeg"/><Relationship Id="rId15" Type="http://schemas.openxmlformats.org/officeDocument/2006/relationships/image" Target="../media/image25.jpeg"/><Relationship Id="rId10" Type="http://schemas.openxmlformats.org/officeDocument/2006/relationships/slide" Target="slide24.xml"/><Relationship Id="rId4" Type="http://schemas.openxmlformats.org/officeDocument/2006/relationships/slide" Target="slide21.xml"/><Relationship Id="rId9" Type="http://schemas.openxmlformats.org/officeDocument/2006/relationships/image" Target="../media/image21.jpeg"/><Relationship Id="rId14" Type="http://schemas.openxmlformats.org/officeDocument/2006/relationships/image" Target="../media/image2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forism.su/avtor/300.html" TargetMode="External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"/>
          <p:cNvSpPr txBox="1">
            <a:spLocks noChangeArrowheads="1"/>
          </p:cNvSpPr>
          <p:nvPr/>
        </p:nvSpPr>
        <p:spPr bwMode="auto">
          <a:xfrm>
            <a:off x="4724400" y="3124200"/>
            <a:ext cx="4246563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/>
              <a:t>Покинут счастьем будет тот, </a:t>
            </a:r>
            <a:br>
              <a:rPr lang="ru-RU"/>
            </a:br>
            <a:r>
              <a:rPr lang="ru-RU"/>
              <a:t>Кого ребенком плохо воспитали. </a:t>
            </a:r>
            <a:br>
              <a:rPr lang="ru-RU"/>
            </a:br>
            <a:r>
              <a:rPr lang="ru-RU"/>
              <a:t>Побег зеленый выпрямить легко, </a:t>
            </a:r>
            <a:br>
              <a:rPr lang="ru-RU"/>
            </a:br>
            <a:r>
              <a:rPr lang="ru-RU"/>
              <a:t>Сухую ветвь один огонь исправит. </a:t>
            </a:r>
            <a:endParaRPr lang="en-US"/>
          </a:p>
          <a:p>
            <a:pPr algn="r"/>
            <a:r>
              <a:rPr lang="ru-RU"/>
              <a:t>Саади.</a:t>
            </a:r>
          </a:p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04800" y="1219200"/>
            <a:ext cx="8502969" cy="2185214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>
              <a:defRPr/>
            </a:pPr>
            <a:r>
              <a:rPr lang="ru-RU" sz="4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Классный руководитель.</a:t>
            </a:r>
          </a:p>
          <a:p>
            <a:pPr>
              <a:defRPr/>
            </a:pPr>
            <a:r>
              <a:rPr lang="ru-RU" sz="4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Как достичь успеха?</a:t>
            </a:r>
          </a:p>
          <a:p>
            <a:pPr algn="ctr">
              <a:defRPr/>
            </a:pPr>
            <a:endParaRPr lang="ru-RU" sz="4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05000" y="304800"/>
            <a:ext cx="4953000" cy="830997"/>
          </a:xfrm>
          <a:prstGeom prst="rect">
            <a:avLst/>
          </a:prstGeom>
          <a:noFill/>
        </p:spPr>
        <p:txBody>
          <a:bodyPr wrap="none">
            <a:prstTxWarp prst="textCanUp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8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педсовет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971800"/>
            <a:ext cx="4368800" cy="32766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" y="304800"/>
            <a:ext cx="8305800" cy="48323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1400" dirty="0"/>
              <a:t>в Рос. Федерации педагог, </a:t>
            </a:r>
            <a:r>
              <a:rPr lang="ru-RU" sz="14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занимающийся организацией, координацией и проведением внеурочной воспитательной работы. </a:t>
            </a:r>
            <a:r>
              <a:rPr lang="ru-RU" sz="1400" dirty="0"/>
              <a:t>В начальных классах обязанности К.р. выполняет учитель, ведущий этот класс. На средних и старших ступенях обучения К.р. назначается администрацией школы из учителей, работающих в данном классе. </a:t>
            </a:r>
          </a:p>
          <a:p>
            <a:pPr>
              <a:defRPr/>
            </a:pPr>
            <a:endParaRPr lang="ru-RU" sz="1400" dirty="0"/>
          </a:p>
          <a:p>
            <a:pPr>
              <a:defRPr/>
            </a:pPr>
            <a:r>
              <a:rPr lang="ru-RU" sz="1400" dirty="0"/>
              <a:t>К.р. </a:t>
            </a:r>
            <a:r>
              <a:rPr lang="ru-RU" sz="1400" b="1" dirty="0">
                <a:solidFill>
                  <a:srgbClr val="FFFF00"/>
                </a:solidFill>
              </a:rPr>
              <a:t>совместно с другими учителями и родителями </a:t>
            </a:r>
            <a:r>
              <a:rPr lang="ru-RU" sz="1400" dirty="0"/>
              <a:t>обеспечивает физическое, нравственное развитие личности школьника, создаёт условия для развития его интеллектуальных, творческих способностей, для самоопределения, самореализации, самоорганизации и самореабилитации. </a:t>
            </a:r>
          </a:p>
          <a:p>
            <a:pPr>
              <a:defRPr/>
            </a:pPr>
            <a:endParaRPr lang="ru-RU" sz="1400" dirty="0"/>
          </a:p>
          <a:p>
            <a:pPr>
              <a:defRPr/>
            </a:pPr>
            <a:r>
              <a:rPr lang="ru-RU" sz="1400" dirty="0"/>
              <a:t>К.р. </a:t>
            </a:r>
            <a:r>
              <a:rPr lang="ru-RU" sz="14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планирует </a:t>
            </a:r>
            <a:r>
              <a:rPr lang="ru-RU" sz="1400" dirty="0"/>
              <a:t>работу в соответствии с общешкольным планом учебно-воспитательной работы, планами К.р. параллельных классов, детских общественных организаций и др. </a:t>
            </a:r>
          </a:p>
          <a:p>
            <a:pPr>
              <a:defRPr/>
            </a:pPr>
            <a:endParaRPr lang="ru-RU" sz="1400" dirty="0"/>
          </a:p>
          <a:p>
            <a:pPr>
              <a:defRPr/>
            </a:pPr>
            <a:r>
              <a:rPr lang="ru-RU" sz="1400" dirty="0"/>
              <a:t>К.р. </a:t>
            </a:r>
            <a:r>
              <a:rPr lang="ru-RU" sz="1400" b="1" dirty="0">
                <a:solidFill>
                  <a:srgbClr val="92D050"/>
                </a:solidFill>
              </a:rPr>
              <a:t>привлекает к работе других учителей и воспитателей, родителей и общественность</a:t>
            </a:r>
            <a:r>
              <a:rPr lang="ru-RU" sz="1400" dirty="0"/>
              <a:t>. Деятельность К.р. планируется с учётом как непосредственных воспитательных действий самого педагога, так и его организационно- педагогических и исследовательских задач. К.р. систематически изучает уровень воспитанности учащихся, развития межличностных отношений в классе, анализирует влияние семьи, микро- среды и др. и на основе полученных данных выбирает формы и методы воспитательной работы. </a:t>
            </a:r>
          </a:p>
          <a:p>
            <a:pPr>
              <a:defRPr/>
            </a:pPr>
            <a:endParaRPr lang="ru-RU" sz="1400" dirty="0"/>
          </a:p>
          <a:p>
            <a:pPr>
              <a:defRPr/>
            </a:pPr>
            <a:r>
              <a:rPr lang="ru-RU" sz="1400" dirty="0"/>
              <a:t>В школе создаётся </a:t>
            </a:r>
            <a:r>
              <a:rPr lang="ru-RU" sz="1400" b="1" dirty="0">
                <a:solidFill>
                  <a:srgbClr val="FFC000"/>
                </a:solidFill>
              </a:rPr>
              <a:t>методическое объединение </a:t>
            </a:r>
            <a:r>
              <a:rPr lang="ru-RU" sz="1400" dirty="0"/>
              <a:t>К.р., основными задачами которого являются повышение их квалификации, содействие самообразованию, обмен опытом и др. </a:t>
            </a:r>
          </a:p>
          <a:p>
            <a:pPr>
              <a:defRPr/>
            </a:pPr>
            <a:endParaRPr lang="ru-RU" sz="1400" dirty="0"/>
          </a:p>
        </p:txBody>
      </p:sp>
      <p:sp>
        <p:nvSpPr>
          <p:cNvPr id="17411" name="Прямоугольник 2"/>
          <p:cNvSpPr>
            <a:spLocks noChangeArrowheads="1"/>
          </p:cNvSpPr>
          <p:nvPr/>
        </p:nvSpPr>
        <p:spPr bwMode="auto">
          <a:xfrm>
            <a:off x="381000" y="5181600"/>
            <a:ext cx="82296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непосредственный и основной организатор учебно-воспитательной работы в школе</a:t>
            </a:r>
            <a:r>
              <a:rPr lang="ru-RU"/>
              <a:t>; официальное лицо, назначаемое директором школы для осуществления воспитательной работы в классе. </a:t>
            </a: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7162800" y="63246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1"/>
          <p:cNvSpPr txBox="1">
            <a:spLocks noChangeArrowheads="1"/>
          </p:cNvSpPr>
          <p:nvPr/>
        </p:nvSpPr>
        <p:spPr bwMode="auto">
          <a:xfrm>
            <a:off x="381000" y="381000"/>
            <a:ext cx="83058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FFFF00"/>
                </a:solidFill>
              </a:rPr>
              <a:t>социальная общность людей</a:t>
            </a:r>
            <a:r>
              <a:rPr lang="ru-RU" sz="1400"/>
              <a:t>, объединённая на основе общественно значимых целей, общих ценностных ориентаций, совместной деятельности и общения. </a:t>
            </a:r>
          </a:p>
          <a:p>
            <a:r>
              <a:rPr lang="ru-RU" sz="1400"/>
              <a:t>Важнейшей категорией педагогики является воспитательный К., который состоит из двух взаимосвязанных, относительно самостоятельных </a:t>
            </a:r>
            <a:r>
              <a:rPr lang="ru-RU" sz="1400">
                <a:solidFill>
                  <a:srgbClr val="92D050"/>
                </a:solidFill>
              </a:rPr>
              <a:t>К. - воспитанников </a:t>
            </a:r>
            <a:r>
              <a:rPr lang="ru-RU" sz="1400"/>
              <a:t>(учащихся) и </a:t>
            </a:r>
            <a:r>
              <a:rPr lang="ru-RU" sz="1400">
                <a:solidFill>
                  <a:srgbClr val="00B0F0"/>
                </a:solidFill>
              </a:rPr>
              <a:t>воспитателей</a:t>
            </a:r>
            <a:r>
              <a:rPr lang="ru-RU" sz="1400"/>
              <a:t> (педагогический коллектив).</a:t>
            </a:r>
          </a:p>
        </p:txBody>
      </p:sp>
      <p:sp>
        <p:nvSpPr>
          <p:cNvPr id="18435" name="Прямоугольник 2"/>
          <p:cNvSpPr>
            <a:spLocks noChangeArrowheads="1"/>
          </p:cNvSpPr>
          <p:nvPr/>
        </p:nvSpPr>
        <p:spPr bwMode="auto">
          <a:xfrm>
            <a:off x="381000" y="1600200"/>
            <a:ext cx="81534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92D050"/>
                </a:solidFill>
              </a:rPr>
              <a:t>Детский К. </a:t>
            </a:r>
            <a:r>
              <a:rPr lang="ru-RU" sz="1400"/>
              <a:t>складывается и развивается в процессе совместной деятельности и общения своих членов, между которыми возникает </a:t>
            </a:r>
            <a:r>
              <a:rPr lang="ru-RU" sz="1400">
                <a:solidFill>
                  <a:srgbClr val="92D050"/>
                </a:solidFill>
              </a:rPr>
              <a:t>система межличностных, деловых и эмоционально-психологических отношений. </a:t>
            </a:r>
            <a:r>
              <a:rPr lang="ru-RU" sz="1400"/>
              <a:t>Эти отношения образуют своеобразное поле К., проявляющееся в общественном мнении, ценностных ориентациях, нравственных принципах, психологическом климате. Дети занимают в К. определённое место в зависимости от своих природных данных, уровня развития и социального опыта. В К. образуются неформальные группы в соответствии с интересами воспитанников. В результате взаимодействия ребёнка с К. происходят взаимосвязанные процессы: идентификация, самоотождествление с К. и обособление его в К. </a:t>
            </a:r>
          </a:p>
          <a:p>
            <a:endParaRPr lang="ru-RU" sz="1400"/>
          </a:p>
          <a:p>
            <a:r>
              <a:rPr lang="ru-RU" sz="1400"/>
              <a:t>Существует большое число </a:t>
            </a:r>
            <a:r>
              <a:rPr lang="ru-RU" sz="1400">
                <a:solidFill>
                  <a:srgbClr val="92D050"/>
                </a:solidFill>
              </a:rPr>
              <a:t>классификаций К.</a:t>
            </a:r>
            <a:r>
              <a:rPr lang="ru-RU" sz="1400"/>
              <a:t> Выделяют К.: длительно существующие, временные, ситуативные (кратковременные); учебно-познавательные, трудовые и клубные, К. детских организаций; первичные (класса, группы) и вторичные (школы) и др.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81000" y="4343400"/>
            <a:ext cx="8153400" cy="22463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1400" b="1" dirty="0">
                <a:solidFill>
                  <a:srgbClr val="FFC000"/>
                </a:solidFill>
              </a:rPr>
              <a:t>Воспитательный К.</a:t>
            </a:r>
            <a:r>
              <a:rPr lang="ru-RU" sz="1400" dirty="0"/>
              <a:t> в своём развитии проходит несколько стадий: </a:t>
            </a:r>
            <a:r>
              <a:rPr lang="ru-RU" sz="14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на первой он выступает как цель воспитательной деятельности педагогов; </a:t>
            </a:r>
            <a:r>
              <a:rPr lang="ru-RU" sz="1400" dirty="0">
                <a:solidFill>
                  <a:srgbClr val="00B0F0"/>
                </a:solidFill>
              </a:rPr>
              <a:t>на второй - как инструмент воспитания и формирования социально значимых качеств личности;</a:t>
            </a:r>
            <a:r>
              <a:rPr lang="ru-RU" sz="1400" dirty="0"/>
              <a:t> </a:t>
            </a:r>
            <a:r>
              <a:rPr lang="ru-RU" sz="1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на третьей - как инструмент индивидуального развития воспитанников.</a:t>
            </a:r>
            <a:r>
              <a:rPr lang="ru-RU" sz="1400" dirty="0"/>
              <a:t> На каждой последующей стадии К. позволяет решать всё более сложные задачи воспитания. </a:t>
            </a:r>
            <a:r>
              <a:rPr lang="ru-RU" sz="1400" b="1" dirty="0">
                <a:solidFill>
                  <a:srgbClr val="FF0000"/>
                </a:solidFill>
              </a:rPr>
              <a:t>Педагоги задают и совершенствуют организационную структуру К</a:t>
            </a:r>
            <a:r>
              <a:rPr lang="ru-RU" sz="1400" dirty="0"/>
              <a:t>., развивают самоуправление ученическое. Развитие К. связано с преодолением противоречий: между К. и его членами или группами, опережающими К. в своём развитии либо, наоборот, отстающими; между перспективами К. и отдельных воспитанников; между отдельными группами детей и др. К. испытывает влияние как внутренней среды, окружающей его в учебном заведении, так и внешней социальной среды. </a:t>
            </a:r>
            <a:endParaRPr lang="ru-RU" dirty="0"/>
          </a:p>
        </p:txBody>
      </p:sp>
      <p:sp>
        <p:nvSpPr>
          <p:cNvPr id="5" name="Стрелка вправо 4">
            <a:hlinkClick r:id="rId2" action="ppaction://hlinksldjump"/>
          </p:cNvPr>
          <p:cNvSpPr/>
          <p:nvPr/>
        </p:nvSpPr>
        <p:spPr>
          <a:xfrm>
            <a:off x="8077200" y="5943600"/>
            <a:ext cx="4572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Прямоугольник 1"/>
          <p:cNvSpPr>
            <a:spLocks noChangeArrowheads="1"/>
          </p:cNvSpPr>
          <p:nvPr/>
        </p:nvSpPr>
        <p:spPr bwMode="auto">
          <a:xfrm>
            <a:off x="609600" y="533400"/>
            <a:ext cx="7924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понятие, обозначающее </a:t>
            </a:r>
            <a:r>
              <a:rPr lang="ru-RU">
                <a:solidFill>
                  <a:srgbClr val="FFFF00"/>
                </a:solidFill>
              </a:rPr>
              <a:t>систему взаимодействий и взаимоотношений</a:t>
            </a:r>
            <a:r>
              <a:rPr lang="ru-RU"/>
              <a:t>, организованных на принципах равенства, добровольности, равнозначимости и дополнительности участников образовательных процессов. </a:t>
            </a:r>
          </a:p>
        </p:txBody>
      </p:sp>
      <p:sp>
        <p:nvSpPr>
          <p:cNvPr id="19459" name="Прямоугольник 2"/>
          <p:cNvSpPr>
            <a:spLocks noChangeArrowheads="1"/>
          </p:cNvSpPr>
          <p:nvPr/>
        </p:nvSpPr>
        <p:spPr bwMode="auto">
          <a:xfrm>
            <a:off x="609600" y="2514600"/>
            <a:ext cx="815340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>
                <a:solidFill>
                  <a:srgbClr val="FFC000"/>
                </a:solidFill>
              </a:rPr>
              <a:t>отказ ребёнка выполнять предписания старших. </a:t>
            </a:r>
            <a:r>
              <a:rPr lang="ru-RU" sz="1600"/>
              <a:t>П.с.в., как правило, возникает потому, что ребёнок не хочет выполнять требования, которые ему предъявляют взрослые, а также потому, что ребёнку не нравятся сами воспитатели. Ребёнок часто испытывает противоречивое чувство между нежеланием и необходимостью выполнять свои обязанности. В результате возникает конфликт с воспитателями. </a:t>
            </a:r>
          </a:p>
          <a:p>
            <a:endParaRPr lang="ru-RU" sz="1600">
              <a:solidFill>
                <a:srgbClr val="92D050"/>
              </a:solidFill>
            </a:endParaRPr>
          </a:p>
          <a:p>
            <a:r>
              <a:rPr lang="ru-RU" sz="1600">
                <a:solidFill>
                  <a:srgbClr val="92D050"/>
                </a:solidFill>
              </a:rPr>
              <a:t>Самый эффективный способ преодолеть П.с.в</a:t>
            </a:r>
            <a:r>
              <a:rPr lang="ru-RU" sz="1600"/>
              <a:t>. - создать такую воспитательную ситуацию, в которой обыденные обязанности станут привлекательными для детей. Тактично воздействуя на чувства ребёнка, воспитатель должен ликвидировать причину П.с.в. Этот процесс требует от воспитателя терпения и внимания. Взрослым нельзя выражать раздражение в ответ на негативное поведение ребёнка. Дети скорее перестанут сопротивляться воспитанию, если почувствуют проявление любви взрослых.</a:t>
            </a: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7086600" y="1676400"/>
            <a:ext cx="5334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Стрелка вправо 4">
            <a:hlinkClick r:id="rId2" action="ppaction://hlinksldjump"/>
          </p:cNvPr>
          <p:cNvSpPr/>
          <p:nvPr/>
        </p:nvSpPr>
        <p:spPr>
          <a:xfrm>
            <a:off x="7239000" y="6172200"/>
            <a:ext cx="5334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Прямоугольник 1"/>
          <p:cNvSpPr>
            <a:spLocks noChangeArrowheads="1"/>
          </p:cNvSpPr>
          <p:nvPr/>
        </p:nvSpPr>
        <p:spPr bwMode="auto">
          <a:xfrm>
            <a:off x="457200" y="304800"/>
            <a:ext cx="8305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/>
              <a:t>это ограниченная во времени и пространстве </a:t>
            </a:r>
            <a:r>
              <a:rPr lang="ru-RU" sz="1600" b="1">
                <a:solidFill>
                  <a:srgbClr val="FFC000"/>
                </a:solidFill>
              </a:rPr>
              <a:t>совокупность обстоятельств</a:t>
            </a:r>
            <a:r>
              <a:rPr lang="ru-RU" sz="1600"/>
              <a:t>, побуждающих включенного в нее ребенка демонстрировать, подтверждать или изменять собственное поведение.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81000" y="1524000"/>
            <a:ext cx="8305800" cy="10779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  <a:defRPr/>
            </a:pPr>
            <a:r>
              <a:rPr lang="ru-RU" sz="16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вид передового опыта</a:t>
            </a:r>
            <a:r>
              <a:rPr lang="ru-RU" sz="1600" dirty="0"/>
              <a:t>, состоящий в рациональном использовании рекомендаций науки;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sz="1600" dirty="0">
                <a:solidFill>
                  <a:srgbClr val="92D050"/>
                </a:solidFill>
              </a:rPr>
              <a:t>высокий уровень совершенства </a:t>
            </a:r>
            <a:r>
              <a:rPr lang="ru-RU" sz="1600" dirty="0"/>
              <a:t>педагога в его учебно-воспитательной деятельности.</a:t>
            </a: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7620000" y="6324600"/>
            <a:ext cx="4572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документ 2"/>
          <p:cNvSpPr/>
          <p:nvPr/>
        </p:nvSpPr>
        <p:spPr>
          <a:xfrm>
            <a:off x="914400" y="2590800"/>
            <a:ext cx="7467600" cy="3124200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В настоящее время, несмотря на повышение компьютеризации общества, в сфере образования до сих пор нет средств, позволяющих в достаточной мере автоматизировать процесс ведения документации и отчетности. 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Автоматизация рабочего места для классного руководителя, обеспечит хранение, накопление и предоставление всей необходимой информации об учениках и конкретной группе в целом. Это база данных, которая объединяет в себе все сведения необходимые для систематизации и упорядочения процесса работы. </a:t>
            </a:r>
          </a:p>
        </p:txBody>
      </p:sp>
      <p:sp>
        <p:nvSpPr>
          <p:cNvPr id="21507" name="Прямоугольник 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4267200" y="6019800"/>
            <a:ext cx="3082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http://festival.1september.ru/</a:t>
            </a: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295400" y="304800"/>
            <a:ext cx="6484339" cy="193899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Автоматизация </a:t>
            </a:r>
          </a:p>
          <a:p>
            <a:pPr algn="ctr">
              <a:defRPr/>
            </a:pPr>
            <a:r>
              <a:rPr lang="ru-RU" sz="4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рабочего места </a:t>
            </a:r>
          </a:p>
          <a:p>
            <a:pPr algn="ctr">
              <a:defRPr/>
            </a:pPr>
            <a:r>
              <a:rPr lang="ru-RU" sz="4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классного руководителя</a:t>
            </a:r>
          </a:p>
        </p:txBody>
      </p:sp>
      <p:sp>
        <p:nvSpPr>
          <p:cNvPr id="5" name="Стрелка вправо 4">
            <a:hlinkClick r:id="rId2" action="ppaction://hlinksldjump"/>
          </p:cNvPr>
          <p:cNvSpPr/>
          <p:nvPr/>
        </p:nvSpPr>
        <p:spPr>
          <a:xfrm>
            <a:off x="7620000" y="6248400"/>
            <a:ext cx="5334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Стрелка вправо 2">
            <a:hlinkClick r:id="rId3" action="ppaction://hlinksldjump"/>
          </p:cNvPr>
          <p:cNvSpPr/>
          <p:nvPr/>
        </p:nvSpPr>
        <p:spPr>
          <a:xfrm>
            <a:off x="8077200" y="64008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но 1 2"/>
          <p:cNvSpPr/>
          <p:nvPr/>
        </p:nvSpPr>
        <p:spPr>
          <a:xfrm>
            <a:off x="457200" y="304800"/>
            <a:ext cx="8153400" cy="6172200"/>
          </a:xfrm>
          <a:prstGeom prst="irregularSeal1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Помогает школьникам осознать принадлежность к судьбе своей страны</a:t>
            </a:r>
          </a:p>
        </p:txBody>
      </p:sp>
      <p:sp>
        <p:nvSpPr>
          <p:cNvPr id="4" name="Стрелка вправо 3">
            <a:hlinkClick r:id="rId3" action="ppaction://hlinksldjump"/>
          </p:cNvPr>
          <p:cNvSpPr/>
          <p:nvPr/>
        </p:nvSpPr>
        <p:spPr>
          <a:xfrm>
            <a:off x="7391400" y="6324600"/>
            <a:ext cx="4572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ятно 2 1"/>
          <p:cNvSpPr/>
          <p:nvPr/>
        </p:nvSpPr>
        <p:spPr>
          <a:xfrm>
            <a:off x="381000" y="304800"/>
            <a:ext cx="8458200" cy="6172200"/>
          </a:xfrm>
          <a:prstGeom prst="irregularSeal2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latin typeface="Arial" pitchFamily="34" charset="0"/>
                <a:cs typeface="Arial" pitchFamily="34" charset="0"/>
              </a:rPr>
              <a:t>Вовлекает школьников в творческий процесс</a:t>
            </a:r>
          </a:p>
        </p:txBody>
      </p:sp>
      <p:sp>
        <p:nvSpPr>
          <p:cNvPr id="3" name="Стрелка вправо 2">
            <a:hlinkClick r:id="rId3" action="ppaction://hlinksldjump"/>
          </p:cNvPr>
          <p:cNvSpPr/>
          <p:nvPr/>
        </p:nvSpPr>
        <p:spPr>
          <a:xfrm>
            <a:off x="7391400" y="6324600"/>
            <a:ext cx="4572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но 1 2"/>
          <p:cNvSpPr/>
          <p:nvPr/>
        </p:nvSpPr>
        <p:spPr>
          <a:xfrm>
            <a:off x="457200" y="304800"/>
            <a:ext cx="8153400" cy="6172200"/>
          </a:xfrm>
          <a:prstGeom prst="irregularSeal1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Организует помощь ребенку со стороны заинтересованных взрослых</a:t>
            </a:r>
          </a:p>
        </p:txBody>
      </p:sp>
      <p:sp>
        <p:nvSpPr>
          <p:cNvPr id="4" name="Стрелка вправо 3">
            <a:hlinkClick r:id="rId3" action="ppaction://hlinksldjump"/>
          </p:cNvPr>
          <p:cNvSpPr/>
          <p:nvPr/>
        </p:nvSpPr>
        <p:spPr>
          <a:xfrm>
            <a:off x="7391400" y="6324600"/>
            <a:ext cx="4572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ятно 2 1"/>
          <p:cNvSpPr/>
          <p:nvPr/>
        </p:nvSpPr>
        <p:spPr>
          <a:xfrm>
            <a:off x="228600" y="152400"/>
            <a:ext cx="8610600" cy="6553200"/>
          </a:xfrm>
          <a:prstGeom prst="irregularSeal2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latin typeface="Arial" pitchFamily="34" charset="0"/>
                <a:cs typeface="Arial" pitchFamily="34" charset="0"/>
              </a:rPr>
              <a:t>Создает команду, которая учится, живет, работает и отдыхает как единое целое</a:t>
            </a:r>
          </a:p>
        </p:txBody>
      </p:sp>
      <p:sp>
        <p:nvSpPr>
          <p:cNvPr id="3" name="Стрелка вправо 2">
            <a:hlinkClick r:id="rId3" action="ppaction://hlinksldjump"/>
          </p:cNvPr>
          <p:cNvSpPr/>
          <p:nvPr/>
        </p:nvSpPr>
        <p:spPr>
          <a:xfrm>
            <a:off x="7391400" y="6324600"/>
            <a:ext cx="4572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Прямоугольник 3"/>
          <p:cNvSpPr>
            <a:spLocks noChangeArrowheads="1"/>
          </p:cNvSpPr>
          <p:nvPr/>
        </p:nvSpPr>
        <p:spPr bwMode="auto">
          <a:xfrm>
            <a:off x="381000" y="685800"/>
            <a:ext cx="3124200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cs typeface="Arial" charset="0"/>
              </a:rPr>
              <a:t>Решающую роль в формировании нового поколения профессиональных кадров должно сыграть возрождение российской образовательной системы</a:t>
            </a:r>
            <a:r>
              <a:rPr lang="en-US">
                <a:cs typeface="Arial" charset="0"/>
              </a:rPr>
              <a:t> </a:t>
            </a:r>
            <a:r>
              <a:rPr lang="ru-RU">
                <a:cs typeface="Arial" charset="0"/>
              </a:rPr>
              <a:t> …  Её прежние успехи были признаны во всем мире, но сегодня, несмотря на некоторые позитивные сдвиги, положение дел в образовании оставляет желать лучшего.</a:t>
            </a:r>
          </a:p>
        </p:txBody>
      </p:sp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2438400" y="5105400"/>
            <a:ext cx="28289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>
                <a:cs typeface="Arial" charset="0"/>
              </a:rPr>
              <a:t>Из послания Д. Медведева </a:t>
            </a:r>
          </a:p>
          <a:p>
            <a:r>
              <a:rPr lang="ru-RU" sz="1600">
                <a:cs typeface="Arial" charset="0"/>
              </a:rPr>
              <a:t>Федеральному собранию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609600"/>
            <a:ext cx="5251187" cy="3505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ятно 1 1"/>
          <p:cNvSpPr/>
          <p:nvPr/>
        </p:nvSpPr>
        <p:spPr>
          <a:xfrm>
            <a:off x="457200" y="304800"/>
            <a:ext cx="8153400" cy="6172200"/>
          </a:xfrm>
          <a:prstGeom prst="irregularSeal1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Организует детский досуг и общение</a:t>
            </a:r>
          </a:p>
        </p:txBody>
      </p:sp>
      <p:sp>
        <p:nvSpPr>
          <p:cNvPr id="3" name="Стрелка вправо 2">
            <a:hlinkClick r:id="rId3" action="ppaction://hlinksldjump"/>
          </p:cNvPr>
          <p:cNvSpPr/>
          <p:nvPr/>
        </p:nvSpPr>
        <p:spPr>
          <a:xfrm>
            <a:off x="7391400" y="6324600"/>
            <a:ext cx="4572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Box 3"/>
          <p:cNvSpPr txBox="1">
            <a:spLocks noChangeArrowheads="1"/>
          </p:cNvSpPr>
          <p:nvPr/>
        </p:nvSpPr>
        <p:spPr bwMode="auto">
          <a:xfrm>
            <a:off x="762000" y="381000"/>
            <a:ext cx="77295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Хороший классный руководитель, по мнению родителей, это - …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62000" y="1066800"/>
            <a:ext cx="7543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/>
              <a:t>… внимательный психолог, воспитатель, ответственный, обаятельный человек – это Беленькая Татьяна Яковлевна. Дай бог ей здоровья, успехов в жизни и работе.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62000" y="1752600"/>
            <a:ext cx="838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/>
              <a:t>… хороший педагог, который может научить детей любить не только свой предмет, но и научить </a:t>
            </a:r>
          </a:p>
          <a:p>
            <a:r>
              <a:rPr lang="ru-RU" sz="1400"/>
              <a:t>жить в обществе, слышать и понимать окружающих .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62000" y="2362200"/>
            <a:ext cx="8032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/>
              <a:t>… руководитель, который проявляет искреннюю заинтересованность и соучастие к своим </a:t>
            </a:r>
          </a:p>
          <a:p>
            <a:r>
              <a:rPr lang="ru-RU" sz="1400"/>
              <a:t>ученикам. Умеет распознать способности и направить в нужном направлении своих учеников.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27075" y="2971800"/>
            <a:ext cx="84169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/>
              <a:t>… педагог, умеющий наладить контакт с родителями и грамотно организовать их помощь в жизни </a:t>
            </a:r>
          </a:p>
          <a:p>
            <a:r>
              <a:rPr lang="ru-RU" sz="1400"/>
              <a:t>класса.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62000" y="3581400"/>
            <a:ext cx="75104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/>
              <a:t>… учитель, которому доверяют дети, имеющий свою нравственную позицию, которому </a:t>
            </a:r>
          </a:p>
          <a:p>
            <a:r>
              <a:rPr lang="ru-RU" sz="1400"/>
              <a:t>небезразлично отношение детей к добру и злу.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762000" y="4191000"/>
            <a:ext cx="15271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/>
              <a:t>… вторая мама!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62000" y="4572000"/>
            <a:ext cx="822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/>
              <a:t>… понимающий, ответственный и вызывающий положительные эмоции не только у детей, но и </a:t>
            </a:r>
          </a:p>
          <a:p>
            <a:r>
              <a:rPr lang="ru-RU" sz="1400"/>
              <a:t>у родителей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762000" y="5181600"/>
            <a:ext cx="4467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/>
              <a:t>… добрый, понимающий, болеющий за </a:t>
            </a:r>
            <a:r>
              <a:rPr lang="ru-RU" sz="1400" b="1"/>
              <a:t>свой </a:t>
            </a:r>
            <a:r>
              <a:rPr lang="ru-RU" sz="1400"/>
              <a:t>класс!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62000" y="5562600"/>
            <a:ext cx="2246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/>
              <a:t>…  взрослый друг детей!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762000" y="5943600"/>
            <a:ext cx="3098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/>
              <a:t>… человек, любящий свою работу!</a:t>
            </a:r>
          </a:p>
        </p:txBody>
      </p:sp>
      <p:sp>
        <p:nvSpPr>
          <p:cNvPr id="15" name="Стрелка вправо 14">
            <a:hlinkClick r:id="rId2" action="ppaction://hlinksldjump"/>
          </p:cNvPr>
          <p:cNvSpPr/>
          <p:nvPr/>
        </p:nvSpPr>
        <p:spPr>
          <a:xfrm>
            <a:off x="7239000" y="63246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500"/>
                            </p:stCondLst>
                            <p:childTnLst>
                              <p:par>
                                <p:cTn id="15" presetID="16" presetClass="entr" presetSubtype="2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13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500"/>
                            </p:stCondLst>
                            <p:childTnLst>
                              <p:par>
                                <p:cTn id="23" presetID="18" presetClass="entr" presetSubtype="12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1000"/>
                            </p:stCondLst>
                            <p:childTnLst>
                              <p:par>
                                <p:cTn id="27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16" presetClass="entr" presetSubtype="2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1000"/>
                            </p:stCondLst>
                            <p:childTnLst>
                              <p:par>
                                <p:cTn id="45" presetID="18" presetClass="entr" presetSubtype="12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Box 1"/>
          <p:cNvSpPr txBox="1">
            <a:spLocks noChangeArrowheads="1"/>
          </p:cNvSpPr>
          <p:nvPr/>
        </p:nvSpPr>
        <p:spPr bwMode="auto">
          <a:xfrm>
            <a:off x="457200" y="1295400"/>
            <a:ext cx="6037263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>
                <a:solidFill>
                  <a:srgbClr val="FFFF00"/>
                </a:solidFill>
              </a:rPr>
              <a:t>Осведомлены ли Вы о проблемах класса в сфере обучения?</a:t>
            </a:r>
          </a:p>
          <a:p>
            <a:endParaRPr lang="ru-RU" sz="1600"/>
          </a:p>
          <a:p>
            <a:pPr>
              <a:buFont typeface="Arial" charset="0"/>
              <a:buChar char="•"/>
            </a:pPr>
            <a:r>
              <a:rPr lang="ru-RU" sz="1600"/>
              <a:t>  </a:t>
            </a:r>
            <a:r>
              <a:rPr lang="ru-RU" sz="1400"/>
              <a:t>да, регулярно беседую с классным руководителем</a:t>
            </a:r>
          </a:p>
          <a:p>
            <a:pPr>
              <a:buFont typeface="Arial" charset="0"/>
              <a:buChar char="•"/>
            </a:pPr>
            <a:r>
              <a:rPr lang="ru-RU" sz="1400"/>
              <a:t>  да, регулярно интересуюсь</a:t>
            </a:r>
          </a:p>
        </p:txBody>
      </p:sp>
      <p:sp>
        <p:nvSpPr>
          <p:cNvPr id="29699" name="TextBox 2"/>
          <p:cNvSpPr txBox="1">
            <a:spLocks noChangeArrowheads="1"/>
          </p:cNvSpPr>
          <p:nvPr/>
        </p:nvSpPr>
        <p:spPr bwMode="auto">
          <a:xfrm>
            <a:off x="381000" y="3124200"/>
            <a:ext cx="8269288" cy="190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>
                <a:solidFill>
                  <a:srgbClr val="FFFF00"/>
                </a:solidFill>
              </a:rPr>
              <a:t>Насколько классный руководитель помогает обеспечить высокое качество знаний у </a:t>
            </a:r>
          </a:p>
          <a:p>
            <a:r>
              <a:rPr lang="ru-RU" sz="1600">
                <a:solidFill>
                  <a:srgbClr val="FFFF00"/>
                </a:solidFill>
              </a:rPr>
              <a:t>уч-ся?</a:t>
            </a:r>
          </a:p>
          <a:p>
            <a:endParaRPr lang="ru-RU" sz="1600"/>
          </a:p>
          <a:p>
            <a:pPr>
              <a:buFont typeface="Arial" charset="0"/>
              <a:buChar char="•"/>
            </a:pPr>
            <a:r>
              <a:rPr lang="ru-RU" sz="1400"/>
              <a:t>  тщательный контроль за посещаемостью, своевременное выставление отметок в дневники, </a:t>
            </a:r>
          </a:p>
          <a:p>
            <a:r>
              <a:rPr lang="ru-RU" sz="1400"/>
              <a:t>работа с родителями</a:t>
            </a:r>
          </a:p>
          <a:p>
            <a:pPr>
              <a:buFont typeface="Arial" charset="0"/>
              <a:buChar char="•"/>
            </a:pPr>
            <a:r>
              <a:rPr lang="ru-RU" sz="1400"/>
              <a:t>  всегда откликаются при появлении проблем с успеваемостью уч-ся</a:t>
            </a:r>
          </a:p>
          <a:p>
            <a:pPr>
              <a:buFont typeface="Arial" charset="0"/>
              <a:buChar char="•"/>
            </a:pPr>
            <a:r>
              <a:rPr lang="ru-RU" sz="1400"/>
              <a:t>  50% качества знаний зависит от классного руководителя</a:t>
            </a:r>
          </a:p>
          <a:p>
            <a:pPr>
              <a:buFont typeface="Arial" charset="0"/>
              <a:buChar char="•"/>
            </a:pPr>
            <a:r>
              <a:rPr lang="ru-RU" sz="1400"/>
              <a:t>  30 %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3400" y="381000"/>
            <a:ext cx="7916655" cy="52322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8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Мониторинг учителей-предметников</a:t>
            </a:r>
          </a:p>
        </p:txBody>
      </p:sp>
      <p:sp>
        <p:nvSpPr>
          <p:cNvPr id="5" name="Стрелка вправо 4">
            <a:hlinkClick r:id="rId2" action="ppaction://hlinksldjump"/>
          </p:cNvPr>
          <p:cNvSpPr/>
          <p:nvPr/>
        </p:nvSpPr>
        <p:spPr>
          <a:xfrm>
            <a:off x="7086600" y="6324600"/>
            <a:ext cx="4572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3400" y="381000"/>
            <a:ext cx="8222765" cy="52322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8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Мониторинг классных руководителей</a:t>
            </a:r>
          </a:p>
        </p:txBody>
      </p:sp>
      <p:sp>
        <p:nvSpPr>
          <p:cNvPr id="30723" name="TextBox 2"/>
          <p:cNvSpPr txBox="1">
            <a:spLocks noChangeArrowheads="1"/>
          </p:cNvSpPr>
          <p:nvPr/>
        </p:nvSpPr>
        <p:spPr bwMode="auto">
          <a:xfrm>
            <a:off x="457200" y="1295400"/>
            <a:ext cx="8780463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>
                <a:solidFill>
                  <a:srgbClr val="FFFF00"/>
                </a:solidFill>
              </a:rPr>
              <a:t>Часто ли Вы консультируетесь с учителями, работающими в Вашем классе, по вопросам </a:t>
            </a:r>
          </a:p>
          <a:p>
            <a:r>
              <a:rPr lang="ru-RU" sz="1600">
                <a:solidFill>
                  <a:srgbClr val="FFFF00"/>
                </a:solidFill>
              </a:rPr>
              <a:t>успеваемости уч-ся?</a:t>
            </a:r>
          </a:p>
          <a:p>
            <a:endParaRPr lang="ru-RU" sz="1600"/>
          </a:p>
          <a:p>
            <a:pPr>
              <a:buFont typeface="Arial" charset="0"/>
              <a:buChar char="•"/>
            </a:pPr>
            <a:r>
              <a:rPr lang="ru-RU" sz="1600"/>
              <a:t>  </a:t>
            </a:r>
            <a:r>
              <a:rPr lang="ru-RU" sz="1400"/>
              <a:t>достаточно часто</a:t>
            </a:r>
          </a:p>
          <a:p>
            <a:pPr>
              <a:buFont typeface="Arial" charset="0"/>
              <a:buChar char="•"/>
            </a:pPr>
            <a:r>
              <a:rPr lang="ru-RU" sz="1400"/>
              <a:t>  редко, при острой необходимости</a:t>
            </a:r>
          </a:p>
        </p:txBody>
      </p:sp>
      <p:sp>
        <p:nvSpPr>
          <p:cNvPr id="30724" name="TextBox 3"/>
          <p:cNvSpPr txBox="1">
            <a:spLocks noChangeArrowheads="1"/>
          </p:cNvSpPr>
          <p:nvPr/>
        </p:nvSpPr>
        <p:spPr bwMode="auto">
          <a:xfrm>
            <a:off x="457200" y="2667000"/>
            <a:ext cx="8345488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>
                <a:solidFill>
                  <a:srgbClr val="FFFF00"/>
                </a:solidFill>
              </a:rPr>
              <a:t>Какие формы совместной работы классного руководителя и учителей-предметников </a:t>
            </a:r>
          </a:p>
          <a:p>
            <a:r>
              <a:rPr lang="ru-RU" sz="1600">
                <a:solidFill>
                  <a:srgbClr val="FFFF00"/>
                </a:solidFill>
              </a:rPr>
              <a:t>практикуются в Вашей работе?</a:t>
            </a:r>
          </a:p>
          <a:p>
            <a:endParaRPr lang="ru-RU" sz="1600"/>
          </a:p>
          <a:p>
            <a:pPr>
              <a:buFont typeface="Arial" charset="0"/>
              <a:buChar char="•"/>
            </a:pPr>
            <a:r>
              <a:rPr lang="ru-RU" sz="1600"/>
              <a:t>  </a:t>
            </a:r>
            <a:r>
              <a:rPr lang="ru-RU" sz="1400"/>
              <a:t>индивидуальные консультации с учителем</a:t>
            </a:r>
          </a:p>
          <a:p>
            <a:pPr>
              <a:buFont typeface="Arial" charset="0"/>
              <a:buChar char="•"/>
            </a:pPr>
            <a:r>
              <a:rPr lang="ru-RU" sz="1400"/>
              <a:t>  встречи-беседы учителей-предметников с родителями</a:t>
            </a:r>
          </a:p>
          <a:p>
            <a:pPr>
              <a:buFont typeface="Arial" charset="0"/>
              <a:buChar char="•"/>
            </a:pPr>
            <a:r>
              <a:rPr lang="ru-RU" sz="1400"/>
              <a:t>  приглашение отдельных учителей на родительские собрания</a:t>
            </a:r>
          </a:p>
        </p:txBody>
      </p:sp>
      <p:sp>
        <p:nvSpPr>
          <p:cNvPr id="30725" name="TextBox 4"/>
          <p:cNvSpPr txBox="1">
            <a:spLocks noChangeArrowheads="1"/>
          </p:cNvSpPr>
          <p:nvPr/>
        </p:nvSpPr>
        <p:spPr bwMode="auto">
          <a:xfrm>
            <a:off x="457200" y="4267200"/>
            <a:ext cx="8478838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>
                <a:solidFill>
                  <a:srgbClr val="FFFF00"/>
                </a:solidFill>
              </a:rPr>
              <a:t>Как осуществляется планирование совместной деятельности учителей-предметников </a:t>
            </a:r>
          </a:p>
          <a:p>
            <a:r>
              <a:rPr lang="ru-RU" sz="1600">
                <a:solidFill>
                  <a:srgbClr val="FFFF00"/>
                </a:solidFill>
              </a:rPr>
              <a:t>по организации образовательного процесса в классе?</a:t>
            </a:r>
          </a:p>
          <a:p>
            <a:endParaRPr lang="ru-RU" sz="1600"/>
          </a:p>
          <a:p>
            <a:pPr>
              <a:buFont typeface="Arial" charset="0"/>
              <a:buChar char="•"/>
            </a:pPr>
            <a:r>
              <a:rPr lang="ru-RU" sz="1600"/>
              <a:t>  </a:t>
            </a:r>
            <a:r>
              <a:rPr lang="ru-RU" sz="1400"/>
              <a:t>нет конкретного плана совместной работы</a:t>
            </a:r>
          </a:p>
          <a:p>
            <a:pPr>
              <a:buFont typeface="Arial" charset="0"/>
              <a:buChar char="•"/>
            </a:pPr>
            <a:r>
              <a:rPr lang="ru-RU" sz="1400"/>
              <a:t>  планирование осуществляется эпизодически</a:t>
            </a:r>
          </a:p>
        </p:txBody>
      </p:sp>
      <p:sp>
        <p:nvSpPr>
          <p:cNvPr id="6" name="Стрелка вправо 5">
            <a:hlinkClick r:id="rId2" action="ppaction://hlinksldjump"/>
          </p:cNvPr>
          <p:cNvSpPr/>
          <p:nvPr/>
        </p:nvSpPr>
        <p:spPr>
          <a:xfrm>
            <a:off x="7239000" y="63246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1000" y="457200"/>
            <a:ext cx="8144666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2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Воспитательная система класса</a:t>
            </a:r>
          </a:p>
        </p:txBody>
      </p:sp>
      <p:sp>
        <p:nvSpPr>
          <p:cNvPr id="31747" name="TextBox 2"/>
          <p:cNvSpPr txBox="1">
            <a:spLocks noChangeArrowheads="1"/>
          </p:cNvSpPr>
          <p:nvPr/>
        </p:nvSpPr>
        <p:spPr bwMode="auto">
          <a:xfrm>
            <a:off x="533400" y="1447800"/>
            <a:ext cx="83820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«способ организации жизнедеятельности и воспитания членов классного сообщества, представляющий собой целостную и упорядоченную совокупность взаимодействующих компонентов и способствующих развитию личности и коллектива»</a:t>
            </a:r>
          </a:p>
          <a:p>
            <a:pPr algn="r"/>
            <a:r>
              <a:rPr lang="ru-RU"/>
              <a:t>Е.Н. Степанов, д.п.н.</a:t>
            </a:r>
          </a:p>
        </p:txBody>
      </p:sp>
      <p:sp>
        <p:nvSpPr>
          <p:cNvPr id="31748" name="TextBox 3"/>
          <p:cNvSpPr txBox="1">
            <a:spLocks noChangeArrowheads="1"/>
          </p:cNvSpPr>
          <p:nvPr/>
        </p:nvSpPr>
        <p:spPr bwMode="auto">
          <a:xfrm>
            <a:off x="685800" y="3200400"/>
            <a:ext cx="8153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FFFF00"/>
                </a:solidFill>
              </a:rPr>
              <a:t>Характерные черты модели эффективной деятельности классного руководителя в современных условиях: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4650" y="4191000"/>
            <a:ext cx="7878763" cy="18780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342900" indent="-342900">
              <a:buFontTx/>
              <a:buAutoNum type="arabicPeriod"/>
              <a:defRPr/>
            </a:pPr>
            <a:r>
              <a:rPr lang="ru-RU" sz="1400" dirty="0"/>
              <a:t>Стратегическая устремленность и долгосрочная перспектива планирования  процесса </a:t>
            </a:r>
          </a:p>
          <a:p>
            <a:pPr marL="342900" indent="-342900">
              <a:defRPr/>
            </a:pPr>
            <a:r>
              <a:rPr lang="ru-RU" sz="1400" dirty="0"/>
              <a:t>       воспитания.</a:t>
            </a:r>
          </a:p>
          <a:p>
            <a:pPr marL="342900" indent="-342900">
              <a:defRPr/>
            </a:pPr>
            <a:r>
              <a:rPr lang="ru-RU" sz="1400" dirty="0"/>
              <a:t>2.    Направленность содержания воспитательной деятельности на развитие детей.</a:t>
            </a:r>
          </a:p>
          <a:p>
            <a:pPr>
              <a:defRPr/>
            </a:pPr>
            <a:r>
              <a:rPr lang="ru-RU" sz="1400" dirty="0"/>
              <a:t>3.    Системность осуществления воспитательного взаимодействия. </a:t>
            </a:r>
          </a:p>
          <a:p>
            <a:pPr>
              <a:defRPr/>
            </a:pPr>
            <a:r>
              <a:rPr lang="ru-RU" sz="1400" dirty="0"/>
              <a:t>4.    Ориентация воспитательного процесса на развитие индивидуальности детей.</a:t>
            </a:r>
          </a:p>
          <a:p>
            <a:pPr>
              <a:defRPr/>
            </a:pPr>
            <a:r>
              <a:rPr lang="ru-RU" sz="1400" dirty="0"/>
              <a:t>5.    Технологичность педагога – воспитателя. </a:t>
            </a:r>
          </a:p>
          <a:p>
            <a:pPr>
              <a:defRPr/>
            </a:pPr>
            <a:r>
              <a:rPr lang="ru-RU" sz="1400" dirty="0"/>
              <a:t>6.    Диагностическая оснащенность деятельности классного руководителя.</a:t>
            </a:r>
          </a:p>
          <a:p>
            <a:pPr>
              <a:defRPr/>
            </a:pPr>
            <a:endParaRPr lang="ru-RU" dirty="0"/>
          </a:p>
        </p:txBody>
      </p:sp>
      <p:sp>
        <p:nvSpPr>
          <p:cNvPr id="6" name="Стрелка вправо 5">
            <a:hlinkClick r:id="rId2" action="ppaction://hlinksldjump"/>
          </p:cNvPr>
          <p:cNvSpPr/>
          <p:nvPr/>
        </p:nvSpPr>
        <p:spPr>
          <a:xfrm>
            <a:off x="7315200" y="6324600"/>
            <a:ext cx="4572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Box 1"/>
          <p:cNvSpPr txBox="1">
            <a:spLocks noChangeArrowheads="1"/>
          </p:cNvSpPr>
          <p:nvPr/>
        </p:nvSpPr>
        <p:spPr bwMode="auto">
          <a:xfrm>
            <a:off x="762000" y="533400"/>
            <a:ext cx="7924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«педагогическим лейтмотивом классного руководства становится </a:t>
            </a:r>
            <a:r>
              <a:rPr lang="ru-RU" b="1"/>
              <a:t>счастье школьника</a:t>
            </a:r>
            <a:r>
              <a:rPr lang="ru-RU"/>
              <a:t>, входящего в жизнь, и способность школьника быть строителем собственного счастья»</a:t>
            </a:r>
          </a:p>
          <a:p>
            <a:pPr algn="r"/>
            <a:r>
              <a:rPr lang="ru-RU"/>
              <a:t>Н.Е. Щуркова, д.п.н.</a:t>
            </a:r>
          </a:p>
        </p:txBody>
      </p:sp>
      <p:sp>
        <p:nvSpPr>
          <p:cNvPr id="32771" name="TextBox 2"/>
          <p:cNvSpPr txBox="1">
            <a:spLocks noChangeArrowheads="1"/>
          </p:cNvSpPr>
          <p:nvPr/>
        </p:nvSpPr>
        <p:spPr bwMode="auto">
          <a:xfrm>
            <a:off x="2743200" y="2590800"/>
            <a:ext cx="37068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00"/>
                </a:solidFill>
              </a:rPr>
              <a:t>Миссия классного руководителя</a:t>
            </a:r>
            <a:r>
              <a:rPr lang="ru-RU"/>
              <a:t>:</a:t>
            </a:r>
          </a:p>
        </p:txBody>
      </p:sp>
      <p:sp>
        <p:nvSpPr>
          <p:cNvPr id="32772" name="TextBox 3"/>
          <p:cNvSpPr txBox="1">
            <a:spLocks noChangeArrowheads="1"/>
          </p:cNvSpPr>
          <p:nvPr/>
        </p:nvSpPr>
        <p:spPr bwMode="auto">
          <a:xfrm>
            <a:off x="990600" y="3352800"/>
            <a:ext cx="73914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«Помочь классу проживать каждый школьный день, наполненный учебой, веселыми играми, спортом, общением, трудом, музыкой, рисованием, а так же питанием и гигиеной»</a:t>
            </a:r>
          </a:p>
        </p:txBody>
      </p:sp>
      <p:sp>
        <p:nvSpPr>
          <p:cNvPr id="5" name="Стрелка вправо 4">
            <a:hlinkClick r:id="rId2" action="ppaction://hlinksldjump"/>
          </p:cNvPr>
          <p:cNvSpPr/>
          <p:nvPr/>
        </p:nvSpPr>
        <p:spPr>
          <a:xfrm>
            <a:off x="7543800" y="63246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57400" y="381000"/>
            <a:ext cx="564515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Словарь педагогических терминов </a:t>
            </a:r>
          </a:p>
        </p:txBody>
      </p:sp>
      <p:pic>
        <p:nvPicPr>
          <p:cNvPr id="1024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2590800"/>
            <a:ext cx="3124200" cy="1870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244" name="Прямоугольник 4"/>
          <p:cNvSpPr>
            <a:spLocks noChangeArrowheads="1"/>
          </p:cNvSpPr>
          <p:nvPr/>
        </p:nvSpPr>
        <p:spPr bwMode="auto">
          <a:xfrm>
            <a:off x="457200" y="914400"/>
            <a:ext cx="12811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hlinkClick r:id="rId3" action="ppaction://hlinksldjump"/>
              </a:rPr>
              <a:t>УЧИТЕЛЬ</a:t>
            </a:r>
            <a:endParaRPr lang="ru-RU" b="1"/>
          </a:p>
        </p:txBody>
      </p:sp>
      <p:sp>
        <p:nvSpPr>
          <p:cNvPr id="10245" name="Прямоугольник 5"/>
          <p:cNvSpPr>
            <a:spLocks noChangeArrowheads="1"/>
          </p:cNvSpPr>
          <p:nvPr/>
        </p:nvSpPr>
        <p:spPr bwMode="auto">
          <a:xfrm>
            <a:off x="457200" y="1447800"/>
            <a:ext cx="35147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hlinkClick r:id="rId4" action="ppaction://hlinksldjump"/>
              </a:rPr>
              <a:t>КЛАССНЫЙ РУКОВОДИТЕЛЬ</a:t>
            </a:r>
            <a:endParaRPr lang="ru-RU" b="1"/>
          </a:p>
        </p:txBody>
      </p:sp>
      <p:sp>
        <p:nvSpPr>
          <p:cNvPr id="7" name="Прямоугольник 6"/>
          <p:cNvSpPr/>
          <p:nvPr/>
        </p:nvSpPr>
        <p:spPr>
          <a:xfrm>
            <a:off x="457200" y="1981200"/>
            <a:ext cx="6248400" cy="3698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solidFill>
                  <a:schemeClr val="accent3">
                    <a:lumMod val="40000"/>
                    <a:lumOff val="60000"/>
                  </a:schemeClr>
                </a:solidFill>
                <a:hlinkClick r:id="rId5" action="ppaction://hlinksldjump"/>
              </a:rPr>
              <a:t>КОЛЛЕКТИВ</a:t>
            </a:r>
            <a:r>
              <a:rPr lang="ru-RU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(от лат. collectivus - собирательный)</a:t>
            </a:r>
          </a:p>
        </p:txBody>
      </p:sp>
      <p:sp>
        <p:nvSpPr>
          <p:cNvPr id="8" name="Прямоугольник 7">
            <a:hlinkClick r:id="rId6" action="ppaction://hlinksldjump"/>
          </p:cNvPr>
          <p:cNvSpPr/>
          <p:nvPr/>
        </p:nvSpPr>
        <p:spPr>
          <a:xfrm>
            <a:off x="457200" y="2438400"/>
            <a:ext cx="1920875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ПАРТНЕРСТВО</a:t>
            </a:r>
          </a:p>
        </p:txBody>
      </p:sp>
      <p:sp>
        <p:nvSpPr>
          <p:cNvPr id="9" name="Прямоугольник 8">
            <a:hlinkClick r:id="rId6" action="ppaction://hlinksldjump"/>
          </p:cNvPr>
          <p:cNvSpPr/>
          <p:nvPr/>
        </p:nvSpPr>
        <p:spPr>
          <a:xfrm>
            <a:off x="533400" y="4724400"/>
            <a:ext cx="6019800" cy="3698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ПАССИВНОЕ СОПРОТИВЛЕНИЕ ВОСПИТАНИЮ</a:t>
            </a:r>
          </a:p>
        </p:txBody>
      </p:sp>
      <p:sp>
        <p:nvSpPr>
          <p:cNvPr id="10" name="Прямоугольник 9">
            <a:hlinkClick r:id="rId7" action="ppaction://hlinksldjump"/>
          </p:cNvPr>
          <p:cNvSpPr/>
          <p:nvPr/>
        </p:nvSpPr>
        <p:spPr>
          <a:xfrm>
            <a:off x="533400" y="5181600"/>
            <a:ext cx="372110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 u="sng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ПЕДАГОГИЧЕСКИЕ СИТУАЦИИ</a:t>
            </a:r>
          </a:p>
        </p:txBody>
      </p:sp>
      <p:sp>
        <p:nvSpPr>
          <p:cNvPr id="11" name="Прямоугольник 10">
            <a:hlinkClick r:id="rId7" action="ppaction://hlinksldjump"/>
          </p:cNvPr>
          <p:cNvSpPr/>
          <p:nvPr/>
        </p:nvSpPr>
        <p:spPr>
          <a:xfrm>
            <a:off x="533400" y="5562600"/>
            <a:ext cx="406400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 u="sng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ПЕДАГОГИЧЕСКОЕ МАСТЕРСТВО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3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460595">
            <a:off x="6427788" y="2006600"/>
            <a:ext cx="1474787" cy="22875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133561">
            <a:off x="7302500" y="3392488"/>
            <a:ext cx="1538288" cy="2133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228600"/>
            <a:ext cx="1447800" cy="2057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9674274">
            <a:off x="2397125" y="198438"/>
            <a:ext cx="1395413" cy="2000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10000" y="228600"/>
            <a:ext cx="1395413" cy="2057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1512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867400" y="4648200"/>
            <a:ext cx="1227138" cy="1905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1514" name="Picture 1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419600" y="4648200"/>
            <a:ext cx="1304925" cy="19065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1515" name="Picture 1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20413254">
            <a:off x="434975" y="636588"/>
            <a:ext cx="1854200" cy="19907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1516" name="Picture 1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819400" y="4648200"/>
            <a:ext cx="1352550" cy="1905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1518" name="Picture 14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 rot="1147087">
            <a:off x="7369175" y="455613"/>
            <a:ext cx="1247775" cy="19335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04800" y="2514600"/>
            <a:ext cx="1828800" cy="1981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1517" name="Picture 1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 rot="1085852">
            <a:off x="703263" y="4152900"/>
            <a:ext cx="1593850" cy="23320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Прямоугольник 15"/>
          <p:cNvSpPr/>
          <p:nvPr/>
        </p:nvSpPr>
        <p:spPr>
          <a:xfrm rot="21259060">
            <a:off x="2539494" y="2427566"/>
            <a:ext cx="2891625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Библиотека</a:t>
            </a:r>
          </a:p>
        </p:txBody>
      </p:sp>
      <p:sp>
        <p:nvSpPr>
          <p:cNvPr id="17" name="Прямоугольник 16"/>
          <p:cNvSpPr/>
          <p:nvPr/>
        </p:nvSpPr>
        <p:spPr>
          <a:xfrm rot="494983">
            <a:off x="2755703" y="3214488"/>
            <a:ext cx="3630801" cy="120032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defRPr/>
            </a:pPr>
            <a:r>
              <a:rPr lang="ru-RU" sz="3600" b="1" spc="150" dirty="0">
                <a:ln w="11430"/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классного</a:t>
            </a:r>
          </a:p>
          <a:p>
            <a:pPr algn="ctr">
              <a:defRPr/>
            </a:pPr>
            <a:r>
              <a:rPr lang="ru-RU" sz="3600" b="1" spc="150" dirty="0">
                <a:ln w="11430"/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руководителя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1"/>
          <p:cNvSpPr>
            <a:spLocks noChangeArrowheads="1" noChangeShapeType="1" noTextEdit="1"/>
          </p:cNvSpPr>
          <p:nvPr/>
        </p:nvSpPr>
        <p:spPr bwMode="auto">
          <a:xfrm>
            <a:off x="3124200" y="2057400"/>
            <a:ext cx="2600325" cy="12954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632316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/>
              </a:rPr>
              <a:t>классный</a:t>
            </a: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3048000" y="2971800"/>
            <a:ext cx="2862263" cy="15875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>
              <a:defRPr/>
            </a:pPr>
            <a:r>
              <a:rPr lang="ru-RU" sz="3600" b="1" kern="1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/>
                <a:cs typeface="Times New Roman"/>
              </a:rPr>
              <a:t>руководитель</a:t>
            </a:r>
          </a:p>
        </p:txBody>
      </p:sp>
      <p:sp>
        <p:nvSpPr>
          <p:cNvPr id="5" name="Облако 4"/>
          <p:cNvSpPr/>
          <p:nvPr/>
        </p:nvSpPr>
        <p:spPr>
          <a:xfrm>
            <a:off x="457200" y="381000"/>
            <a:ext cx="2667000" cy="1447800"/>
          </a:xfrm>
          <a:prstGeom prst="cloud">
            <a:avLst/>
          </a:prstGeom>
          <a:solidFill>
            <a:srgbClr val="FFFF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rgbClr val="C00000"/>
                </a:solidFill>
                <a:hlinkClick r:id="rId2" action="ppaction://hlinksldjump"/>
              </a:rPr>
              <a:t>посредник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6019800" y="381000"/>
            <a:ext cx="2667000" cy="1447800"/>
          </a:xfrm>
          <a:prstGeom prst="cloud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rgbClr val="C00000"/>
                </a:solidFill>
                <a:hlinkClick r:id="rId3" action="ppaction://hlinksldjump"/>
              </a:rPr>
              <a:t>менеджер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152400" y="3962400"/>
            <a:ext cx="2667000" cy="1447800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rgbClr val="C00000"/>
                </a:solidFill>
                <a:hlinkClick r:id="rId4" action="ppaction://hlinksldjump"/>
              </a:rPr>
              <a:t>создатель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8" name="Облако 7"/>
          <p:cNvSpPr/>
          <p:nvPr/>
        </p:nvSpPr>
        <p:spPr>
          <a:xfrm>
            <a:off x="3124200" y="5029200"/>
            <a:ext cx="3048000" cy="1447800"/>
          </a:xfrm>
          <a:prstGeom prst="cloud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rgbClr val="00B050"/>
                </a:solidFill>
                <a:hlinkClick r:id="rId5" action="ppaction://hlinksldjump"/>
              </a:rPr>
              <a:t>координатор</a:t>
            </a:r>
            <a:endParaRPr lang="ru-RU" sz="2000" b="1" dirty="0">
              <a:solidFill>
                <a:srgbClr val="00B050"/>
              </a:solidFill>
            </a:endParaRPr>
          </a:p>
        </p:txBody>
      </p:sp>
      <p:sp>
        <p:nvSpPr>
          <p:cNvPr id="9" name="Облако 8"/>
          <p:cNvSpPr/>
          <p:nvPr/>
        </p:nvSpPr>
        <p:spPr>
          <a:xfrm>
            <a:off x="6248400" y="3429000"/>
            <a:ext cx="2667000" cy="1447800"/>
          </a:xfrm>
          <a:prstGeom prst="cloud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rgbClr val="C00000"/>
                </a:solidFill>
                <a:hlinkClick r:id="rId6" action="ppaction://hlinksldjump"/>
              </a:rPr>
              <a:t>творец</a:t>
            </a:r>
            <a:endParaRPr lang="ru-RU" sz="2000" b="1" dirty="0">
              <a:solidFill>
                <a:srgbClr val="C00000"/>
              </a:solidFill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V="1">
            <a:off x="6172200" y="1905000"/>
            <a:ext cx="685800" cy="457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6096000" y="3048000"/>
            <a:ext cx="914400" cy="381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10800000">
            <a:off x="2286000" y="1752600"/>
            <a:ext cx="762000" cy="381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10800000" flipV="1">
            <a:off x="2057400" y="3200400"/>
            <a:ext cx="76200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5400000">
            <a:off x="3696494" y="4685506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Прямоугольник 2"/>
          <p:cNvSpPr>
            <a:spLocks noChangeArrowheads="1"/>
          </p:cNvSpPr>
          <p:nvPr/>
        </p:nvSpPr>
        <p:spPr bwMode="auto">
          <a:xfrm>
            <a:off x="4267200" y="304800"/>
            <a:ext cx="45720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В каждом человеке природа всходит либо злаками, либо сорной травою; пусть же он своевременно поливает первое и истребляет второе. </a:t>
            </a:r>
          </a:p>
          <a:p>
            <a:pPr algn="r"/>
            <a:r>
              <a:rPr lang="ru-RU">
                <a:hlinkClick r:id="rId2"/>
              </a:rPr>
              <a:t>Бэкон Ф</a:t>
            </a: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066800" y="2667000"/>
            <a:ext cx="7719614" cy="2123658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6600" b="1" dirty="0">
                <a:ln/>
                <a:solidFill>
                  <a:schemeClr val="accent3"/>
                </a:solidFill>
              </a:rPr>
              <a:t>Пути достижения </a:t>
            </a:r>
          </a:p>
          <a:p>
            <a:pPr algn="ctr">
              <a:defRPr/>
            </a:pPr>
            <a:r>
              <a:rPr lang="ru-RU" sz="6600" b="1" dirty="0">
                <a:ln/>
                <a:solidFill>
                  <a:schemeClr val="accent3"/>
                </a:solidFill>
              </a:rPr>
              <a:t>успеха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WordArt 1"/>
          <p:cNvSpPr>
            <a:spLocks noChangeArrowheads="1" noChangeShapeType="1" noTextEdit="1"/>
          </p:cNvSpPr>
          <p:nvPr/>
        </p:nvSpPr>
        <p:spPr bwMode="auto">
          <a:xfrm>
            <a:off x="3124200" y="2057400"/>
            <a:ext cx="2600325" cy="12954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63231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C000">
                        <a:alpha val="87000"/>
                      </a:srgbClr>
                    </a:gs>
                    <a:gs pos="100000">
                      <a:srgbClr val="92D050">
                        <a:alpha val="78998"/>
                      </a:srgbClr>
                    </a:gs>
                  </a:gsLst>
                  <a:lin ang="5400000" scaled="1"/>
                </a:gradFill>
                <a:latin typeface="Arial Black"/>
              </a:rPr>
              <a:t>классный</a:t>
            </a:r>
          </a:p>
        </p:txBody>
      </p:sp>
      <p:sp>
        <p:nvSpPr>
          <p:cNvPr id="14339" name="WordArt 2"/>
          <p:cNvSpPr>
            <a:spLocks noChangeArrowheads="1" noChangeShapeType="1" noTextEdit="1"/>
          </p:cNvSpPr>
          <p:nvPr/>
        </p:nvSpPr>
        <p:spPr bwMode="auto">
          <a:xfrm>
            <a:off x="3048000" y="2971800"/>
            <a:ext cx="2862263" cy="15875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B050">
                        <a:alpha val="92000"/>
                      </a:srgbClr>
                    </a:gs>
                    <a:gs pos="100000">
                      <a:srgbClr val="FFFF00">
                        <a:alpha val="82001"/>
                      </a:srgbClr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руководитель</a:t>
            </a:r>
          </a:p>
        </p:txBody>
      </p:sp>
      <p:sp>
        <p:nvSpPr>
          <p:cNvPr id="10" name="Выноска-облако 9"/>
          <p:cNvSpPr/>
          <p:nvPr/>
        </p:nvSpPr>
        <p:spPr>
          <a:xfrm>
            <a:off x="304800" y="762000"/>
            <a:ext cx="2743200" cy="1371600"/>
          </a:xfrm>
          <a:prstGeom prst="cloudCallout">
            <a:avLst>
              <a:gd name="adj1" fmla="val 44717"/>
              <a:gd name="adj2" fmla="val 60510"/>
            </a:avLst>
          </a:prstGeom>
          <a:blipFill>
            <a:blip r:embed="rId2" cstate="print"/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Сотрудничество с администрациейшколы</a:t>
            </a:r>
          </a:p>
        </p:txBody>
      </p:sp>
      <p:sp>
        <p:nvSpPr>
          <p:cNvPr id="11" name="Выноска-облако 10"/>
          <p:cNvSpPr/>
          <p:nvPr/>
        </p:nvSpPr>
        <p:spPr>
          <a:xfrm>
            <a:off x="3048000" y="152400"/>
            <a:ext cx="2971800" cy="1371600"/>
          </a:xfrm>
          <a:prstGeom prst="cloudCallout">
            <a:avLst>
              <a:gd name="adj1" fmla="val -16389"/>
              <a:gd name="adj2" fmla="val 70460"/>
            </a:avLst>
          </a:prstGeom>
          <a:blipFill>
            <a:blip r:embed="rId3" cstate="print"/>
            <a:tile tx="0" ty="0" sx="100000" sy="100000" flip="none" algn="tl"/>
          </a:blip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  <a:hlinkClick r:id="rId4" action="ppaction://hlinksldjump"/>
              </a:rPr>
              <a:t>Взаимодействие с родителями</a:t>
            </a:r>
            <a:endParaRPr lang="ru-RU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Выноска-облако 11"/>
          <p:cNvSpPr/>
          <p:nvPr/>
        </p:nvSpPr>
        <p:spPr>
          <a:xfrm>
            <a:off x="6096000" y="457200"/>
            <a:ext cx="2590800" cy="1371600"/>
          </a:xfrm>
          <a:prstGeom prst="cloudCallout">
            <a:avLst>
              <a:gd name="adj1" fmla="val -52210"/>
              <a:gd name="adj2" fmla="val 66480"/>
            </a:avLst>
          </a:prstGeom>
          <a:blipFill>
            <a:blip r:embed="rId5" cstate="print"/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  <a:hlinkClick r:id="rId6" action="ppaction://hlinksldjump"/>
              </a:rPr>
              <a:t>Понимание ребенка</a:t>
            </a:r>
            <a:endParaRPr lang="ru-RU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Выноска-облако 12"/>
          <p:cNvSpPr/>
          <p:nvPr/>
        </p:nvSpPr>
        <p:spPr>
          <a:xfrm>
            <a:off x="152400" y="2667000"/>
            <a:ext cx="2743200" cy="1371600"/>
          </a:xfrm>
          <a:prstGeom prst="cloudCallout">
            <a:avLst>
              <a:gd name="adj1" fmla="val 56130"/>
              <a:gd name="adj2" fmla="val -37003"/>
            </a:avLst>
          </a:prstGeom>
          <a:blipFill>
            <a:blip r:embed="rId7" cstate="print"/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8" action="ppaction://hlinksldjump"/>
              </a:rPr>
              <a:t>Сотрудничество с учителями-</a:t>
            </a:r>
          </a:p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8" action="ppaction://hlinksldjump"/>
              </a:rPr>
              <a:t>предметниками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Выноска-облако 13"/>
          <p:cNvSpPr/>
          <p:nvPr/>
        </p:nvSpPr>
        <p:spPr>
          <a:xfrm>
            <a:off x="304800" y="4114800"/>
            <a:ext cx="2590800" cy="1371600"/>
          </a:xfrm>
          <a:prstGeom prst="cloudCallout">
            <a:avLst>
              <a:gd name="adj1" fmla="val 47878"/>
              <a:gd name="adj2" fmla="val -67848"/>
            </a:avLst>
          </a:prstGeom>
          <a:blipFill>
            <a:blip r:embed="rId9" cstate="print"/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  <a:hlinkClick r:id="rId10" action="ppaction://hlinksldjump"/>
              </a:rPr>
              <a:t>Создание воспитательной системы класса</a:t>
            </a:r>
            <a:endParaRPr lang="ru-RU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Выноска-облако 14"/>
          <p:cNvSpPr/>
          <p:nvPr/>
        </p:nvSpPr>
        <p:spPr>
          <a:xfrm>
            <a:off x="2209800" y="5029200"/>
            <a:ext cx="2895600" cy="1600200"/>
          </a:xfrm>
          <a:prstGeom prst="cloudCallout">
            <a:avLst>
              <a:gd name="adj1" fmla="val 26280"/>
              <a:gd name="adj2" fmla="val -94287"/>
            </a:avLst>
          </a:prstGeom>
          <a:blipFill>
            <a:blip r:embed="rId11" cstate="print"/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Взаимодействие с руководителями доп. образования</a:t>
            </a:r>
          </a:p>
        </p:txBody>
      </p:sp>
      <p:sp>
        <p:nvSpPr>
          <p:cNvPr id="16" name="Выноска-облако 15"/>
          <p:cNvSpPr/>
          <p:nvPr/>
        </p:nvSpPr>
        <p:spPr>
          <a:xfrm>
            <a:off x="5334000" y="4953000"/>
            <a:ext cx="2514600" cy="1447800"/>
          </a:xfrm>
          <a:prstGeom prst="cloudCallout">
            <a:avLst>
              <a:gd name="adj1" fmla="val -36933"/>
              <a:gd name="adj2" fmla="val -102674"/>
            </a:avLst>
          </a:prstGeom>
          <a:blipFill>
            <a:blip r:embed="rId12" cstate="print"/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13" action="ppaction://hlinksldjump"/>
              </a:rPr>
              <a:t>Автоматизация рабочего места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Выноска-облако 16"/>
          <p:cNvSpPr/>
          <p:nvPr/>
        </p:nvSpPr>
        <p:spPr>
          <a:xfrm>
            <a:off x="6248400" y="1981200"/>
            <a:ext cx="2667000" cy="1371600"/>
          </a:xfrm>
          <a:prstGeom prst="cloudCallout">
            <a:avLst>
              <a:gd name="adj1" fmla="val -65757"/>
              <a:gd name="adj2" fmla="val 3793"/>
            </a:avLst>
          </a:prstGeom>
          <a:blipFill>
            <a:blip r:embed="rId14" cstate="print"/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Сотрудничество с психологом школы</a:t>
            </a:r>
          </a:p>
        </p:txBody>
      </p:sp>
      <p:sp>
        <p:nvSpPr>
          <p:cNvPr id="18" name="Выноска-облако 17"/>
          <p:cNvSpPr/>
          <p:nvPr/>
        </p:nvSpPr>
        <p:spPr>
          <a:xfrm>
            <a:off x="6172200" y="3505200"/>
            <a:ext cx="2667000" cy="1371600"/>
          </a:xfrm>
          <a:prstGeom prst="cloudCallout">
            <a:avLst>
              <a:gd name="adj1" fmla="val -54844"/>
              <a:gd name="adj2" fmla="val -50933"/>
            </a:avLst>
          </a:prstGeom>
          <a:blipFill>
            <a:blip r:embed="rId15" cstate="print"/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Сотрудничество с социальным педагогом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1371600" y="838200"/>
            <a:ext cx="6229350" cy="498348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1676400" y="1905000"/>
            <a:ext cx="5257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/>
              <a:t>Учитель работает над самой ответственной задачей — он формирует человека</a:t>
            </a:r>
            <a:r>
              <a:rPr lang="en-US" sz="2000"/>
              <a:t>!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4932363" y="3581400"/>
            <a:ext cx="195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ru-RU" sz="2000" b="1" u="sng">
                <a:hlinkClick r:id="rId3"/>
              </a:rPr>
              <a:t>Калинин М. И.</a:t>
            </a:r>
            <a:endParaRPr lang="ru-RU" sz="2000" b="1" u="sn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825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57200" y="87313"/>
            <a:ext cx="8077200" cy="67706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1400" b="1" dirty="0">
                <a:solidFill>
                  <a:srgbClr val="FFFF00"/>
                </a:solidFill>
              </a:rPr>
              <a:t>педагогическая профессия и должность </a:t>
            </a:r>
            <a:r>
              <a:rPr lang="ru-RU" sz="1400" dirty="0"/>
              <a:t>в системе общего и профессионально-технического образования, </a:t>
            </a:r>
            <a:r>
              <a:rPr lang="ru-RU" sz="1400" u="sng" dirty="0"/>
              <a:t>высокая миссия</a:t>
            </a:r>
            <a:r>
              <a:rPr lang="ru-RU" sz="1400" dirty="0"/>
              <a:t>, предназначение которой - сотворение и самоопределение личности в культуре, утверждение человека в человеке. </a:t>
            </a:r>
          </a:p>
          <a:p>
            <a:pPr>
              <a:defRPr/>
            </a:pPr>
            <a:endParaRPr lang="ru-RU" sz="1400" dirty="0"/>
          </a:p>
          <a:p>
            <a:pPr>
              <a:defRPr/>
            </a:pPr>
            <a:r>
              <a:rPr lang="ru-RU" sz="1400" dirty="0"/>
              <a:t>Самоопределение Учителя обусловлено его ориентацией на ценности именно педагогической деятельности, на широкую гамму гуманистических социально-профессиональных установок: </a:t>
            </a:r>
            <a:r>
              <a:rPr lang="ru-RU" sz="1400" u="sng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на избранную профессию как образ жизни</a:t>
            </a:r>
            <a:r>
              <a:rPr lang="ru-RU" sz="1400" u="sng" dirty="0">
                <a:solidFill>
                  <a:srgbClr val="FFFF00"/>
                </a:solidFill>
              </a:rPr>
              <a:t> </a:t>
            </a:r>
            <a:r>
              <a:rPr lang="ru-RU" sz="1400" dirty="0"/>
              <a:t>и способ её полноценного и творческого проживания; на человека как на цель, а не на средство; на развитие рефлексии, эмпатии, социальных способностей, обеспечивающих продуктивность общения и успешность взаимодействия с людьми, прежде всего с детьми. </a:t>
            </a:r>
          </a:p>
          <a:p>
            <a:pPr>
              <a:defRPr/>
            </a:pPr>
            <a:endParaRPr lang="ru-RU" sz="1400" b="1" dirty="0"/>
          </a:p>
          <a:p>
            <a:pPr>
              <a:defRPr/>
            </a:pPr>
            <a:r>
              <a:rPr lang="ru-RU" sz="1400" b="1" dirty="0">
                <a:solidFill>
                  <a:srgbClr val="FFFF00"/>
                </a:solidFill>
              </a:rPr>
              <a:t>Профессиональные свойства и характеристики Учителя</a:t>
            </a:r>
            <a:r>
              <a:rPr lang="ru-RU" sz="1400" b="1" dirty="0"/>
              <a:t>: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1400" dirty="0"/>
              <a:t> общая направленность его личности (социальная зрелость и гражданская ответственность, профессиональные идеалы, гуманизм, высокоразвитые, прежде всего познавательные, интересы, самоотверженное отношение к избранной профессии);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1400" dirty="0"/>
              <a:t> некоторые специфические качества - организаторские, коммуникативные, перцептивно-гностические, экспрессивные; профессиональная работоспособность. </a:t>
            </a:r>
          </a:p>
          <a:p>
            <a:pPr>
              <a:defRPr/>
            </a:pPr>
            <a:endParaRPr lang="ru-RU" sz="1400" dirty="0"/>
          </a:p>
          <a:p>
            <a:pPr>
              <a:defRPr/>
            </a:pPr>
            <a:r>
              <a:rPr lang="ru-RU" sz="1400" dirty="0"/>
              <a:t>Присущий современной цивилизации динамизм в значительной мере изменяет социально-педагогические функции У., который </a:t>
            </a:r>
            <a:r>
              <a:rPr lang="ru-RU" sz="1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из традиционного "педагога-предметника" всё более превращается в организатора процессов, формирующих личность ученика. </a:t>
            </a:r>
            <a:r>
              <a:rPr lang="ru-RU" sz="1400" dirty="0"/>
              <a:t>Школа выступает сферой духовного производства, результат которого - не просто присвоение новых знаний, целей, ценностей и личностных смыслов, но раскрытие сущностных сил и деятельных способностей растущего человека. </a:t>
            </a:r>
          </a:p>
          <a:p>
            <a:pPr>
              <a:defRPr/>
            </a:pPr>
            <a:endParaRPr lang="ru-RU" sz="1400" dirty="0"/>
          </a:p>
          <a:p>
            <a:pPr>
              <a:defRPr/>
            </a:pPr>
            <a:r>
              <a:rPr lang="ru-RU" sz="1400" dirty="0"/>
              <a:t>У. </a:t>
            </a:r>
            <a:r>
              <a:rPr lang="ru-RU" sz="1400" dirty="0">
                <a:solidFill>
                  <a:srgbClr val="FFC000"/>
                </a:solidFill>
              </a:rPr>
              <a:t>должен постоянно обогащаться</a:t>
            </a:r>
            <a:r>
              <a:rPr lang="ru-RU" sz="1400" dirty="0"/>
              <a:t> тем новым, что даёт современность, жить интенсивной духовной жизнью, стать творцом-создателем. У. в возрастающей мере становится и исследователем, совмещающим в себе педагога - экспериментатора, теоретика и практика, тонкого психолога и воспитателя; ему по силам не только обслуживать имеющиеся педагогические технологии, но и осуществлять инновационные процессы. </a:t>
            </a:r>
          </a:p>
          <a:p>
            <a:pPr>
              <a:defRPr/>
            </a:pPr>
            <a:endParaRPr lang="ru-RU" sz="1400" dirty="0"/>
          </a:p>
        </p:txBody>
      </p:sp>
      <p:sp>
        <p:nvSpPr>
          <p:cNvPr id="5" name="Штриховая стрелка вправо 4">
            <a:hlinkClick r:id="rId2" action="ppaction://hlinksldjump"/>
          </p:cNvPr>
          <p:cNvSpPr/>
          <p:nvPr/>
        </p:nvSpPr>
        <p:spPr>
          <a:xfrm>
            <a:off x="7772400" y="6324600"/>
            <a:ext cx="381000" cy="30480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742</TotalTime>
  <Words>1778</Words>
  <Application>Microsoft Office PowerPoint</Application>
  <PresentationFormat>Экран (4:3)</PresentationFormat>
  <Paragraphs>150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1" baseType="lpstr">
      <vt:lpstr>Arial</vt:lpstr>
      <vt:lpstr>Century Gothic</vt:lpstr>
      <vt:lpstr>Wingdings 2</vt:lpstr>
      <vt:lpstr>Verdana</vt:lpstr>
      <vt:lpstr>Calibri</vt:lpstr>
      <vt:lpstr>Яркая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Larisa</dc:creator>
  <cp:lastModifiedBy>Larisa</cp:lastModifiedBy>
  <cp:revision>81</cp:revision>
  <dcterms:modified xsi:type="dcterms:W3CDTF">2014-06-08T09:27:21Z</dcterms:modified>
</cp:coreProperties>
</file>