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7" r:id="rId4"/>
    <p:sldId id="272" r:id="rId5"/>
    <p:sldId id="260" r:id="rId6"/>
    <p:sldId id="278" r:id="rId7"/>
    <p:sldId id="259" r:id="rId8"/>
    <p:sldId id="277" r:id="rId9"/>
    <p:sldId id="264" r:id="rId10"/>
    <p:sldId id="265" r:id="rId11"/>
    <p:sldId id="266" r:id="rId12"/>
    <p:sldId id="267" r:id="rId13"/>
    <p:sldId id="275" r:id="rId14"/>
    <p:sldId id="263" r:id="rId15"/>
    <p:sldId id="262" r:id="rId16"/>
    <p:sldId id="268" r:id="rId17"/>
    <p:sldId id="269" r:id="rId18"/>
    <p:sldId id="270" r:id="rId19"/>
    <p:sldId id="271" r:id="rId20"/>
    <p:sldId id="276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62AA358E-A6A3-4D58-906A-7745977FB123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A14AC5-DDD6-49AB-9595-CC7713BC9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17FC-A0C3-49AC-BFBC-F6E5E41998B6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3E71-1DD3-46E9-8174-33AAD7F0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2641-FFF9-4E5C-8E98-1576015E8B61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78D0-4567-414A-8D23-678BB286A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9EB1-2333-44CC-AE49-31562E6EF1B3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99EB-7DAF-4DD1-A8B4-A68A8FFAF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6A50-0E36-491E-B653-ED032E3ECC8D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889D9-CCD7-441D-A48B-75700D1B0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36CC-88F8-488C-B57F-A3C901B46AEB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1E65-78F9-4553-8BE1-066914036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1F24-DB2A-4206-AD50-CAFDED090177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36AF55-8634-4547-A8E5-0EE04F22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CD40-5CD5-4DA3-AF6B-6F805811D9BA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A1A0-C641-4D8A-93EF-83FEEA4D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4F51-5FF2-43D0-8386-31AB19D8B360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1E99-5371-4C6B-979E-8F44B86D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F7244C3-DFAF-4A71-A4C1-358083C7A0DE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42D05BE-2C30-43F3-899F-13B9475B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DD6BC21-D7C1-466E-919F-DB46CE32CC1F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412E01A-D39D-483C-B12C-FE237A983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33BB4BE-ED3C-4771-8789-41660A492769}" type="datetimeFigureOut">
              <a:rPr lang="en-US"/>
              <a:pPr>
                <a:defRPr/>
              </a:pPr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280C1B-7B25-4D03-A820-1779675E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8" r:id="rId4"/>
    <p:sldLayoutId id="2147483806" r:id="rId5"/>
    <p:sldLayoutId id="2147483799" r:id="rId6"/>
    <p:sldLayoutId id="2147483800" r:id="rId7"/>
    <p:sldLayoutId id="2147483807" r:id="rId8"/>
    <p:sldLayoutId id="2147483808" r:id="rId9"/>
    <p:sldLayoutId id="2147483801" r:id="rId10"/>
    <p:sldLayoutId id="2147483802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8.xml"/><Relationship Id="rId4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orism.su/avtor/117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14.xm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12" Type="http://schemas.openxmlformats.org/officeDocument/2006/relationships/image" Target="../media/image2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5" Type="http://schemas.openxmlformats.org/officeDocument/2006/relationships/image" Target="../media/image25.jpeg"/><Relationship Id="rId10" Type="http://schemas.openxmlformats.org/officeDocument/2006/relationships/slide" Target="slide24.xml"/><Relationship Id="rId4" Type="http://schemas.openxmlformats.org/officeDocument/2006/relationships/slide" Target="slide21.xml"/><Relationship Id="rId9" Type="http://schemas.openxmlformats.org/officeDocument/2006/relationships/image" Target="../media/image21.jpeg"/><Relationship Id="rId1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orism.su/avtor/300.html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724400" y="3124200"/>
            <a:ext cx="4246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Покинут счастьем будет тот, </a:t>
            </a:r>
            <a:br>
              <a:rPr lang="ru-RU"/>
            </a:br>
            <a:r>
              <a:rPr lang="ru-RU"/>
              <a:t>Кого ребенком плохо воспитали. </a:t>
            </a:r>
            <a:br>
              <a:rPr lang="ru-RU"/>
            </a:br>
            <a:r>
              <a:rPr lang="ru-RU"/>
              <a:t>Побег зеленый выпрямить легко, </a:t>
            </a:r>
            <a:br>
              <a:rPr lang="ru-RU"/>
            </a:br>
            <a:r>
              <a:rPr lang="ru-RU"/>
              <a:t>Сухую ветвь один огонь исправит. </a:t>
            </a:r>
            <a:endParaRPr lang="en-US"/>
          </a:p>
          <a:p>
            <a:pPr algn="r"/>
            <a:r>
              <a:rPr lang="ru-RU"/>
              <a:t>Саади.</a:t>
            </a:r>
          </a:p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219200"/>
            <a:ext cx="8502969" cy="218521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Классный руководитель.</a:t>
            </a:r>
          </a:p>
          <a:p>
            <a:pPr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достичь успеха?</a:t>
            </a:r>
          </a:p>
          <a:p>
            <a:pPr algn="ctr">
              <a:defRPr/>
            </a:pP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304800"/>
            <a:ext cx="4953000" cy="830997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педсовет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436880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83058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в Рос. Федерации педагог, </a:t>
            </a:r>
            <a:r>
              <a:rPr lang="ru-RU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занимающийся организацией, координацией и проведением внеурочной воспитательной работы. </a:t>
            </a:r>
            <a:r>
              <a:rPr lang="ru-RU" sz="1400" dirty="0"/>
              <a:t>В начальных классах обязанности К.р. выполняет учитель, ведущий этот класс. На средних и старших ступенях обучения К.р. назначается администрацией школы из учителей, работающих в данном классе.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К.р. </a:t>
            </a:r>
            <a:r>
              <a:rPr lang="ru-RU" sz="1400" b="1" dirty="0">
                <a:solidFill>
                  <a:srgbClr val="FFFF00"/>
                </a:solidFill>
              </a:rPr>
              <a:t>совместно с другими учителями и родителями </a:t>
            </a:r>
            <a:r>
              <a:rPr lang="ru-RU" sz="1400" dirty="0"/>
              <a:t>обеспечивает физическое, нравственное развитие личности школьника, создаёт условия для развития его интеллектуальных, творческих способностей, для самоопределения, самореализации, самоорганизации и самореабилитации.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К.р. </a:t>
            </a:r>
            <a:r>
              <a:rPr lang="ru-RU" sz="1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планирует </a:t>
            </a:r>
            <a:r>
              <a:rPr lang="ru-RU" sz="1400" dirty="0"/>
              <a:t>работу в соответствии с общешкольным планом учебно-воспитательной работы, планами К.р. параллельных классов, детских общественных организаций и др.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К.р. </a:t>
            </a:r>
            <a:r>
              <a:rPr lang="ru-RU" sz="1400" b="1" dirty="0">
                <a:solidFill>
                  <a:srgbClr val="92D050"/>
                </a:solidFill>
              </a:rPr>
              <a:t>привлекает к работе других учителей и воспитателей, родителей и общественность</a:t>
            </a:r>
            <a:r>
              <a:rPr lang="ru-RU" sz="1400" dirty="0"/>
              <a:t>. Деятельность К.р. планируется с учётом как непосредственных воспитательных действий самого педагога, так и его организационно- педагогических и исследовательских задач. К.р. систематически изучает уровень воспитанности учащихся, развития межличностных отношений в классе, анализирует влияние семьи, микро- среды и др. и на основе полученных данных выбирает формы и методы воспитательной работы.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В школе создаётся </a:t>
            </a:r>
            <a:r>
              <a:rPr lang="ru-RU" sz="1400" b="1" dirty="0">
                <a:solidFill>
                  <a:srgbClr val="FFC000"/>
                </a:solidFill>
              </a:rPr>
              <a:t>методическое объединение </a:t>
            </a:r>
            <a:r>
              <a:rPr lang="ru-RU" sz="1400" dirty="0"/>
              <a:t>К.р., основными задачами которого являются повышение их квалификации, содействие самообразованию, обмен опытом и др. </a:t>
            </a:r>
          </a:p>
          <a:p>
            <a:pPr>
              <a:defRPr/>
            </a:pPr>
            <a:endParaRPr lang="ru-RU" sz="1400" dirty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381000" y="5181600"/>
            <a:ext cx="822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непосредственный и основной организатор учебно-воспитательной работы в школе</a:t>
            </a:r>
            <a:r>
              <a:rPr lang="ru-RU"/>
              <a:t>; официальное лицо, назначаемое директором школы для осуществления воспитательной работы в классе.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162800" y="632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305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FF00"/>
                </a:solidFill>
              </a:rPr>
              <a:t>социальная общность людей</a:t>
            </a:r>
            <a:r>
              <a:rPr lang="ru-RU" sz="1400"/>
              <a:t>, объединённая на основе общественно значимых целей, общих ценностных ориентаций, совместной деятельности и общения. </a:t>
            </a:r>
          </a:p>
          <a:p>
            <a:r>
              <a:rPr lang="ru-RU" sz="1400"/>
              <a:t>Важнейшей категорией педагогики является воспитательный К., который состоит из двух взаимосвязанных, относительно самостоятельных </a:t>
            </a:r>
            <a:r>
              <a:rPr lang="ru-RU" sz="1400">
                <a:solidFill>
                  <a:srgbClr val="92D050"/>
                </a:solidFill>
              </a:rPr>
              <a:t>К. - воспитанников </a:t>
            </a:r>
            <a:r>
              <a:rPr lang="ru-RU" sz="1400"/>
              <a:t>(учащихся) и </a:t>
            </a:r>
            <a:r>
              <a:rPr lang="ru-RU" sz="1400">
                <a:solidFill>
                  <a:srgbClr val="00B0F0"/>
                </a:solidFill>
              </a:rPr>
              <a:t>воспитателей</a:t>
            </a:r>
            <a:r>
              <a:rPr lang="ru-RU" sz="1400"/>
              <a:t> (педагогический коллектив).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381000" y="16002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92D050"/>
                </a:solidFill>
              </a:rPr>
              <a:t>Детский К. </a:t>
            </a:r>
            <a:r>
              <a:rPr lang="ru-RU" sz="1400"/>
              <a:t>складывается и развивается в процессе совместной деятельности и общения своих членов, между которыми возникает </a:t>
            </a:r>
            <a:r>
              <a:rPr lang="ru-RU" sz="1400">
                <a:solidFill>
                  <a:srgbClr val="92D050"/>
                </a:solidFill>
              </a:rPr>
              <a:t>система межличностных, деловых и эмоционально-психологических отношений. </a:t>
            </a:r>
            <a:r>
              <a:rPr lang="ru-RU" sz="1400"/>
              <a:t>Эти отношения образуют своеобразное поле К., проявляющееся в общественном мнении, ценностных ориентациях, нравственных принципах, психологическом климате. Дети занимают в К. определённое место в зависимости от своих природных данных, уровня развития и социального опыта. В К. образуются неформальные группы в соответствии с интересами воспитанников. В результате взаимодействия ребёнка с К. происходят взаимосвязанные процессы: идентификация, самоотождествление с К. и обособление его в К. </a:t>
            </a:r>
          </a:p>
          <a:p>
            <a:endParaRPr lang="ru-RU" sz="1400"/>
          </a:p>
          <a:p>
            <a:r>
              <a:rPr lang="ru-RU" sz="1400"/>
              <a:t>Существует большое число </a:t>
            </a:r>
            <a:r>
              <a:rPr lang="ru-RU" sz="1400">
                <a:solidFill>
                  <a:srgbClr val="92D050"/>
                </a:solidFill>
              </a:rPr>
              <a:t>классификаций К.</a:t>
            </a:r>
            <a:r>
              <a:rPr lang="ru-RU" sz="1400"/>
              <a:t> Выделяют К.: длительно существующие, временные, ситуативные (кратковременные); учебно-познавательные, трудовые и клубные, К. детских организаций; первичные (класса, группы) и вторичные (школы) и др.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4343400"/>
            <a:ext cx="81534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FFC000"/>
                </a:solidFill>
              </a:rPr>
              <a:t>Воспитательный К.</a:t>
            </a:r>
            <a:r>
              <a:rPr lang="ru-RU" sz="1400" dirty="0"/>
              <a:t> в своём развитии проходит несколько стадий: </a:t>
            </a:r>
            <a:r>
              <a:rPr lang="ru-RU" sz="1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 первой он выступает как цель воспитательной деятельности педагогов; </a:t>
            </a:r>
            <a:r>
              <a:rPr lang="ru-RU" sz="1400" dirty="0">
                <a:solidFill>
                  <a:srgbClr val="00B0F0"/>
                </a:solidFill>
              </a:rPr>
              <a:t>на второй - как инструмент воспитания и формирования социально значимых качеств личности;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 третьей - как инструмент индивидуального развития воспитанников.</a:t>
            </a:r>
            <a:r>
              <a:rPr lang="ru-RU" sz="1400" dirty="0"/>
              <a:t> На каждой последующей стадии К. позволяет решать всё более сложные задачи воспитания. </a:t>
            </a:r>
            <a:r>
              <a:rPr lang="ru-RU" sz="1400" b="1" dirty="0">
                <a:solidFill>
                  <a:srgbClr val="FF0000"/>
                </a:solidFill>
              </a:rPr>
              <a:t>Педагоги задают и совершенствуют организационную структуру К</a:t>
            </a:r>
            <a:r>
              <a:rPr lang="ru-RU" sz="1400" dirty="0"/>
              <a:t>., развивают самоуправление ученическое. Развитие К. связано с преодолением противоречий: между К. и его членами или группами, опережающими К. в своём развитии либо, наоборот, отстающими; между перспективами К. и отдельных воспитанников; между отдельными группами детей и др. К. испытывает влияние как внутренней среды, окружающей его в учебном заведении, так и внешней социальной среды. </a:t>
            </a: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8077200" y="5943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609600" y="5334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понятие, обозначающее </a:t>
            </a:r>
            <a:r>
              <a:rPr lang="ru-RU">
                <a:solidFill>
                  <a:srgbClr val="FFFF00"/>
                </a:solidFill>
              </a:rPr>
              <a:t>систему взаимодействий и взаимоотношений</a:t>
            </a:r>
            <a:r>
              <a:rPr lang="ru-RU"/>
              <a:t>, организованных на принципах равенства, добровольности, равнозначимости и дополнительности участников образовательных процессов. 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609600" y="2514600"/>
            <a:ext cx="8153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C000"/>
                </a:solidFill>
              </a:rPr>
              <a:t>отказ ребёнка выполнять предписания старших. </a:t>
            </a:r>
            <a:r>
              <a:rPr lang="ru-RU" sz="1600"/>
              <a:t>П.с.в., как правило, возникает потому, что ребёнок не хочет выполнять требования, которые ему предъявляют взрослые, а также потому, что ребёнку не нравятся сами воспитатели. Ребёнок часто испытывает противоречивое чувство между нежеланием и необходимостью выполнять свои обязанности. В результате возникает конфликт с воспитателями. </a:t>
            </a:r>
          </a:p>
          <a:p>
            <a:endParaRPr lang="ru-RU" sz="1600">
              <a:solidFill>
                <a:srgbClr val="92D050"/>
              </a:solidFill>
            </a:endParaRPr>
          </a:p>
          <a:p>
            <a:r>
              <a:rPr lang="ru-RU" sz="1600">
                <a:solidFill>
                  <a:srgbClr val="92D050"/>
                </a:solidFill>
              </a:rPr>
              <a:t>Самый эффективный способ преодолеть П.с.в</a:t>
            </a:r>
            <a:r>
              <a:rPr lang="ru-RU" sz="1600"/>
              <a:t>. - создать такую воспитательную ситуацию, в которой обыденные обязанности станут привлекательными для детей. Тактично воздействуя на чувства ребёнка, воспитатель должен ликвидировать причину П.с.в. Этот процесс требует от воспитателя терпения и внимания. Взрослым нельзя выражать раздражение в ответ на негативное поведение ребёнка. Дети скорее перестанут сопротивляться воспитанию, если почувствуют проявление любви взрослых.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86600" y="1676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390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57200" y="3048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это ограниченная во времени и пространстве </a:t>
            </a:r>
            <a:r>
              <a:rPr lang="ru-RU" sz="1600" b="1">
                <a:solidFill>
                  <a:srgbClr val="FFC000"/>
                </a:solidFill>
              </a:rPr>
              <a:t>совокупность обстоятельств</a:t>
            </a:r>
            <a:r>
              <a:rPr lang="ru-RU" sz="1600"/>
              <a:t>, побуждающих включенного в нее ребенка демонстрировать, подтверждать или изменять собственное поведение.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524000"/>
            <a:ext cx="83058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вид передового опыта</a:t>
            </a:r>
            <a:r>
              <a:rPr lang="ru-RU" sz="1600" dirty="0"/>
              <a:t>, состоящий в рациональном использовании рекомендаций науки;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rgbClr val="92D050"/>
                </a:solidFill>
              </a:rPr>
              <a:t>высокий уровень совершенства </a:t>
            </a:r>
            <a:r>
              <a:rPr lang="ru-RU" sz="1600" dirty="0"/>
              <a:t>педагога в его учебно-воспитательной деятельности.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20000" y="6324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окумент 2"/>
          <p:cNvSpPr/>
          <p:nvPr/>
        </p:nvSpPr>
        <p:spPr>
          <a:xfrm>
            <a:off x="914400" y="2590800"/>
            <a:ext cx="7467600" cy="3124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настоящее время, несмотря на повышение компьютеризации общества, в сфере образования до сих пор нет средств, позволяющих в достаточной мере автоматизировать процесс ведения документации и отчетности.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Автоматизация рабочего места для классного руководителя, обеспечит хранение, накопление и предоставление всей необходимой информации об учениках и конкретной группе в целом. Это база данных, которая объединяет в себе все сведения необходимые для систематизации и упорядочения процесса работы. </a:t>
            </a:r>
          </a:p>
        </p:txBody>
      </p:sp>
      <p:sp>
        <p:nvSpPr>
          <p:cNvPr id="21507" name="Прямоугольник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67200" y="6019800"/>
            <a:ext cx="308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http://festival.1september.ru/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304800"/>
            <a:ext cx="6484339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Автоматизация </a:t>
            </a:r>
          </a:p>
          <a:p>
            <a:pPr algn="ctr"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рабочего места </a:t>
            </a:r>
          </a:p>
          <a:p>
            <a:pPr algn="ctr"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классного руководителя</a:t>
            </a: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20000" y="6248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8077200" y="6400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1 2"/>
          <p:cNvSpPr/>
          <p:nvPr/>
        </p:nvSpPr>
        <p:spPr>
          <a:xfrm>
            <a:off x="457200" y="304800"/>
            <a:ext cx="8153400" cy="6172200"/>
          </a:xfrm>
          <a:prstGeom prst="irregularSeal1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Помогает школьникам осознать принадлежность к судьбе своей страны</a:t>
            </a: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3914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381000" y="304800"/>
            <a:ext cx="8458200" cy="61722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Вовлекает школьников в творческий процесс</a:t>
            </a:r>
          </a:p>
        </p:txBody>
      </p:sp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73914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1 2"/>
          <p:cNvSpPr/>
          <p:nvPr/>
        </p:nvSpPr>
        <p:spPr>
          <a:xfrm>
            <a:off x="457200" y="304800"/>
            <a:ext cx="8153400" cy="6172200"/>
          </a:xfrm>
          <a:prstGeom prst="irregularSeal1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Организует помощь ребенку со стороны заинтересованных взрослых</a:t>
            </a: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3914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28600" y="152400"/>
            <a:ext cx="8610600" cy="65532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Создает команду, которая учится, живет, работает и отдыхает как единое целое</a:t>
            </a:r>
          </a:p>
        </p:txBody>
      </p:sp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73914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381000" y="685800"/>
            <a:ext cx="3124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Решающую роль в формировании нового поколения профессиональных кадров должно сыграть возрождение российской образовательной системы</a:t>
            </a:r>
            <a:r>
              <a:rPr lang="en-US">
                <a:cs typeface="Arial" charset="0"/>
              </a:rPr>
              <a:t> </a:t>
            </a:r>
            <a:r>
              <a:rPr lang="ru-RU">
                <a:cs typeface="Arial" charset="0"/>
              </a:rPr>
              <a:t> …  Её прежние успехи были признаны во всем мире, но сегодня, несмотря на некоторые позитивные сдвиги, положение дел в образовании оставляет желать лучшего.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438400" y="5105400"/>
            <a:ext cx="2828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cs typeface="Arial" charset="0"/>
              </a:rPr>
              <a:t>Из послания Д. Медведева </a:t>
            </a:r>
          </a:p>
          <a:p>
            <a:r>
              <a:rPr lang="ru-RU" sz="1600">
                <a:cs typeface="Arial" charset="0"/>
              </a:rPr>
              <a:t>Федеральному собранию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09600"/>
            <a:ext cx="5251187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457200" y="304800"/>
            <a:ext cx="8153400" cy="6172200"/>
          </a:xfrm>
          <a:prstGeom prst="irregularSeal1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Организует детский досуг и общение</a:t>
            </a:r>
          </a:p>
        </p:txBody>
      </p:sp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73914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762000" y="381000"/>
            <a:ext cx="7729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Хороший классный руководитель, по мнению родителей, это - 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0668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… внимательный психолог, воспитатель, ответственный, обаятельный человек – это Беленькая Татьяна Яковлевна. Дай бог ей здоровья, успехов в жизни и работе.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… хороший педагог, который может научить детей любить не только свой предмет, но и научить </a:t>
            </a:r>
          </a:p>
          <a:p>
            <a:r>
              <a:rPr lang="ru-RU" sz="1400"/>
              <a:t>жить в обществе, слышать и понимать окружающих 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2362200"/>
            <a:ext cx="803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руководитель, который проявляет искреннюю заинтересованность и соучастие к своим </a:t>
            </a:r>
          </a:p>
          <a:p>
            <a:r>
              <a:rPr lang="ru-RU" sz="1400"/>
              <a:t>ученикам. Умеет распознать способности и направить в нужном направлении своих учеников.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7075" y="2971800"/>
            <a:ext cx="841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педагог, умеющий наладить контакт с родителями и грамотно организовать их помощь в жизни </a:t>
            </a:r>
          </a:p>
          <a:p>
            <a:r>
              <a:rPr lang="ru-RU" sz="1400"/>
              <a:t>класса.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3581400"/>
            <a:ext cx="7510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учитель, которому доверяют дети, имеющий свою нравственную позицию, которому </a:t>
            </a:r>
          </a:p>
          <a:p>
            <a:r>
              <a:rPr lang="ru-RU" sz="1400"/>
              <a:t>небезразлично отношение детей к добру и злу.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0" y="4191000"/>
            <a:ext cx="1527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вторая мама!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45720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… понимающий, ответственный и вызывающий положительные эмоции не только у детей, но и </a:t>
            </a:r>
          </a:p>
          <a:p>
            <a:r>
              <a:rPr lang="ru-RU" sz="1400"/>
              <a:t>у родителей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" y="5181600"/>
            <a:ext cx="4467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добрый, понимающий, болеющий за </a:t>
            </a:r>
            <a:r>
              <a:rPr lang="ru-RU" sz="1400" b="1"/>
              <a:t>свой </a:t>
            </a:r>
            <a:r>
              <a:rPr lang="ru-RU" sz="1400"/>
              <a:t>класс!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5562600"/>
            <a:ext cx="2246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 взрослый друг детей!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0" y="5943600"/>
            <a:ext cx="309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… человек, любящий свою работу!</a:t>
            </a: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7239000" y="632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457200" y="1295400"/>
            <a:ext cx="60372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Осведомлены ли Вы о проблемах класса в сфере обучения?</a:t>
            </a:r>
          </a:p>
          <a:p>
            <a:endParaRPr lang="ru-RU" sz="1600"/>
          </a:p>
          <a:p>
            <a:pPr>
              <a:buFont typeface="Arial" charset="0"/>
              <a:buChar char="•"/>
            </a:pPr>
            <a:r>
              <a:rPr lang="ru-RU" sz="1600"/>
              <a:t>  </a:t>
            </a:r>
            <a:r>
              <a:rPr lang="ru-RU" sz="1400"/>
              <a:t>да, регулярно беседую с классным руководителем</a:t>
            </a:r>
          </a:p>
          <a:p>
            <a:pPr>
              <a:buFont typeface="Arial" charset="0"/>
              <a:buChar char="•"/>
            </a:pPr>
            <a:r>
              <a:rPr lang="ru-RU" sz="1400"/>
              <a:t>  да, регулярно интересуюсь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81000" y="3124200"/>
            <a:ext cx="826928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Насколько классный руководитель помогает обеспечить высокое качество знаний у </a:t>
            </a:r>
          </a:p>
          <a:p>
            <a:r>
              <a:rPr lang="ru-RU" sz="1600">
                <a:solidFill>
                  <a:srgbClr val="FFFF00"/>
                </a:solidFill>
              </a:rPr>
              <a:t>уч-ся?</a:t>
            </a:r>
          </a:p>
          <a:p>
            <a:endParaRPr lang="ru-RU" sz="1600"/>
          </a:p>
          <a:p>
            <a:pPr>
              <a:buFont typeface="Arial" charset="0"/>
              <a:buChar char="•"/>
            </a:pPr>
            <a:r>
              <a:rPr lang="ru-RU" sz="1400"/>
              <a:t>  тщательный контроль за посещаемостью, своевременное выставление отметок в дневники, </a:t>
            </a:r>
          </a:p>
          <a:p>
            <a:r>
              <a:rPr lang="ru-RU" sz="1400"/>
              <a:t>работа с родителями</a:t>
            </a:r>
          </a:p>
          <a:p>
            <a:pPr>
              <a:buFont typeface="Arial" charset="0"/>
              <a:buChar char="•"/>
            </a:pPr>
            <a:r>
              <a:rPr lang="ru-RU" sz="1400"/>
              <a:t>  всегда откликаются при появлении проблем с успеваемостью уч-ся</a:t>
            </a:r>
          </a:p>
          <a:p>
            <a:pPr>
              <a:buFont typeface="Arial" charset="0"/>
              <a:buChar char="•"/>
            </a:pPr>
            <a:r>
              <a:rPr lang="ru-RU" sz="1400"/>
              <a:t>  50% качества знаний зависит от классного руководителя</a:t>
            </a:r>
          </a:p>
          <a:p>
            <a:pPr>
              <a:buFont typeface="Arial" charset="0"/>
              <a:buChar char="•"/>
            </a:pPr>
            <a:r>
              <a:rPr lang="ru-RU" sz="1400"/>
              <a:t>  30 %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381000"/>
            <a:ext cx="791665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Мониторинг учителей-предметников</a:t>
            </a: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86600" y="6324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22276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Мониторинг классных руководителей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7804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Часто ли Вы консультируетесь с учителями, работающими в Вашем классе, по вопросам </a:t>
            </a:r>
          </a:p>
          <a:p>
            <a:r>
              <a:rPr lang="ru-RU" sz="1600">
                <a:solidFill>
                  <a:srgbClr val="FFFF00"/>
                </a:solidFill>
              </a:rPr>
              <a:t>успеваемости уч-ся?</a:t>
            </a:r>
          </a:p>
          <a:p>
            <a:endParaRPr lang="ru-RU" sz="1600"/>
          </a:p>
          <a:p>
            <a:pPr>
              <a:buFont typeface="Arial" charset="0"/>
              <a:buChar char="•"/>
            </a:pPr>
            <a:r>
              <a:rPr lang="ru-RU" sz="1600"/>
              <a:t>  </a:t>
            </a:r>
            <a:r>
              <a:rPr lang="ru-RU" sz="1400"/>
              <a:t>достаточно часто</a:t>
            </a:r>
          </a:p>
          <a:p>
            <a:pPr>
              <a:buFont typeface="Arial" charset="0"/>
              <a:buChar char="•"/>
            </a:pPr>
            <a:r>
              <a:rPr lang="ru-RU" sz="1400"/>
              <a:t>  редко, при острой необходимости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457200" y="2667000"/>
            <a:ext cx="83454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Какие формы совместной работы классного руководителя и учителей-предметников </a:t>
            </a:r>
          </a:p>
          <a:p>
            <a:r>
              <a:rPr lang="ru-RU" sz="1600">
                <a:solidFill>
                  <a:srgbClr val="FFFF00"/>
                </a:solidFill>
              </a:rPr>
              <a:t>практикуются в Вашей работе?</a:t>
            </a:r>
          </a:p>
          <a:p>
            <a:endParaRPr lang="ru-RU" sz="1600"/>
          </a:p>
          <a:p>
            <a:pPr>
              <a:buFont typeface="Arial" charset="0"/>
              <a:buChar char="•"/>
            </a:pPr>
            <a:r>
              <a:rPr lang="ru-RU" sz="1600"/>
              <a:t>  </a:t>
            </a:r>
            <a:r>
              <a:rPr lang="ru-RU" sz="1400"/>
              <a:t>индивидуальные консультации с учителем</a:t>
            </a:r>
          </a:p>
          <a:p>
            <a:pPr>
              <a:buFont typeface="Arial" charset="0"/>
              <a:buChar char="•"/>
            </a:pPr>
            <a:r>
              <a:rPr lang="ru-RU" sz="1400"/>
              <a:t>  встречи-беседы учителей-предметников с родителями</a:t>
            </a:r>
          </a:p>
          <a:p>
            <a:pPr>
              <a:buFont typeface="Arial" charset="0"/>
              <a:buChar char="•"/>
            </a:pPr>
            <a:r>
              <a:rPr lang="ru-RU" sz="1400"/>
              <a:t>  приглашение отдельных учителей на родительские собрания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457200" y="4267200"/>
            <a:ext cx="847883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Как осуществляется планирование совместной деятельности учителей-предметников </a:t>
            </a:r>
          </a:p>
          <a:p>
            <a:r>
              <a:rPr lang="ru-RU" sz="1600">
                <a:solidFill>
                  <a:srgbClr val="FFFF00"/>
                </a:solidFill>
              </a:rPr>
              <a:t>по организации образовательного процесса в классе?</a:t>
            </a:r>
          </a:p>
          <a:p>
            <a:endParaRPr lang="ru-RU" sz="1600"/>
          </a:p>
          <a:p>
            <a:pPr>
              <a:buFont typeface="Arial" charset="0"/>
              <a:buChar char="•"/>
            </a:pPr>
            <a:r>
              <a:rPr lang="ru-RU" sz="1600"/>
              <a:t>  </a:t>
            </a:r>
            <a:r>
              <a:rPr lang="ru-RU" sz="1400"/>
              <a:t>нет конкретного плана совместной работы</a:t>
            </a:r>
          </a:p>
          <a:p>
            <a:pPr>
              <a:buFont typeface="Arial" charset="0"/>
              <a:buChar char="•"/>
            </a:pPr>
            <a:r>
              <a:rPr lang="ru-RU" sz="1400"/>
              <a:t>  планирование осуществляется эпизодически</a:t>
            </a: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239000" y="632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7200"/>
            <a:ext cx="814466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Воспитательная система класса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533400" y="1447800"/>
            <a:ext cx="838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«способ организации жизнедеятельности и воспитания членов классного сообщества, представляющий собой целостную и упорядоченную совокупность взаимодействующих компонентов и способствующих развитию личности и коллектива»</a:t>
            </a:r>
          </a:p>
          <a:p>
            <a:pPr algn="r"/>
            <a:r>
              <a:rPr lang="ru-RU"/>
              <a:t>Е.Н. Степанов, д.п.н.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685800" y="32004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FF00"/>
                </a:solidFill>
              </a:rPr>
              <a:t>Характерные черты модели эффективной деятельности классного руководителя в современных условиях: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650" y="4191000"/>
            <a:ext cx="7878763" cy="1878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1400" dirty="0"/>
              <a:t>Стратегическая устремленность и долгосрочная перспектива планирования  процесса </a:t>
            </a:r>
          </a:p>
          <a:p>
            <a:pPr marL="342900" indent="-342900">
              <a:defRPr/>
            </a:pPr>
            <a:r>
              <a:rPr lang="ru-RU" sz="1400" dirty="0"/>
              <a:t>       воспитания.</a:t>
            </a:r>
          </a:p>
          <a:p>
            <a:pPr marL="342900" indent="-342900">
              <a:defRPr/>
            </a:pPr>
            <a:r>
              <a:rPr lang="ru-RU" sz="1400" dirty="0"/>
              <a:t>2.    Направленность содержания воспитательной деятельности на развитие детей.</a:t>
            </a:r>
          </a:p>
          <a:p>
            <a:pPr>
              <a:defRPr/>
            </a:pPr>
            <a:r>
              <a:rPr lang="ru-RU" sz="1400" dirty="0"/>
              <a:t>3.    Системность осуществления воспитательного взаимодействия. </a:t>
            </a:r>
          </a:p>
          <a:p>
            <a:pPr>
              <a:defRPr/>
            </a:pPr>
            <a:r>
              <a:rPr lang="ru-RU" sz="1400" dirty="0"/>
              <a:t>4.    Ориентация воспитательного процесса на развитие индивидуальности детей.</a:t>
            </a:r>
          </a:p>
          <a:p>
            <a:pPr>
              <a:defRPr/>
            </a:pPr>
            <a:r>
              <a:rPr lang="ru-RU" sz="1400" dirty="0"/>
              <a:t>5.    Технологичность педагога – воспитателя. </a:t>
            </a:r>
          </a:p>
          <a:p>
            <a:pPr>
              <a:defRPr/>
            </a:pPr>
            <a:r>
              <a:rPr lang="ru-RU" sz="1400" dirty="0"/>
              <a:t>6.    Диагностическая оснащенность деятельности классного руководителя.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315200" y="6324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762000" y="5334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«педагогическим лейтмотивом классного руководства становится </a:t>
            </a:r>
            <a:r>
              <a:rPr lang="ru-RU" b="1"/>
              <a:t>счастье школьника</a:t>
            </a:r>
            <a:r>
              <a:rPr lang="ru-RU"/>
              <a:t>, входящего в жизнь, и способность школьника быть строителем собственного счастья»</a:t>
            </a:r>
          </a:p>
          <a:p>
            <a:pPr algn="r"/>
            <a:r>
              <a:rPr lang="ru-RU"/>
              <a:t>Н.Е. Щуркова, д.п.н.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2743200" y="2590800"/>
            <a:ext cx="3706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Миссия классного руководителя</a:t>
            </a:r>
            <a:r>
              <a:rPr lang="ru-RU"/>
              <a:t>: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990600" y="3352800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«Помочь классу проживать каждый школьный день, наполненный учебой, веселыми играми, спортом, общением, трудом, музыкой, рисованием, а так же питанием и гигиеной»</a:t>
            </a: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543800" y="632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81000"/>
            <a:ext cx="5645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Словарь педагогических терминов 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90800"/>
            <a:ext cx="3124200" cy="187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457200" y="914400"/>
            <a:ext cx="1281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hlinkClick r:id="rId3" action="ppaction://hlinksldjump"/>
              </a:rPr>
              <a:t>УЧИТЕЛЬ</a:t>
            </a:r>
            <a:endParaRPr lang="ru-RU" b="1"/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457200" y="1447800"/>
            <a:ext cx="351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hlinkClick r:id="rId4" action="ppaction://hlinksldjump"/>
              </a:rPr>
              <a:t>КЛАССНЫЙ РУКОВОДИТЕЛЬ</a:t>
            </a:r>
            <a:endParaRPr lang="ru-RU" b="1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981200"/>
            <a:ext cx="6248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5" action="ppaction://hlinksldjump"/>
              </a:rPr>
              <a:t>КОЛЛЕКТИВ</a:t>
            </a: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(от лат. collectivus - собирательный)</a:t>
            </a: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457200" y="2438400"/>
            <a:ext cx="19208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ПАРТНЕРСТВО</a:t>
            </a: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533400" y="4724400"/>
            <a:ext cx="6019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ПАССИВНОЕ СОПРОТИВЛЕНИЕ ВОСПИТАНИЮ</a:t>
            </a: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533400" y="5181600"/>
            <a:ext cx="37211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ПЕДАГОГИЧЕСКИЕ СИТУАЦИИ</a:t>
            </a:r>
          </a:p>
        </p:txBody>
      </p:sp>
      <p:sp>
        <p:nvSpPr>
          <p:cNvPr id="11" name="Прямоугольник 10">
            <a:hlinkClick r:id="rId7" action="ppaction://hlinksldjump"/>
          </p:cNvPr>
          <p:cNvSpPr/>
          <p:nvPr/>
        </p:nvSpPr>
        <p:spPr>
          <a:xfrm>
            <a:off x="533400" y="5562600"/>
            <a:ext cx="40640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ПЕДАГОГИЧЕСКОЕ МАСТЕРСТВО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60595">
            <a:off x="6427788" y="2006600"/>
            <a:ext cx="1474787" cy="2287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3561">
            <a:off x="7302500" y="3392488"/>
            <a:ext cx="1538288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28600"/>
            <a:ext cx="14478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74274">
            <a:off x="2397125" y="198438"/>
            <a:ext cx="1395413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228600"/>
            <a:ext cx="1395413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648200"/>
            <a:ext cx="1227138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4648200"/>
            <a:ext cx="1304925" cy="1906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413254">
            <a:off x="434975" y="636588"/>
            <a:ext cx="1854200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4648200"/>
            <a:ext cx="135255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147087">
            <a:off x="7369175" y="455613"/>
            <a:ext cx="1247775" cy="19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2514600"/>
            <a:ext cx="18288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5852">
            <a:off x="703263" y="4152900"/>
            <a:ext cx="1593850" cy="2332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 rot="21259060">
            <a:off x="2539494" y="2427566"/>
            <a:ext cx="289162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Библиотека</a:t>
            </a:r>
          </a:p>
        </p:txBody>
      </p:sp>
      <p:sp>
        <p:nvSpPr>
          <p:cNvPr id="17" name="Прямоугольник 16"/>
          <p:cNvSpPr/>
          <p:nvPr/>
        </p:nvSpPr>
        <p:spPr>
          <a:xfrm rot="494983">
            <a:off x="2755703" y="3214488"/>
            <a:ext cx="3630801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классного</a:t>
            </a:r>
          </a:p>
          <a:p>
            <a:pPr algn="ctr">
              <a:defRPr/>
            </a:pP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3124200" y="2057400"/>
            <a:ext cx="2600325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3231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классный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048000" y="2971800"/>
            <a:ext cx="2862263" cy="15875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/>
                <a:cs typeface="Times New Roman"/>
              </a:rPr>
              <a:t>руководитель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457200" y="381000"/>
            <a:ext cx="2667000" cy="1447800"/>
          </a:xfrm>
          <a:prstGeom prst="cloud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hlinkClick r:id="rId2" action="ppaction://hlinksldjump"/>
              </a:rPr>
              <a:t>посредник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019800" y="381000"/>
            <a:ext cx="2667000" cy="1447800"/>
          </a:xfrm>
          <a:prstGeom prst="cloud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hlinkClick r:id="rId3" action="ppaction://hlinksldjump"/>
              </a:rPr>
              <a:t>менеджер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52400" y="3962400"/>
            <a:ext cx="2667000" cy="1447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hlinkClick r:id="rId4" action="ppaction://hlinksldjump"/>
              </a:rPr>
              <a:t>создатель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124200" y="5029200"/>
            <a:ext cx="3048000" cy="1447800"/>
          </a:xfrm>
          <a:prstGeom prst="cloud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B050"/>
                </a:solidFill>
                <a:hlinkClick r:id="rId5" action="ppaction://hlinksldjump"/>
              </a:rPr>
              <a:t>координатор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248400" y="3429000"/>
            <a:ext cx="2667000" cy="1447800"/>
          </a:xfrm>
          <a:prstGeom prst="cloud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hlinkClick r:id="rId6" action="ppaction://hlinksldjump"/>
              </a:rPr>
              <a:t>творец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172200" y="1905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96000" y="3048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286000" y="1752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057400" y="32004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696494" y="4685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4267200" y="30480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каждом человеке природа всходит либо злаками, либо сорной травою; пусть же он своевременно поливает первое и истребляет второе. </a:t>
            </a:r>
          </a:p>
          <a:p>
            <a:pPr algn="r"/>
            <a:r>
              <a:rPr lang="ru-RU">
                <a:hlinkClick r:id="rId2"/>
              </a:rPr>
              <a:t>Бэкон Ф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2667000"/>
            <a:ext cx="7719614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>
                <a:ln/>
                <a:solidFill>
                  <a:schemeClr val="accent3"/>
                </a:solidFill>
              </a:rPr>
              <a:t>Пути достижения </a:t>
            </a:r>
          </a:p>
          <a:p>
            <a:pPr algn="ctr">
              <a:defRPr/>
            </a:pPr>
            <a:r>
              <a:rPr lang="ru-RU" sz="6600" b="1" dirty="0">
                <a:ln/>
                <a:solidFill>
                  <a:schemeClr val="accent3"/>
                </a:solidFill>
              </a:rPr>
              <a:t>успеха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1"/>
          <p:cNvSpPr>
            <a:spLocks noChangeArrowheads="1" noChangeShapeType="1" noTextEdit="1"/>
          </p:cNvSpPr>
          <p:nvPr/>
        </p:nvSpPr>
        <p:spPr bwMode="auto">
          <a:xfrm>
            <a:off x="3124200" y="2057400"/>
            <a:ext cx="2600325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3231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000">
                        <a:alpha val="87000"/>
                      </a:srgbClr>
                    </a:gs>
                    <a:gs pos="100000">
                      <a:srgbClr val="92D050">
                        <a:alpha val="78998"/>
                      </a:srgbClr>
                    </a:gs>
                  </a:gsLst>
                  <a:lin ang="5400000" scaled="1"/>
                </a:gradFill>
                <a:latin typeface="Arial Black"/>
              </a:rPr>
              <a:t>классный</a:t>
            </a:r>
          </a:p>
        </p:txBody>
      </p:sp>
      <p:sp>
        <p:nvSpPr>
          <p:cNvPr id="14339" name="WordArt 2"/>
          <p:cNvSpPr>
            <a:spLocks noChangeArrowheads="1" noChangeShapeType="1" noTextEdit="1"/>
          </p:cNvSpPr>
          <p:nvPr/>
        </p:nvSpPr>
        <p:spPr bwMode="auto">
          <a:xfrm>
            <a:off x="3048000" y="2971800"/>
            <a:ext cx="2862263" cy="15875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50">
                        <a:alpha val="92000"/>
                      </a:srgbClr>
                    </a:gs>
                    <a:gs pos="100000">
                      <a:srgbClr val="FFFF00">
                        <a:alpha val="82001"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руководитель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304800" y="762000"/>
            <a:ext cx="2743200" cy="1371600"/>
          </a:xfrm>
          <a:prstGeom prst="cloudCallout">
            <a:avLst>
              <a:gd name="adj1" fmla="val 44717"/>
              <a:gd name="adj2" fmla="val 6051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Сотрудничество с администрациейшколы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3048000" y="152400"/>
            <a:ext cx="2971800" cy="1371600"/>
          </a:xfrm>
          <a:prstGeom prst="cloudCallout">
            <a:avLst>
              <a:gd name="adj1" fmla="val -16389"/>
              <a:gd name="adj2" fmla="val 70460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Взаимодействие с родителями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6096000" y="457200"/>
            <a:ext cx="2590800" cy="1371600"/>
          </a:xfrm>
          <a:prstGeom prst="cloudCallout">
            <a:avLst>
              <a:gd name="adj1" fmla="val -52210"/>
              <a:gd name="adj2" fmla="val 66480"/>
            </a:avLst>
          </a:prstGeom>
          <a:blipFill>
            <a:blip r:embed="rId5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6" action="ppaction://hlinksldjump"/>
              </a:rPr>
              <a:t>Понимание ребенка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52400" y="2667000"/>
            <a:ext cx="2743200" cy="1371600"/>
          </a:xfrm>
          <a:prstGeom prst="cloudCallout">
            <a:avLst>
              <a:gd name="adj1" fmla="val 56130"/>
              <a:gd name="adj2" fmla="val -37003"/>
            </a:avLst>
          </a:prstGeom>
          <a:blipFill>
            <a:blip r:embed="rId7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action="ppaction://hlinksldjump"/>
              </a:rPr>
              <a:t>Сотрудничество с учителями-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action="ppaction://hlinksldjump"/>
              </a:rPr>
              <a:t>предметниками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304800" y="4114800"/>
            <a:ext cx="2590800" cy="1371600"/>
          </a:xfrm>
          <a:prstGeom prst="cloudCallout">
            <a:avLst>
              <a:gd name="adj1" fmla="val 47878"/>
              <a:gd name="adj2" fmla="val -67848"/>
            </a:avLst>
          </a:prstGeom>
          <a:blipFill>
            <a:blip r:embed="rId9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10" action="ppaction://hlinksldjump"/>
              </a:rPr>
              <a:t>Создание воспитательной системы класса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209800" y="5029200"/>
            <a:ext cx="2895600" cy="1600200"/>
          </a:xfrm>
          <a:prstGeom prst="cloudCallout">
            <a:avLst>
              <a:gd name="adj1" fmla="val 26280"/>
              <a:gd name="adj2" fmla="val -94287"/>
            </a:avLst>
          </a:prstGeom>
          <a:blipFill>
            <a:blip r:embed="rId11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Взаимодействие с руководителями доп. образования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5334000" y="4953000"/>
            <a:ext cx="2514600" cy="1447800"/>
          </a:xfrm>
          <a:prstGeom prst="cloudCallout">
            <a:avLst>
              <a:gd name="adj1" fmla="val -36933"/>
              <a:gd name="adj2" fmla="val -102674"/>
            </a:avLst>
          </a:prstGeom>
          <a:blipFill>
            <a:blip r:embed="rId1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3" action="ppaction://hlinksldjump"/>
              </a:rPr>
              <a:t>Автоматизация рабочего места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6248400" y="1981200"/>
            <a:ext cx="2667000" cy="1371600"/>
          </a:xfrm>
          <a:prstGeom prst="cloudCallout">
            <a:avLst>
              <a:gd name="adj1" fmla="val -65757"/>
              <a:gd name="adj2" fmla="val 3793"/>
            </a:avLst>
          </a:prstGeom>
          <a:blipFill>
            <a:blip r:embed="rId14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Сотрудничество с психологом школы</a:t>
            </a:r>
          </a:p>
        </p:txBody>
      </p:sp>
      <p:sp>
        <p:nvSpPr>
          <p:cNvPr id="18" name="Выноска-облако 17"/>
          <p:cNvSpPr/>
          <p:nvPr/>
        </p:nvSpPr>
        <p:spPr>
          <a:xfrm>
            <a:off x="6172200" y="3505200"/>
            <a:ext cx="2667000" cy="1371600"/>
          </a:xfrm>
          <a:prstGeom prst="cloudCallout">
            <a:avLst>
              <a:gd name="adj1" fmla="val -54844"/>
              <a:gd name="adj2" fmla="val -50933"/>
            </a:avLst>
          </a:prstGeom>
          <a:blipFill>
            <a:blip r:embed="rId15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Сотрудничество с социальным педагогом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371600" y="838200"/>
            <a:ext cx="6229350" cy="4983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676400" y="1905000"/>
            <a:ext cx="5257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Учитель работает над самой ответственной задачей — он формирует человека</a:t>
            </a:r>
            <a:r>
              <a:rPr lang="en-US" sz="2000"/>
              <a:t>!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932363" y="3581400"/>
            <a:ext cx="195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b="1" u="sng">
                <a:hlinkClick r:id="rId3"/>
              </a:rPr>
              <a:t>Калинин М. И.</a:t>
            </a:r>
            <a:endParaRPr lang="ru-RU" sz="20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87313"/>
            <a:ext cx="8077200" cy="6770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FFFF00"/>
                </a:solidFill>
              </a:rPr>
              <a:t>педагогическая профессия и должность </a:t>
            </a:r>
            <a:r>
              <a:rPr lang="ru-RU" sz="1400" dirty="0"/>
              <a:t>в системе общего и профессионально-технического образования, </a:t>
            </a:r>
            <a:r>
              <a:rPr lang="ru-RU" sz="1400" u="sng" dirty="0"/>
              <a:t>высокая миссия</a:t>
            </a:r>
            <a:r>
              <a:rPr lang="ru-RU" sz="1400" dirty="0"/>
              <a:t>, предназначение которой - сотворение и самоопределение личности в культуре, утверждение человека в человеке.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Самоопределение Учителя обусловлено его ориентацией на ценности именно педагогической деятельности, на широкую гамму гуманистических социально-профессиональных установок: </a:t>
            </a:r>
            <a:r>
              <a:rPr lang="ru-RU" sz="1400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 избранную профессию как образ жизни</a:t>
            </a:r>
            <a:r>
              <a:rPr lang="ru-RU" sz="1400" u="sng" dirty="0">
                <a:solidFill>
                  <a:srgbClr val="FFFF00"/>
                </a:solidFill>
              </a:rPr>
              <a:t> </a:t>
            </a:r>
            <a:r>
              <a:rPr lang="ru-RU" sz="1400" dirty="0"/>
              <a:t>и способ её полноценного и творческого проживания; на человека как на цель, а не на средство; на развитие рефлексии, эмпатии, социальных способностей, обеспечивающих продуктивность общения и успешность взаимодействия с людьми, прежде всего с детьми. </a:t>
            </a:r>
          </a:p>
          <a:p>
            <a:pPr>
              <a:defRPr/>
            </a:pPr>
            <a:endParaRPr lang="ru-RU" sz="1400" b="1" dirty="0"/>
          </a:p>
          <a:p>
            <a:pPr>
              <a:defRPr/>
            </a:pPr>
            <a:r>
              <a:rPr lang="ru-RU" sz="1400" b="1" dirty="0">
                <a:solidFill>
                  <a:srgbClr val="FFFF00"/>
                </a:solidFill>
              </a:rPr>
              <a:t>Профессиональные свойства и характеристики Учителя</a:t>
            </a:r>
            <a:r>
              <a:rPr lang="ru-RU" sz="1400" b="1" dirty="0"/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общая направленность его личности (социальная зрелость и гражданская ответственность, профессиональные идеалы, гуманизм, высокоразвитые, прежде всего познавательные, интересы, самоотверженное отношение к избранной профессии);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некоторые специфические качества - организаторские, коммуникативные, перцептивно-гностические, экспрессивные; профессиональная работоспособность.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Присущий современной цивилизации динамизм в значительной мере изменяет социально-педагогические функции У., который </a:t>
            </a:r>
            <a:r>
              <a:rPr lang="ru-RU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 традиционного "педагога-предметника" всё более превращается в организатора процессов, формирующих личность ученика. </a:t>
            </a:r>
            <a:r>
              <a:rPr lang="ru-RU" sz="1400" dirty="0"/>
              <a:t>Школа выступает сферой духовного производства, результат которого - не просто присвоение новых знаний, целей, ценностей и личностных смыслов, но раскрытие сущностных сил и деятельных способностей растущего человека.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У. </a:t>
            </a:r>
            <a:r>
              <a:rPr lang="ru-RU" sz="1400" dirty="0">
                <a:solidFill>
                  <a:srgbClr val="FFC000"/>
                </a:solidFill>
              </a:rPr>
              <a:t>должен постоянно обогащаться</a:t>
            </a:r>
            <a:r>
              <a:rPr lang="ru-RU" sz="1400" dirty="0"/>
              <a:t> тем новым, что даёт современность, жить интенсивной духовной жизнью, стать творцом-создателем. У. в возрастающей мере становится и исследователем, совмещающим в себе педагога - экспериментатора, теоретика и практика, тонкого психолога и воспитателя; ему по силам не только обслуживать имеющиеся педагогические технологии, но и осуществлять инновационные процессы. </a:t>
            </a:r>
          </a:p>
          <a:p>
            <a:pPr>
              <a:defRPr/>
            </a:pPr>
            <a:endParaRPr lang="ru-RU" sz="1400" dirty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>
            <a:off x="7772400" y="6324600"/>
            <a:ext cx="3810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742</TotalTime>
  <Words>1778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Wingdings 2</vt:lpstr>
      <vt:lpstr>Verdana</vt:lpstr>
      <vt:lpstr>Calibri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81</cp:revision>
  <dcterms:modified xsi:type="dcterms:W3CDTF">2014-06-08T09:27:21Z</dcterms:modified>
</cp:coreProperties>
</file>