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AE94A4-37A4-496B-B246-DFD579C50091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55A3F3-E696-42B1-A880-D109934A014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869160"/>
            <a:ext cx="8458200" cy="1222375"/>
          </a:xfrm>
        </p:spPr>
        <p:txBody>
          <a:bodyPr/>
          <a:lstStyle/>
          <a:p>
            <a:r>
              <a:rPr lang="en-US" dirty="0" smtClean="0"/>
              <a:t>                                     </a:t>
            </a:r>
            <a:r>
              <a:rPr lang="ru-RU" sz="2000" dirty="0" smtClean="0"/>
              <a:t>МБОУ «Гимназия №6» г. Брянска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</a:t>
            </a:r>
            <a:r>
              <a:rPr lang="ru-RU" sz="2000" dirty="0" err="1" smtClean="0"/>
              <a:t>Кривенкова</a:t>
            </a:r>
            <a:r>
              <a:rPr lang="ru-RU" sz="2000" dirty="0" smtClean="0"/>
              <a:t> Т.Ф.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458200" cy="144016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Свойства корней степени </a:t>
            </a:r>
            <a:r>
              <a:rPr lang="en-US" sz="4400" b="1" dirty="0" smtClean="0"/>
              <a:t>n</a:t>
            </a:r>
            <a:endParaRPr lang="ru-RU" sz="2000" dirty="0" smtClean="0"/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                 </a:t>
            </a:r>
            <a:r>
              <a:rPr lang="ru-RU" sz="2000" b="1" dirty="0" smtClean="0"/>
              <a:t> 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03481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3892938"/>
                  </p:ext>
                </p:extLst>
              </p:nvPr>
            </p:nvGraphicFramePr>
            <p:xfrm>
              <a:off x="840509" y="988291"/>
              <a:ext cx="7860146" cy="3936049"/>
            </p:xfrm>
            <a:graphic>
              <a:graphicData uri="http://schemas.openxmlformats.org/drawingml/2006/table">
                <a:tbl>
                  <a:tblPr/>
                  <a:tblGrid>
                    <a:gridCol w="7860146"/>
                  </a:tblGrid>
                  <a:tr h="360218"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    </a:t>
                          </a:r>
                          <a:r>
                            <a:rPr lang="ru-RU" b="1" dirty="0" smtClean="0"/>
                            <a:t>1.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𝟎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=0                                                                            2.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=1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01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3.</a:t>
                          </a:r>
                          <a:r>
                            <a:rPr lang="en-US" b="1" baseline="0" dirty="0" smtClean="0"/>
                            <a:t> (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baseline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baseline="0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b="1" i="1" baseline="0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baseline="0" dirty="0" smtClean="0"/>
                            <a:t>)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1" i="1" baseline="0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baseline="0" dirty="0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baseline="0" dirty="0" smtClean="0">
                                      <a:latin typeface="Cambria Math"/>
                                    </a:rPr>
                                    <m:t>𝒏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1" dirty="0" smtClean="0"/>
                            <a:t>=a –</a:t>
                          </a:r>
                          <a:r>
                            <a:rPr lang="ru-RU" b="1" dirty="0" smtClean="0"/>
                            <a:t>по</a:t>
                          </a:r>
                          <a:r>
                            <a:rPr lang="ru-RU" b="1" baseline="0" dirty="0" smtClean="0"/>
                            <a:t> определению, причем</a:t>
                          </a:r>
                        </a:p>
                        <a:p>
                          <a:pPr algn="l"/>
                          <a:r>
                            <a:rPr lang="ru-RU" b="1" i="0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ad>
                                    <m:rad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𝒌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</m:deg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</m:rad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 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1" dirty="0" smtClean="0"/>
                            <a:t>)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𝒌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ru-RU" b="1" i="1" dirty="0" smtClean="0">
                                      <a:latin typeface="Cambria Math"/>
                                    </a:rPr>
                                    <m:t> 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1" dirty="0" smtClean="0"/>
                            <a:t>=a </a:t>
                          </a:r>
                          <a:r>
                            <a:rPr lang="ru-RU" b="1" baseline="0" dirty="0" smtClean="0"/>
                            <a:t> для любых а                         (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baseline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baseline="0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baseline="0" smtClean="0">
                                      <a:latin typeface="Cambria Math"/>
                                    </a:rPr>
                                    <m:t>𝒌</m:t>
                                  </m:r>
                                </m:deg>
                                <m:e>
                                  <m:r>
                                    <a:rPr lang="en-US" b="1" i="1" baseline="0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baseline="0" dirty="0" smtClean="0"/>
                            <a:t>)</a:t>
                          </a:r>
                          <a14:m>
                            <m:oMath xmlns:m="http://schemas.openxmlformats.org/officeDocument/2006/math">
                              <m:r>
                                <a:rPr lang="ru-RU" b="1" i="1" baseline="0" smtClean="0"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ru-RU" b="1" i="1" baseline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baseline="0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baseline="0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baseline="0" smtClean="0">
                                      <a:latin typeface="Cambria Math"/>
                                    </a:rPr>
                                    <m:t>𝒌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1" dirty="0" smtClean="0"/>
                            <a:t>=a</a:t>
                          </a:r>
                          <a:r>
                            <a:rPr lang="ru-RU" b="1" dirty="0" smtClean="0"/>
                            <a:t> только при</a:t>
                          </a:r>
                          <a:r>
                            <a:rPr lang="ru-RU" b="1" baseline="0" dirty="0" smtClean="0"/>
                            <a:t> а≥0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4.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𝒌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𝟏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𝒌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=a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5.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𝒌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𝒌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b="0" i="0" dirty="0" smtClean="0">
                                      <a:latin typeface="Cambria Math"/>
                                    </a:rPr>
                                    <m:t>а</m:t>
                                  </m:r>
                                </m:e>
                              </m:d>
                              <m:r>
                                <a:rPr lang="ru-RU" b="1" i="1" dirty="0" smtClean="0">
                                  <a:latin typeface="Cambria Math"/>
                                </a:rPr>
                                <m:t>=</m:t>
                              </m:r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𝒂</m:t>
                                      </m:r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, </m:t>
                                      </m:r>
                                      <m:r>
                                        <a:rPr lang="ru-RU" b="1" i="0" dirty="0" smtClean="0">
                                          <a:latin typeface="Cambria Math"/>
                                        </a:rPr>
                                        <m:t>если а</m:t>
                                      </m:r>
                                      <m:r>
                                        <a:rPr lang="ru-RU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≥</m:t>
                                      </m:r>
                                      <m:r>
                                        <a:rPr lang="ru-RU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𝒂</m:t>
                                      </m:r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, если а&lt;</m:t>
                                      </m:r>
                                      <m:r>
                                        <a:rPr lang="ru-RU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𝟎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6.(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)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𝒌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𝒌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-</a:t>
                          </a:r>
                          <a:r>
                            <a:rPr lang="ru-RU" b="1" dirty="0" smtClean="0"/>
                            <a:t>для всех</a:t>
                          </a:r>
                          <a:r>
                            <a:rPr lang="ru-RU" b="1" baseline="0" dirty="0" smtClean="0"/>
                            <a:t> а из области определения выражения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baseline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baseline="0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b="1" i="1" baseline="0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7. </a:t>
                          </a:r>
                          <a:r>
                            <a:rPr lang="ru-RU" b="1" dirty="0" smtClean="0"/>
                            <a:t>Корень из </a:t>
                          </a:r>
                          <a:r>
                            <a:rPr lang="ru-RU" b="1" dirty="0" smtClean="0"/>
                            <a:t>корня </a:t>
                          </a:r>
                          <a:endParaRPr lang="ru-RU" b="1" dirty="0" smtClean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ad>
                                    <m:rad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latin typeface="Cambria Math"/>
                                        </a:rPr>
                                        <m:t>𝒌</m:t>
                                      </m:r>
                                    </m:deg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</m:rad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𝒏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𝒌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 -</a:t>
                          </a:r>
                          <a:r>
                            <a:rPr lang="ru-RU" b="1" dirty="0" smtClean="0"/>
                            <a:t>для всех  а из области определения </a:t>
                          </a:r>
                          <a:r>
                            <a:rPr lang="ru-RU" b="1" baseline="0" dirty="0" smtClean="0"/>
                            <a:t>выражения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baseline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baseline="0" smtClean="0">
                                      <a:latin typeface="Cambria Math"/>
                                    </a:rPr>
                                    <m:t>𝒏</m:t>
                                  </m:r>
                                  <m:r>
                                    <a:rPr lang="en-US" b="1" i="1" baseline="0" smtClean="0">
                                      <a:latin typeface="Cambria Math"/>
                                    </a:rPr>
                                    <m:t>𝒌</m:t>
                                  </m:r>
                                </m:deg>
                                <m:e>
                                  <m:r>
                                    <a:rPr lang="en-US" b="1" i="1" baseline="0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8.Корень </a:t>
                          </a:r>
                          <a:r>
                            <a:rPr lang="ru-RU" b="1" dirty="0" smtClean="0"/>
                            <a:t>из степени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𝒎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𝒎</m:t>
                                      </m:r>
                                    </m:num>
                                    <m:den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𝒏</m:t>
                                      </m:r>
                                    </m:den>
                                  </m:f>
                                </m:sup>
                              </m:sSup>
                            </m:oMath>
                          </a14:m>
                          <a:r>
                            <a:rPr lang="en-US" b="1" dirty="0" smtClean="0"/>
                            <a:t> </a:t>
                          </a:r>
                          <a:r>
                            <a:rPr lang="ru-RU" b="1" dirty="0" smtClean="0"/>
                            <a:t> при  </a:t>
                          </a:r>
                          <a:r>
                            <a:rPr lang="en-US" b="1" dirty="0" smtClean="0"/>
                            <a:t>a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3892938"/>
                  </p:ext>
                </p:extLst>
              </p:nvPr>
            </p:nvGraphicFramePr>
            <p:xfrm>
              <a:off x="840509" y="988291"/>
              <a:ext cx="7860146" cy="3936049"/>
            </p:xfrm>
            <a:graphic>
              <a:graphicData uri="http://schemas.openxmlformats.org/drawingml/2006/table">
                <a:tbl>
                  <a:tblPr/>
                  <a:tblGrid>
                    <a:gridCol w="7860146"/>
                  </a:tblGrid>
                  <a:tr h="39249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8" r="-78" b="-935938"/>
                          </a:stretch>
                        </a:blipFill>
                      </a:tcPr>
                    </a:tc>
                  </a:tr>
                  <a:tr h="65659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8" t="-59259" r="-78" b="-454630"/>
                          </a:stretch>
                        </a:blipFill>
                      </a:tcPr>
                    </a:tc>
                  </a:tr>
                  <a:tr h="43910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8" t="-238889" r="-78" b="-581944"/>
                          </a:stretch>
                        </a:blipFill>
                      </a:tcPr>
                    </a:tc>
                  </a:tr>
                  <a:tr h="5805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8" t="-254167" r="-78" b="-336458"/>
                          </a:stretch>
                        </a:blipFill>
                      </a:tcPr>
                    </a:tc>
                  </a:tr>
                  <a:tr h="43910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8" t="-472222" r="-78" b="-348611"/>
                          </a:stretch>
                        </a:blipFill>
                      </a:tcPr>
                    </a:tc>
                  </a:tr>
                  <a:tr h="70180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8" t="-358261" r="-78" b="-118261"/>
                          </a:stretch>
                        </a:blipFill>
                      </a:tcPr>
                    </a:tc>
                  </a:tr>
                  <a:tr h="7264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  <a:blipFill rotWithShape="1">
                          <a:blip r:embed="rId2"/>
                          <a:stretch>
                            <a:fillRect l="-78" t="-442857" r="-78" b="-1428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87346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1196116"/>
                  </p:ext>
                </p:extLst>
              </p:nvPr>
            </p:nvGraphicFramePr>
            <p:xfrm>
              <a:off x="251520" y="476672"/>
              <a:ext cx="8352928" cy="6093905"/>
            </p:xfrm>
            <a:graphic>
              <a:graphicData uri="http://schemas.openxmlformats.org/drawingml/2006/table">
                <a:tbl>
                  <a:tblPr/>
                  <a:tblGrid>
                    <a:gridCol w="2304256"/>
                    <a:gridCol w="2627177"/>
                    <a:gridCol w="3421495"/>
                  </a:tblGrid>
                  <a:tr h="18288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9. Корень из произведения и частного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r>
                            <a:rPr lang="ru-RU" b="1" dirty="0" smtClean="0"/>
                            <a:t>Область применения </a:t>
                          </a:r>
                        </a:p>
                        <a:p>
                          <a:r>
                            <a:rPr lang="ru-RU" b="1" dirty="0" smtClean="0"/>
                            <a:t>формул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 smtClean="0"/>
                        </a:p>
                        <a:p>
                          <a:pPr algn="ctr"/>
                          <a:r>
                            <a:rPr lang="ru-RU" b="1" dirty="0" smtClean="0"/>
                            <a:t>Формулы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r>
                            <a:rPr lang="ru-RU" b="1" dirty="0" smtClean="0"/>
                            <a:t>Примеры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Для неотрицательных</a:t>
                          </a:r>
                        </a:p>
                        <a:p>
                          <a:pPr algn="ctr"/>
                          <a:r>
                            <a:rPr lang="en-US" b="1" baseline="0" dirty="0" smtClean="0"/>
                            <a:t>a</a:t>
                          </a:r>
                          <a:r>
                            <a:rPr lang="ru-RU" b="1" baseline="0" dirty="0" smtClean="0"/>
                            <a:t> и</a:t>
                          </a:r>
                          <a:r>
                            <a:rPr lang="en-US" b="1" baseline="0" dirty="0" smtClean="0"/>
                            <a:t> </a:t>
                          </a:r>
                          <a:r>
                            <a:rPr lang="en-US" b="1" dirty="0" smtClean="0"/>
                            <a:t>b</a:t>
                          </a:r>
                        </a:p>
                        <a:p>
                          <a:pPr algn="ctr"/>
                          <a:r>
                            <a:rPr lang="en-US" b="1" dirty="0" smtClean="0"/>
                            <a:t>(a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oMath>
                          </a14:m>
                          <a:endParaRPr lang="en-US" b="1" dirty="0" smtClean="0"/>
                        </a:p>
                        <a:p>
                          <a:pPr algn="ctr"/>
                          <a:r>
                            <a:rPr lang="ru-RU" b="1" dirty="0" smtClean="0"/>
                            <a:t> 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𝒂𝒃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rad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endParaRPr lang="en-US" b="1" dirty="0" smtClean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num>
                                    <m:den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𝒃</m:t>
                                      </m:r>
                                    </m:den>
                                  </m:f>
                                </m:e>
                              </m:rad>
                              <m:r>
                                <a:rPr lang="en-US" b="1" i="0" smtClean="0">
                                  <a:latin typeface="Cambria Math"/>
                                </a:rPr>
                                <m:t> = 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latin typeface="Cambria Math"/>
                                        </a:rPr>
                                        <m:t>𝒏</m:t>
                                      </m:r>
                                    </m:deg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latin typeface="Cambria Math"/>
                                        </a:rPr>
                                        <m:t>𝒏</m:t>
                                      </m:r>
                                    </m:deg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𝒃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US" b="1" dirty="0" smtClean="0"/>
                            <a:t> (b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oMath>
                          </a14:m>
                          <a:endParaRPr lang="ru-RU" b="1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𝟐𝟕</m:t>
                                  </m:r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𝟖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𝟐𝟕</m:t>
                                  </m:r>
                                </m:e>
                              </m:rad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𝟖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=3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𝟔</m:t>
                              </m:r>
                            </m:oMath>
                          </a14:m>
                          <a:endParaRPr lang="en-US" b="1" dirty="0" smtClean="0"/>
                        </a:p>
                        <a:p>
                          <a:endParaRPr lang="en-US" b="1" dirty="0" smtClean="0"/>
                        </a:p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𝟒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𝟔𝟐𝟓</m:t>
                                      </m:r>
                                    </m:num>
                                    <m:den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𝟏𝟔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latin typeface="Cambria Math"/>
                                        </a:rPr>
                                        <m:t>𝟒</m:t>
                                      </m:r>
                                    </m:deg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𝟔𝟐𝟓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latin typeface="Cambria Math"/>
                                        </a:rPr>
                                        <m:t>𝟒</m:t>
                                      </m:r>
                                    </m:deg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𝟏𝟔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US" b="1" dirty="0" smtClean="0"/>
                            <a:t> 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 rowSpan="4">
                      <a:txBody>
                        <a:bodyPr/>
                        <a:lstStyle/>
                        <a:p>
                          <a:endParaRPr lang="ru-RU" b="1" dirty="0" smtClean="0"/>
                        </a:p>
                        <a:p>
                          <a:endParaRPr lang="ru-RU" b="1" dirty="0" smtClean="0"/>
                        </a:p>
                        <a:p>
                          <a:endParaRPr lang="ru-RU" b="1" dirty="0" smtClean="0"/>
                        </a:p>
                        <a:p>
                          <a:endParaRPr lang="ru-RU" b="1" dirty="0" smtClean="0"/>
                        </a:p>
                        <a:p>
                          <a:endParaRPr lang="ru-RU" b="1" dirty="0" smtClean="0"/>
                        </a:p>
                        <a:p>
                          <a:r>
                            <a:rPr lang="ru-RU" b="1" dirty="0" smtClean="0"/>
                            <a:t>Для </a:t>
                          </a:r>
                          <a:r>
                            <a:rPr lang="ru-RU" b="1" dirty="0" smtClean="0"/>
                            <a:t>любых </a:t>
                          </a:r>
                          <a:r>
                            <a:rPr lang="en-US" b="1" dirty="0" smtClean="0"/>
                            <a:t>a</a:t>
                          </a:r>
                          <a:r>
                            <a:rPr lang="ru-RU" b="1" dirty="0" smtClean="0"/>
                            <a:t> и </a:t>
                          </a:r>
                          <a:r>
                            <a:rPr lang="en-US" b="1" dirty="0" smtClean="0"/>
                            <a:t>b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Корень нечетной степени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0466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𝒌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𝟏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𝒂𝒃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𝒌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𝟏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rad>
                              <m:r>
                                <a:rPr lang="en-US" b="1" i="1" dirty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∙ </m:t>
                              </m:r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𝒌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𝟏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endParaRPr lang="en-US" b="1" dirty="0" smtClean="0"/>
                        </a:p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𝒌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𝟏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num>
                                    <m:den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𝒃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𝒌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</m:deg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𝒌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</m:deg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𝒃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US" b="1" dirty="0" smtClean="0"/>
                            <a:t> (b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𝟓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𝟓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𝒃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𝟓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b="1" i="1" smtClean="0">
                                  <a:latin typeface="Cambria Math"/>
                                </a:rPr>
                                <m:t>=</m:t>
                              </m:r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𝟓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𝟓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𝟓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  <a:ea typeface="Cambria Math"/>
                                        </a:rPr>
                                        <m:t>𝒃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  <a:ea typeface="Cambria Math"/>
                                        </a:rPr>
                                        <m:t>𝟓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= ab</a:t>
                          </a:r>
                        </a:p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𝟔𝟒</m:t>
                                      </m:r>
                                    </m:num>
                                    <m:den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𝟏𝟐𝟓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dirty="0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𝟔𝟒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dirty="0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𝟏𝟐𝟓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US" b="1" dirty="0" smtClean="0"/>
                            <a:t> 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1" dirty="0" smtClean="0"/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Корень четной степени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𝒌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𝒂𝒃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𝒌</m:t>
                                  </m:r>
                                </m:deg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</m:d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𝒌</m:t>
                                  </m:r>
                                </m:deg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1" i="1" dirty="0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𝒃</m:t>
                                      </m:r>
                                    </m:e>
                                  </m:d>
                                  <m:r>
                                    <a:rPr lang="en-US" b="1" i="0" dirty="0" smtClean="0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   </m:t>
                                  </m:r>
                                </m:e>
                              </m:rad>
                            </m:oMath>
                          </a14:m>
                          <a:endParaRPr lang="en-US" b="1" dirty="0" smtClean="0"/>
                        </a:p>
                        <a:p>
                          <a:r>
                            <a:rPr lang="ru-RU" b="1" dirty="0" smtClean="0"/>
                            <a:t>где  </a:t>
                          </a:r>
                          <a:r>
                            <a:rPr lang="en-US" b="1" dirty="0" smtClean="0"/>
                            <a:t>ab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oMath>
                          </a14:m>
                          <a:endParaRPr lang="ru-RU" b="1" dirty="0" smtClean="0"/>
                        </a:p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𝒌</m:t>
                                  </m:r>
                                </m:deg>
                                <m:e>
                                  <m:f>
                                    <m:f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num>
                                    <m:den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𝒃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𝒌</m:t>
                                      </m:r>
                                    </m:deg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𝒌</m:t>
                                      </m:r>
                                    </m:deg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𝒃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US" b="1" dirty="0" smtClean="0"/>
                            <a:t> ,</a:t>
                          </a:r>
                          <a:r>
                            <a:rPr lang="ru-RU" b="1" dirty="0" smtClean="0"/>
                            <a:t> </a:t>
                          </a:r>
                        </a:p>
                        <a:p>
                          <a:r>
                            <a:rPr lang="ru-RU" b="1" dirty="0" smtClean="0"/>
                            <a:t>где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𝒃</m:t>
                                  </m:r>
                                </m:den>
                              </m:f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ru-RU" b="1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ru-RU" b="1" i="1" smtClean="0">
                                              <a:latin typeface="Cambria Math"/>
                                            </a:rPr>
                                            <m:t>𝟑</m:t>
                                          </m:r>
                                        </m:e>
                                      </m:rad>
                                    </m:e>
                                  </m:d>
                                  <m:r>
                                    <a:rPr lang="ru-RU" b="1" i="0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𝟓</m:t>
                                      </m:r>
                                    </m:e>
                                  </m:rad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ru-RU" b="1" i="1" dirty="0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b="1" i="1" dirty="0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ru-RU" b="1" i="1" dirty="0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ru-RU" b="1" i="1" dirty="0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ru-RU" b="1" i="1" dirty="0" smtClean="0">
                                              <a:latin typeface="Cambria Math"/>
                                            </a:rPr>
                                            <m:t>𝟑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</m:rad>
                              <m:r>
                                <a:rPr lang="ru-RU" b="1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</m:oMath>
                          </a14:m>
                          <a:endParaRPr lang="ru-RU" b="1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ru-RU" b="1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b="1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ru-RU" b="1" i="1" dirty="0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𝟏</m:t>
                                      </m:r>
                                      <m:r>
                                        <a:rPr lang="ru-RU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ru-RU" b="1" i="1" dirty="0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ru-RU" b="1" i="1" dirty="0" smtClean="0">
                                              <a:latin typeface="Cambria Math"/>
                                              <a:ea typeface="Cambria Math"/>
                                            </a:rPr>
                                            <m:t>𝟓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ru-RU" b="1" i="1" dirty="0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b="1" i="0" dirty="0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e>
                                  </m:rad>
                                  <m:r>
                                    <a:rPr lang="ru-RU" b="1" i="0" dirty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ru-RU" b="1" i="0" dirty="0" smtClean="0"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</m:rad>
                              <m:r>
                                <a:rPr lang="ru-RU" b="1" i="0" dirty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ru-RU" b="1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b="1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ru-RU" b="1" i="1" dirty="0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b="1" i="0" dirty="0" smtClean="0">
                                          <a:latin typeface="Cambria Math"/>
                                          <a:ea typeface="Cambria Math"/>
                                        </a:rPr>
                                        <m:t>𝟓</m:t>
                                      </m:r>
                                    </m:e>
                                  </m:rad>
                                  <m:r>
                                    <a:rPr lang="ru-RU" b="1" i="0" dirty="0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ru-RU" b="1" i="0" dirty="0" smtClean="0">
                                      <a:latin typeface="Cambria Math"/>
                                      <a:ea typeface="Cambria Math"/>
                                    </a:rPr>
                                    <m:t>𝟏</m:t>
                                  </m:r>
                                </m:e>
                              </m:rad>
                            </m:oMath>
                          </a14:m>
                          <a:endParaRPr lang="ru-RU" b="1" i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1196116"/>
                  </p:ext>
                </p:extLst>
              </p:nvPr>
            </p:nvGraphicFramePr>
            <p:xfrm>
              <a:off x="251520" y="476672"/>
              <a:ext cx="8352928" cy="6093905"/>
            </p:xfrm>
            <a:graphic>
              <a:graphicData uri="http://schemas.openxmlformats.org/drawingml/2006/table">
                <a:tbl>
                  <a:tblPr/>
                  <a:tblGrid>
                    <a:gridCol w="2304256"/>
                    <a:gridCol w="2627177"/>
                    <a:gridCol w="3421495"/>
                  </a:tblGrid>
                  <a:tr h="36576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9. Корень из произведения и частного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ru-RU" b="1" dirty="0" smtClean="0"/>
                            <a:t>Область применения </a:t>
                          </a:r>
                        </a:p>
                        <a:p>
                          <a:r>
                            <a:rPr lang="ru-RU" b="1" dirty="0" smtClean="0"/>
                            <a:t>формул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 smtClean="0"/>
                        </a:p>
                        <a:p>
                          <a:pPr algn="ctr"/>
                          <a:r>
                            <a:rPr lang="ru-RU" b="1" dirty="0" smtClean="0"/>
                            <a:t>Формулы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 smtClean="0"/>
                        </a:p>
                        <a:p>
                          <a:pPr algn="ctr"/>
                          <a:r>
                            <a:rPr lang="ru-RU" b="1" dirty="0" smtClean="0"/>
                            <a:t>Примеры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4630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89583" r="-262698" b="-2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7703" t="-89583" r="-130394" b="-2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44207" t="-89583" r="-178" b="-231667"/>
                          </a:stretch>
                        </a:blipFill>
                      </a:tcPr>
                    </a:tc>
                  </a:tr>
                  <a:tr h="365760">
                    <a:tc rowSpan="4">
                      <a:txBody>
                        <a:bodyPr/>
                        <a:lstStyle/>
                        <a:p>
                          <a:endParaRPr lang="ru-RU" b="1" dirty="0" smtClean="0"/>
                        </a:p>
                        <a:p>
                          <a:endParaRPr lang="ru-RU" b="1" dirty="0" smtClean="0"/>
                        </a:p>
                        <a:p>
                          <a:endParaRPr lang="ru-RU" b="1" dirty="0" smtClean="0"/>
                        </a:p>
                        <a:p>
                          <a:endParaRPr lang="ru-RU" b="1" dirty="0" smtClean="0"/>
                        </a:p>
                        <a:p>
                          <a:endParaRPr lang="ru-RU" b="1" dirty="0" smtClean="0"/>
                        </a:p>
                        <a:p>
                          <a:r>
                            <a:rPr lang="ru-RU" b="1" dirty="0" smtClean="0"/>
                            <a:t>Для </a:t>
                          </a:r>
                          <a:r>
                            <a:rPr lang="ru-RU" b="1" dirty="0" smtClean="0"/>
                            <a:t>любых </a:t>
                          </a:r>
                          <a:r>
                            <a:rPr lang="en-US" b="1" dirty="0" smtClean="0"/>
                            <a:t>a</a:t>
                          </a:r>
                          <a:r>
                            <a:rPr lang="ru-RU" b="1" dirty="0" smtClean="0"/>
                            <a:t> и </a:t>
                          </a:r>
                          <a:r>
                            <a:rPr lang="en-US" b="1" dirty="0" smtClean="0"/>
                            <a:t>b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Корень нечетной степени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97268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7703" t="-314024" r="-130394" b="-20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44207" t="-314024" r="-178" b="-202439"/>
                          </a:stretch>
                        </a:blipFill>
                      </a:tcPr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Корень четной степени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2191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7703" t="-277820" r="-130394" b="-2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44207" t="-277820" r="-178" b="-22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52762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48864964"/>
                  </p:ext>
                </p:extLst>
              </p:nvPr>
            </p:nvGraphicFramePr>
            <p:xfrm>
              <a:off x="755576" y="332656"/>
              <a:ext cx="7992888" cy="5611988"/>
            </p:xfrm>
            <a:graphic>
              <a:graphicData uri="http://schemas.openxmlformats.org/drawingml/2006/table">
                <a:tbl>
                  <a:tblPr/>
                  <a:tblGrid>
                    <a:gridCol w="1872208"/>
                    <a:gridCol w="3240360"/>
                    <a:gridCol w="2880320"/>
                  </a:tblGrid>
                  <a:tr h="286327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10. Основное свойство корней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470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При а</a:t>
                          </a:r>
                          <a14:m>
                            <m:oMath xmlns:m="http://schemas.openxmlformats.org/officeDocument/2006/math">
                              <m:r>
                                <a:rPr lang="ru-RU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</m:oMath>
                          </a14:m>
                          <a:r>
                            <a:rPr lang="ru-RU" b="1" dirty="0" smtClean="0"/>
                            <a:t>0 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𝒎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ru-RU" b="1" i="1" smtClean="0">
                                  <a:latin typeface="Cambria Math"/>
                                </a:rPr>
                                <m:t>=</m:t>
                              </m:r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𝒏𝒌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𝒎𝒌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</a:t>
                          </a:r>
                          <a:r>
                            <a:rPr lang="ru-RU" b="1" baseline="0" dirty="0" smtClean="0"/>
                            <a:t> и, наоборот,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baseline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baseline="0" smtClean="0">
                                      <a:latin typeface="Cambria Math"/>
                                    </a:rPr>
                                    <m:t>𝒏𝒌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baseline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baseline="0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baseline="0" smtClean="0">
                                          <a:latin typeface="Cambria Math"/>
                                        </a:rPr>
                                        <m:t>𝒎𝒌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ru-RU" b="1" i="1" baseline="0" smtClean="0">
                                  <a:latin typeface="Cambria Math"/>
                                </a:rPr>
                                <m:t>=</m:t>
                              </m:r>
                              <m:rad>
                                <m:radPr>
                                  <m:ctrlPr>
                                    <a:rPr lang="ru-RU" b="1" i="1" baseline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baseline="0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baseline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baseline="0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baseline="0" smtClean="0">
                                          <a:latin typeface="Cambria Math"/>
                                        </a:rPr>
                                        <m:t>𝒎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en-US" b="1" dirty="0" smtClean="0"/>
                        </a:p>
                        <a:p>
                          <a:pPr algn="ctr"/>
                          <a:r>
                            <a:rPr lang="ru-RU" b="1" dirty="0" smtClean="0"/>
                            <a:t>Значение корня из степени неотрицательного</a:t>
                          </a:r>
                          <a:r>
                            <a:rPr lang="ru-RU" b="1" baseline="0" dirty="0" smtClean="0"/>
                            <a:t> числа не изменится, если показатель корня и показатель подкоренного выражения умножить (или разделить) на одно и то же число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8288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0" i="1" dirty="0" smtClean="0"/>
                            <a:t>Особенности использования основного свойства при любых значениях  а</a:t>
                          </a:r>
                          <a:endParaRPr lang="ru-RU" b="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91779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Умножение показателей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Область применения формул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 smtClean="0"/>
                        </a:p>
                        <a:p>
                          <a:pPr algn="ctr"/>
                          <a:r>
                            <a:rPr lang="ru-RU" b="1" dirty="0" smtClean="0"/>
                            <a:t>Формулы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 smtClean="0"/>
                        </a:p>
                        <a:p>
                          <a:pPr algn="ctr"/>
                          <a:r>
                            <a:rPr lang="ru-RU" b="1" dirty="0" smtClean="0"/>
                            <a:t>Примеры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m </a:t>
                          </a:r>
                          <a:r>
                            <a:rPr lang="ru-RU" b="1" dirty="0" smtClean="0"/>
                            <a:t>и</a:t>
                          </a:r>
                          <a:r>
                            <a:rPr lang="en-US" b="1" baseline="0" dirty="0" smtClean="0"/>
                            <a:t> n</a:t>
                          </a:r>
                          <a:r>
                            <a:rPr lang="ru-RU" b="1" baseline="0" dirty="0" smtClean="0"/>
                            <a:t> – оба нечетные, </a:t>
                          </a:r>
                          <a:r>
                            <a:rPr lang="en-US" b="1" baseline="0" dirty="0" smtClean="0"/>
                            <a:t>k</a:t>
                          </a:r>
                          <a:r>
                            <a:rPr lang="ru-RU" b="1" baseline="0" dirty="0" smtClean="0"/>
                            <a:t> - четное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ru-RU" b="1" i="0" smtClean="0">
                                        <a:latin typeface="Cambria Math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US" b="1" i="0" smtClean="0">
                                        <a:latin typeface="Cambria Math"/>
                                      </a:rPr>
                                      <m:t>𝐧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ru-RU" b="1" i="0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0" smtClean="0">
                                            <a:latin typeface="Cambria Math"/>
                                          </a:rPr>
                                          <m:t>𝐚</m:t>
                                        </m:r>
                                      </m:e>
                                      <m:sup>
                                        <m:r>
                                          <a:rPr lang="en-US" b="1" i="0" smtClean="0">
                                            <a:latin typeface="Cambria Math"/>
                                          </a:rPr>
                                          <m:t>𝐦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n-US" b="1" i="0" smtClean="0">
                                    <a:latin typeface="Cambria Math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b="1" i="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ru-RU" b="1" i="0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ad>
                                          <m:radPr>
                                            <m:ctrlPr>
                                              <a:rPr lang="ru-RU" b="1" i="0" smtClean="0">
                                                <a:latin typeface="Cambria Math"/>
                                              </a:rPr>
                                            </m:ctrlPr>
                                          </m:radPr>
                                          <m:deg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1" i="0" smtClean="0">
                                                <a:latin typeface="Cambria Math"/>
                                              </a:rPr>
                                              <m:t>𝐧𝐤</m:t>
                                            </m:r>
                                          </m:deg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ru-RU" b="1" i="0" smtClean="0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b="1" i="0" smtClean="0">
                                                    <a:latin typeface="Cambria Math"/>
                                                  </a:rPr>
                                                  <m:t>𝐚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b="1" i="0" smtClean="0">
                                                    <a:latin typeface="Cambria Math"/>
                                                  </a:rPr>
                                                  <m:t>𝐦𝐤</m:t>
                                                </m:r>
                                              </m:sup>
                                            </m:sSup>
                                          </m:e>
                                        </m:rad>
                                        <m:r>
                                          <a:rPr lang="en-US" b="1" i="0" smtClean="0">
                                            <a:latin typeface="Cambria Math"/>
                                          </a:rPr>
                                          <m:t> ,</m:t>
                                        </m:r>
                                        <m:r>
                                          <a:rPr lang="ru-RU" b="1" i="0" smtClean="0">
                                            <a:latin typeface="Cambria Math"/>
                                          </a:rPr>
                                          <m:t>если </m:t>
                                        </m:r>
                                        <m:r>
                                          <a:rPr lang="en-US" b="1" i="0" smtClean="0">
                                            <a:latin typeface="Cambria Math"/>
                                          </a:rPr>
                                          <m:t>𝐚</m:t>
                                        </m:r>
                                        <m:r>
                                          <a:rPr lang="en-US" b="1" i="0" smtClean="0">
                                            <a:latin typeface="Cambria Math"/>
                                            <a:ea typeface="Cambria Math"/>
                                          </a:rPr>
                                          <m:t>≥</m:t>
                                        </m:r>
                                        <m:r>
                                          <a:rPr lang="en-US" b="1" i="0" smtClean="0">
                                            <a:latin typeface="Cambria Math"/>
                                            <a:ea typeface="Cambria Math"/>
                                          </a:rPr>
                                          <m:t>𝟎</m:t>
                                        </m:r>
                                      </m:e>
                                      <m:e>
                                        <m:r>
                                          <a:rPr lang="en-US" b="1" i="0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ad>
                                          <m:radPr>
                                            <m:ctrlPr>
                                              <a:rPr lang="en-US" b="1" i="0" smtClean="0">
                                                <a:latin typeface="Cambria Math"/>
                                              </a:rPr>
                                            </m:ctrlPr>
                                          </m:radPr>
                                          <m:deg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1" i="0" smtClean="0">
                                                <a:latin typeface="Cambria Math"/>
                                              </a:rPr>
                                              <m:t>𝐧𝐤</m:t>
                                            </m:r>
                                          </m:deg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b="1" i="0" smtClean="0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b="1" i="0" smtClean="0">
                                                    <a:latin typeface="Cambria Math"/>
                                                  </a:rPr>
                                                  <m:t>𝐚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b="1" i="0" smtClean="0">
                                                    <a:latin typeface="Cambria Math"/>
                                                  </a:rPr>
                                                  <m:t>𝐦𝐤</m:t>
                                                </m:r>
                                              </m:sup>
                                            </m:sSup>
                                          </m:e>
                                        </m:rad>
                                        <m:r>
                                          <a:rPr lang="en-US" b="1" i="0" smtClean="0">
                                            <a:latin typeface="Cambria Math"/>
                                          </a:rPr>
                                          <m:t> ,</m:t>
                                        </m:r>
                                        <m:r>
                                          <a:rPr lang="ru-RU" b="1" i="0" smtClean="0">
                                            <a:latin typeface="Cambria Math"/>
                                          </a:rPr>
                                          <m:t>если </m:t>
                                        </m:r>
                                        <m:r>
                                          <a:rPr lang="en-US" b="1" i="0" smtClean="0">
                                            <a:latin typeface="Cambria Math"/>
                                          </a:rPr>
                                          <m:t>𝐚</m:t>
                                        </m:r>
                                        <m:r>
                                          <a:rPr lang="en-US" b="1" i="0" smtClean="0">
                                            <a:latin typeface="Cambria Math"/>
                                            <a:ea typeface="Cambria Math"/>
                                          </a:rPr>
                                          <m:t>&lt;</m:t>
                                        </m:r>
                                        <m:r>
                                          <a:rPr lang="en-US" b="1" i="0" smtClean="0">
                                            <a:latin typeface="Cambria Math"/>
                                            <a:ea typeface="Cambria Math"/>
                                          </a:rPr>
                                          <m:t>𝟎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b="1" i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dirty="0" smtClean="0">
                                      <a:latin typeface="Cambria Math"/>
                                    </a:rPr>
                                    <m:t>𝟔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b="1" i="1" dirty="0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e>
                                    <m:sup>
                                      <m:r>
                                        <a:rPr lang="ru-RU" b="1" i="1" dirty="0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dirty="0" smtClean="0">
                                      <a:latin typeface="Cambria Math"/>
                                    </a:rPr>
                                    <m:t>𝟔</m:t>
                                  </m:r>
                                </m:deg>
                                <m:e>
                                  <m:r>
                                    <a:rPr lang="ru-RU" b="1" i="1" dirty="0" smtClean="0">
                                      <a:latin typeface="Cambria Math"/>
                                    </a:rPr>
                                    <m:t>𝟒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;</a:t>
                          </a:r>
                        </a:p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= -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dirty="0" smtClean="0">
                                      <a:latin typeface="Cambria Math"/>
                                    </a:rPr>
                                    <m:t>𝟔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b="1" i="1" dirty="0" smtClean="0">
                                          <a:latin typeface="Cambria Math"/>
                                        </a:rPr>
                                        <m:t>(−</m:t>
                                      </m:r>
                                      <m:r>
                                        <a:rPr lang="ru-RU" b="1" i="1" dirty="0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ru-RU" b="1" i="1" dirty="0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ru-RU" b="1" i="1" dirty="0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ru-RU" b="1" i="1" dirty="0" smtClean="0"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b="1" dirty="0" smtClean="0"/>
                            <a:t>-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dirty="0" smtClean="0">
                                      <a:latin typeface="Cambria Math"/>
                                    </a:rPr>
                                    <m:t>𝟔</m:t>
                                  </m:r>
                                </m:deg>
                                <m:e>
                                  <m:r>
                                    <a:rPr lang="ru-RU" b="1" i="1" dirty="0" smtClean="0">
                                      <a:latin typeface="Cambria Math"/>
                                    </a:rPr>
                                    <m:t>𝟒</m:t>
                                  </m:r>
                                </m:e>
                              </m:rad>
                              <m:r>
                                <a:rPr lang="ru-RU" b="1" i="0" dirty="0" smtClean="0">
                                  <a:latin typeface="Cambria Math"/>
                                </a:rPr>
                                <m:t>;</m:t>
                              </m:r>
                            </m:oMath>
                          </a14:m>
                          <a:endParaRPr lang="ru-RU" b="1" dirty="0" smtClean="0"/>
                        </a:p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smtClean="0">
                                      <a:latin typeface="Cambria Math"/>
                                    </a:rPr>
                                    <m:t>𝟓</m:t>
                                  </m:r>
                                </m:deg>
                                <m:e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ru-RU" b="1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e>
                                  </m:rad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= -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dirty="0" smtClean="0">
                                      <a:latin typeface="Cambria Math"/>
                                    </a:rPr>
                                    <m:t>𝟏𝟎</m:t>
                                  </m:r>
                                </m:deg>
                                <m:e>
                                  <m:r>
                                    <a:rPr lang="ru-RU" b="1" i="1" dirty="0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ru-RU" b="1" i="1" dirty="0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ru-RU" b="1" i="1" dirty="0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ru-RU" b="1" i="1" dirty="0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b="1" i="1" dirty="0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e>
                                  </m:rad>
                                  <m:r>
                                    <a:rPr lang="ru-RU" b="1" i="1" dirty="0" smtClean="0">
                                      <a:latin typeface="Cambria Math"/>
                                    </a:rPr>
                                    <m:t>)</m:t>
                                  </m:r>
                                  <m:sSup>
                                    <m:sSupPr>
                                      <m:ctrlPr>
                                        <a:rPr lang="ru-RU" b="1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b="1" i="1" dirty="0" smtClean="0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  <m:sup>
                                      <m:r>
                                        <a:rPr lang="ru-RU" b="1" i="1" dirty="0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В остальных случаях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ru-RU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𝑚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ru-RU" b="0" i="1" smtClean="0">
                                    <a:latin typeface="Cambria Math"/>
                                  </a:rPr>
                                  <m:t>=</m:t>
                                </m:r>
                                <m:rad>
                                  <m:radPr>
                                    <m:ctrlPr>
                                      <a:rPr lang="ru-RU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𝑛𝑘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ru-RU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𝑚𝑘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</m:rad>
                              <m:r>
                                <a:rPr lang="en-US" b="1" i="1" smtClean="0">
                                  <a:latin typeface="Cambria Math"/>
                                </a:rPr>
                                <m:t>=</m:t>
                              </m:r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𝟗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b="1" i="1" smtClean="0">
                                  <a:latin typeface="Cambria Math"/>
                                </a:rPr>
                                <m:t>=</m:t>
                              </m:r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𝟗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𝟖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;</a:t>
                          </a:r>
                          <a:endParaRPr lang="en-US" b="1" dirty="0" smtClean="0"/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</m:rad>
                              <m:r>
                                <a:rPr lang="en-US" b="1" i="1" smtClean="0">
                                  <a:latin typeface="Cambria Math"/>
                                </a:rPr>
                                <m:t>=</m:t>
                              </m:r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𝟗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(−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b="1" i="1" smtClean="0">
                                  <a:latin typeface="Cambria Math"/>
                                </a:rPr>
                                <m:t>=</m:t>
                              </m:r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𝟗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𝟖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.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48864964"/>
                  </p:ext>
                </p:extLst>
              </p:nvPr>
            </p:nvGraphicFramePr>
            <p:xfrm>
              <a:off x="755576" y="332656"/>
              <a:ext cx="7992888" cy="5611988"/>
            </p:xfrm>
            <a:graphic>
              <a:graphicData uri="http://schemas.openxmlformats.org/drawingml/2006/table">
                <a:tbl>
                  <a:tblPr/>
                  <a:tblGrid>
                    <a:gridCol w="1872208"/>
                    <a:gridCol w="3240360"/>
                    <a:gridCol w="2880320"/>
                  </a:tblGrid>
                  <a:tr h="36576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10. Основное свойство корней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262063">
                    <a:tc gridSpan="3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6" t="-31401" r="-76" b="-32270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64008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0" i="1" dirty="0" smtClean="0"/>
                            <a:t>Особенности использования основного свойства при любых значениях  а</a:t>
                          </a:r>
                          <a:endParaRPr lang="ru-RU" b="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91779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Умножение показателей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Область применения формул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 smtClean="0"/>
                        </a:p>
                        <a:p>
                          <a:pPr algn="ctr"/>
                          <a:r>
                            <a:rPr lang="ru-RU" b="1" dirty="0" smtClean="0"/>
                            <a:t>Формулы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 smtClean="0"/>
                        </a:p>
                        <a:p>
                          <a:pPr algn="ctr"/>
                          <a:r>
                            <a:rPr lang="ru-RU" b="1" dirty="0" smtClean="0"/>
                            <a:t>Примеры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980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m </a:t>
                          </a:r>
                          <a:r>
                            <a:rPr lang="ru-RU" b="1" dirty="0" smtClean="0"/>
                            <a:t>и</a:t>
                          </a:r>
                          <a:r>
                            <a:rPr lang="en-US" b="1" baseline="0" dirty="0" smtClean="0"/>
                            <a:t> n</a:t>
                          </a:r>
                          <a:r>
                            <a:rPr lang="ru-RU" b="1" baseline="0" dirty="0" smtClean="0"/>
                            <a:t> – оба нечетные, </a:t>
                          </a:r>
                          <a:r>
                            <a:rPr lang="en-US" b="1" baseline="0" dirty="0" smtClean="0"/>
                            <a:t>k</a:t>
                          </a:r>
                          <a:r>
                            <a:rPr lang="ru-RU" b="1" baseline="0" dirty="0" smtClean="0"/>
                            <a:t> - четное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7895" t="-277465" r="-88910" b="-638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77966" t="-277465" r="-212" b="-63850"/>
                          </a:stretch>
                        </a:blipFill>
                      </a:tcPr>
                    </a:tc>
                  </a:tr>
                  <a:tr h="7398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В остальных случаях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7895" t="-664463" r="-88910" b="-123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77966" t="-664463" r="-212" b="-1239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1862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7776424"/>
                  </p:ext>
                </p:extLst>
              </p:nvPr>
            </p:nvGraphicFramePr>
            <p:xfrm>
              <a:off x="395536" y="980728"/>
              <a:ext cx="8208912" cy="4456240"/>
            </p:xfrm>
            <a:graphic>
              <a:graphicData uri="http://schemas.openxmlformats.org/drawingml/2006/table">
                <a:tbl>
                  <a:tblPr/>
                  <a:tblGrid>
                    <a:gridCol w="1841251"/>
                    <a:gridCol w="4135413"/>
                    <a:gridCol w="2232248"/>
                  </a:tblGrid>
                  <a:tr h="18288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Деление показателей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Хотя бы одно из чисел </a:t>
                          </a:r>
                          <a:r>
                            <a:rPr lang="en-US" b="1" dirty="0" smtClean="0"/>
                            <a:t>n </a:t>
                          </a:r>
                          <a:r>
                            <a:rPr lang="ru-RU" b="1" dirty="0" smtClean="0"/>
                            <a:t>и</a:t>
                          </a:r>
                          <a:r>
                            <a:rPr lang="en-US" b="1" dirty="0" smtClean="0"/>
                            <a:t> k</a:t>
                          </a:r>
                          <a:r>
                            <a:rPr lang="ru-RU" b="1" dirty="0" smtClean="0"/>
                            <a:t> - четное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ru-RU" b="1" i="0" smtClean="0">
                                        <a:latin typeface="Cambria Math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US" b="1" i="0" smtClean="0">
                                        <a:latin typeface="Cambria Math"/>
                                      </a:rPr>
                                      <m:t>𝐧𝐤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ru-RU" b="1" i="0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0" smtClean="0">
                                            <a:latin typeface="Cambria Math"/>
                                          </a:rPr>
                                          <m:t>𝐚</m:t>
                                        </m:r>
                                      </m:e>
                                      <m:sup>
                                        <m:r>
                                          <a:rPr lang="en-US" b="1" i="0" smtClean="0">
                                            <a:latin typeface="Cambria Math"/>
                                          </a:rPr>
                                          <m:t>𝐦𝐤</m:t>
                                        </m:r>
                                      </m:sup>
                                    </m:sSup>
                                    <m:r>
                                      <a:rPr lang="en-US" b="1" i="0" smtClean="0">
                                        <a:latin typeface="Cambria Math"/>
                                      </a:rPr>
                                      <m:t>=</m:t>
                                    </m:r>
                                  </m:e>
                                </m:rad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b="1" i="0" dirty="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1" i="0" dirty="0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ad>
                                          <m:radPr>
                                            <m:ctrlPr>
                                              <a:rPr lang="en-US" b="1" i="0" dirty="0" smtClean="0">
                                                <a:latin typeface="Cambria Math"/>
                                              </a:rPr>
                                            </m:ctrlPr>
                                          </m:radPr>
                                          <m:deg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1" i="0" dirty="0" smtClean="0">
                                                <a:latin typeface="Cambria Math"/>
                                              </a:rPr>
                                              <m:t>𝐧</m:t>
                                            </m:r>
                                          </m:deg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b="1" i="0" dirty="0" smtClean="0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b="1" i="0" dirty="0" smtClean="0">
                                                    <a:latin typeface="Cambria Math"/>
                                                  </a:rPr>
                                                  <m:t>𝐚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b="1" i="0" dirty="0" smtClean="0">
                                                    <a:latin typeface="Cambria Math"/>
                                                  </a:rPr>
                                                  <m:t>𝐦</m:t>
                                                </m:r>
                                              </m:sup>
                                            </m:sSup>
                                          </m:e>
                                        </m:rad>
                                        <m:r>
                                          <a:rPr lang="en-US" b="1" i="0" dirty="0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ru-RU" b="1" i="0" dirty="0" smtClean="0">
                                            <a:latin typeface="Cambria Math"/>
                                          </a:rPr>
                                          <m:t>,если  </m:t>
                                        </m:r>
                                        <m:r>
                                          <a:rPr lang="en-US" b="1" i="0" dirty="0" smtClean="0">
                                            <a:latin typeface="Cambria Math"/>
                                          </a:rPr>
                                          <m:t>𝐦</m:t>
                                        </m:r>
                                        <m:r>
                                          <a:rPr lang="ru-RU" b="1" i="0" dirty="0" smtClean="0">
                                            <a:latin typeface="Cambria Math"/>
                                          </a:rPr>
                                          <m:t>−четное;</m:t>
                                        </m:r>
                                      </m:e>
                                      <m:e>
                                        <m:rad>
                                          <m:radPr>
                                            <m:ctrlPr>
                                              <a:rPr lang="en-US" b="1" i="0" dirty="0" smtClean="0">
                                                <a:latin typeface="Cambria Math"/>
                                              </a:rPr>
                                            </m:ctrlPr>
                                          </m:radPr>
                                          <m:deg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1" i="0" dirty="0" smtClean="0">
                                                <a:latin typeface="Cambria Math"/>
                                              </a:rPr>
                                              <m:t>𝐧</m:t>
                                            </m:r>
                                          </m:deg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b="1" i="0" dirty="0" smtClean="0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d>
                                                  <m:dPr>
                                                    <m:begChr m:val="|"/>
                                                    <m:endChr m:val="|"/>
                                                    <m:ctrlPr>
                                                      <a:rPr lang="en-US" b="1" i="0" dirty="0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r>
                                                      <a:rPr lang="en-US" b="1" i="0" dirty="0" smtClean="0">
                                                        <a:latin typeface="Cambria Math"/>
                                                      </a:rPr>
                                                      <m:t>𝐚</m:t>
                                                    </m:r>
                                                  </m:e>
                                                </m:d>
                                              </m:e>
                                              <m:sup>
                                                <m:r>
                                                  <a:rPr lang="en-US" b="1" i="0" dirty="0" smtClean="0">
                                                    <a:latin typeface="Cambria Math"/>
                                                  </a:rPr>
                                                  <m:t>𝐦</m:t>
                                                </m:r>
                                              </m:sup>
                                            </m:sSup>
                                          </m:e>
                                        </m:rad>
                                        <m:r>
                                          <a:rPr lang="ru-RU" b="1" i="0" dirty="0" smtClean="0">
                                            <a:latin typeface="Cambria Math"/>
                                          </a:rPr>
                                          <m:t> , если  </m:t>
                                        </m:r>
                                        <m:r>
                                          <a:rPr lang="en-US" b="1" i="0" dirty="0" smtClean="0">
                                            <a:latin typeface="Cambria Math"/>
                                          </a:rPr>
                                          <m:t>𝐦</m:t>
                                        </m:r>
                                        <m:r>
                                          <a:rPr lang="ru-RU" b="1" i="0" dirty="0" smtClean="0">
                                            <a:latin typeface="Cambria Math"/>
                                          </a:rPr>
                                          <m:t>−нечетное.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b="1" i="0" dirty="0" smtClean="0"/>
                        </a:p>
                        <a:p>
                          <a:pPr algn="ctr"/>
                          <a:r>
                            <a:rPr lang="ru-RU" b="1" i="0" dirty="0" smtClean="0"/>
                            <a:t>В</a:t>
                          </a:r>
                          <a:r>
                            <a:rPr lang="ru-RU" b="1" i="0" baseline="0" dirty="0" smtClean="0"/>
                            <a:t> частности,</a:t>
                          </a:r>
                        </a:p>
                        <a:p>
                          <a:pPr algn="ctr"/>
                          <a:r>
                            <a:rPr lang="ru-RU" b="1" i="0" baseline="0" dirty="0" smtClean="0"/>
                            <a:t>Если  </a:t>
                          </a:r>
                          <a:r>
                            <a:rPr lang="en-US" b="1" i="0" baseline="0" dirty="0" smtClean="0"/>
                            <a:t>k</a:t>
                          </a:r>
                          <a:r>
                            <a:rPr lang="ru-RU" b="1" i="0" baseline="0" dirty="0" smtClean="0"/>
                            <a:t> - четное, то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baseline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baseline="0" smtClean="0">
                                      <a:latin typeface="Cambria Math"/>
                                    </a:rPr>
                                    <m:t>𝒌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baseline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baseline="0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baseline="0" smtClean="0">
                                          <a:latin typeface="Cambria Math"/>
                                        </a:rPr>
                                        <m:t>𝒎𝒌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b="1" i="0" dirty="0" smtClean="0"/>
                            <a:t>=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𝒎</m:t>
                                      </m:r>
                                    </m:sup>
                                  </m:sSup>
                                </m:e>
                              </m:d>
                            </m:oMath>
                          </a14:m>
                          <a:endParaRPr lang="ru-RU" b="1" i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ru-RU" b="1" i="1" smtClean="0">
                                        <a:latin typeface="Cambria Math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US" b="1" i="1" smtClean="0">
                                        <a:latin typeface="Cambria Math"/>
                                      </a:rPr>
                                      <m:t>𝟏𝟎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ru-RU" b="1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b="1" i="1" smtClean="0">
                                                <a:latin typeface="Cambria Math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b="1" i="1" smtClean="0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e>
                                        </m:rad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𝟔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n-US" b="1" i="0" smtClean="0">
                                    <a:latin typeface="Cambria Math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b="1" i="0" dirty="0" smtClean="0">
                            <a:latin typeface="Cambria Math"/>
                          </a:endParaRPr>
                        </a:p>
                        <a:p>
                          <a:pPr algn="ctr"/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𝟓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1" i="1" dirty="0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1" i="1" dirty="0" smtClean="0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  <m:r>
                                            <a:rPr lang="en-US" b="1" i="1" dirty="0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b="1" i="1" dirty="0" smtClean="0">
                                                  <a:latin typeface="Cambria Math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b="1" i="1" dirty="0" smtClean="0">
                                                  <a:latin typeface="Cambria Math"/>
                                                </a:rPr>
                                                <m:t>𝟐</m:t>
                                              </m:r>
                                            </m:e>
                                          </m:rad>
                                        </m:e>
                                      </m:d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</a:p>
                        <a:p>
                          <a:pPr algn="ctr"/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𝟓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1" i="1" dirty="0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1" i="1" dirty="0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e>
                                      </m:rad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 −</m:t>
                                      </m:r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 ;</a:t>
                          </a:r>
                          <a:endParaRPr lang="en-US" b="1" dirty="0" smtClean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𝟏𝟎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1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1" i="1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e>
                                      </m:rad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</a:p>
                        <a:p>
                          <a:pPr algn="ctr"/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𝟓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1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1" i="1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e>
                                      </m:rad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n</a:t>
                          </a:r>
                          <a:r>
                            <a:rPr lang="en-US" dirty="0" smtClean="0"/>
                            <a:t> </a:t>
                          </a:r>
                          <a:r>
                            <a:rPr lang="ru-RU" dirty="0" smtClean="0"/>
                            <a:t>и</a:t>
                          </a:r>
                          <a:r>
                            <a:rPr lang="en-US" dirty="0" smtClean="0"/>
                            <a:t> </a:t>
                          </a:r>
                          <a:r>
                            <a:rPr lang="en-US" b="1" dirty="0" smtClean="0"/>
                            <a:t>k</a:t>
                          </a:r>
                          <a:r>
                            <a:rPr lang="ru-RU" b="1" dirty="0" smtClean="0"/>
                            <a:t> – оба нечетные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ru-RU" b="1" i="1" smtClean="0">
                                        <a:latin typeface="Cambria Math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US" b="1" i="1" smtClean="0">
                                        <a:latin typeface="Cambria Math"/>
                                      </a:rPr>
                                      <m:t>𝒏𝒌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ru-RU" b="1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𝒎𝒌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ad>
                                  <m:ra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US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𝒎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smtClean="0">
                                      <a:latin typeface="Cambria Math"/>
                                    </a:rPr>
                                    <m:t>𝟏𝟓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ru-RU" b="1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ru-RU" b="1" i="1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e>
                                      </m:rad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𝟗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=</a:t>
                          </a:r>
                        </a:p>
                        <a:p>
                          <a:r>
                            <a:rPr lang="ru-RU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ru-RU" b="1" i="1" smtClean="0">
                                      <a:latin typeface="Cambria Math"/>
                                    </a:rPr>
                                    <m:t>𝟓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ru-RU" b="1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ru-RU" b="1" i="1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e>
                                      </m:rad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ru-RU" b="1" i="1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7776424"/>
                  </p:ext>
                </p:extLst>
              </p:nvPr>
            </p:nvGraphicFramePr>
            <p:xfrm>
              <a:off x="395536" y="980728"/>
              <a:ext cx="8208912" cy="4456240"/>
            </p:xfrm>
            <a:graphic>
              <a:graphicData uri="http://schemas.openxmlformats.org/drawingml/2006/table">
                <a:tbl>
                  <a:tblPr/>
                  <a:tblGrid>
                    <a:gridCol w="1841251"/>
                    <a:gridCol w="4135413"/>
                    <a:gridCol w="2232248"/>
                  </a:tblGrid>
                  <a:tr h="36576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Деление показателей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8825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Хотя бы одно из чисел </a:t>
                          </a:r>
                          <a:r>
                            <a:rPr lang="en-US" b="1" dirty="0" smtClean="0"/>
                            <a:t>n </a:t>
                          </a:r>
                          <a:r>
                            <a:rPr lang="ru-RU" b="1" dirty="0" smtClean="0"/>
                            <a:t>и</a:t>
                          </a:r>
                          <a:r>
                            <a:rPr lang="en-US" b="1" dirty="0" smtClean="0"/>
                            <a:t> k</a:t>
                          </a:r>
                          <a:r>
                            <a:rPr lang="ru-RU" b="1" dirty="0" smtClean="0"/>
                            <a:t> - четное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4690" t="-13742" r="-54130" b="-418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68033" t="-13742" r="-273" b="-41860"/>
                          </a:stretch>
                        </a:blipFill>
                      </a:tcPr>
                    </a:tc>
                  </a:tr>
                  <a:tr h="12078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n</a:t>
                          </a:r>
                          <a:r>
                            <a:rPr lang="en-US" dirty="0" smtClean="0"/>
                            <a:t> </a:t>
                          </a:r>
                          <a:r>
                            <a:rPr lang="ru-RU" dirty="0" smtClean="0"/>
                            <a:t>и</a:t>
                          </a:r>
                          <a:r>
                            <a:rPr lang="en-US" dirty="0" smtClean="0"/>
                            <a:t> </a:t>
                          </a:r>
                          <a:r>
                            <a:rPr lang="en-US" b="1" dirty="0" smtClean="0"/>
                            <a:t>k</a:t>
                          </a:r>
                          <a:r>
                            <a:rPr lang="ru-RU" b="1" dirty="0" smtClean="0"/>
                            <a:t> – оба нечетные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4690" t="-271717" r="-54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68033" t="-271717" r="-27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99357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4906946"/>
                  </p:ext>
                </p:extLst>
              </p:nvPr>
            </p:nvGraphicFramePr>
            <p:xfrm>
              <a:off x="611560" y="332656"/>
              <a:ext cx="7848872" cy="4846447"/>
            </p:xfrm>
            <a:graphic>
              <a:graphicData uri="http://schemas.openxmlformats.org/drawingml/2006/table">
                <a:tbl>
                  <a:tblPr/>
                  <a:tblGrid>
                    <a:gridCol w="2376264"/>
                    <a:gridCol w="2808312"/>
                    <a:gridCol w="2664296"/>
                  </a:tblGrid>
                  <a:tr h="272473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11.Вынесение множителя из-под знака корня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Для неотрицательных</a:t>
                          </a:r>
                          <a:r>
                            <a:rPr lang="en-US" b="1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US" b="1" dirty="0" smtClean="0"/>
                            <a:t>a</a:t>
                          </a:r>
                          <a:r>
                            <a:rPr lang="en-US" b="1" baseline="0" dirty="0" smtClean="0"/>
                            <a:t> </a:t>
                          </a:r>
                          <a:r>
                            <a:rPr lang="ru-RU" b="1" baseline="0" dirty="0" smtClean="0"/>
                            <a:t>и</a:t>
                          </a:r>
                          <a:r>
                            <a:rPr lang="en-US" b="1" dirty="0" smtClean="0"/>
                            <a:t> b (a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i="1" dirty="0" smtClean="0">
                            <a:latin typeface="Cambria Math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𝒏</m:t>
                                      </m:r>
                                    </m:sup>
                                  </m:s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=a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𝟒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  <m:r>
                                    <a:rPr lang="ru-RU" b="1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𝟑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/>
                                </a:rPr>
                                <m:t>𝟐</m:t>
                              </m:r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𝟒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;</a:t>
                          </a:r>
                          <a:endParaRPr lang="en-US" b="1" dirty="0" smtClean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ru-RU" b="1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𝟑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=2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 rowSpan="4">
                      <a:txBody>
                        <a:bodyPr/>
                        <a:lstStyle/>
                        <a:p>
                          <a:pPr algn="ctr"/>
                          <a:endParaRPr lang="en-US" b="1" dirty="0" smtClean="0"/>
                        </a:p>
                        <a:p>
                          <a:pPr algn="ctr"/>
                          <a:endParaRPr lang="en-US" b="1" dirty="0" smtClean="0"/>
                        </a:p>
                        <a:p>
                          <a:pPr algn="ctr"/>
                          <a:endParaRPr lang="en-US" b="1" dirty="0" smtClean="0"/>
                        </a:p>
                        <a:p>
                          <a:pPr algn="ctr"/>
                          <a:r>
                            <a:rPr lang="ru-RU" b="1" dirty="0" smtClean="0"/>
                            <a:t>Для произвольного </a:t>
                          </a:r>
                          <a:r>
                            <a:rPr lang="en-US" b="1" dirty="0" smtClean="0"/>
                            <a:t>a</a:t>
                          </a:r>
                          <a:endParaRPr lang="ru-RU" b="1" dirty="0" smtClean="0"/>
                        </a:p>
                        <a:p>
                          <a:pPr algn="ctr"/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Корень нечетной степени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8288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𝒌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𝟏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𝒌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</m:sup>
                                  </m:s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b="1" i="1" dirty="0" smtClean="0">
                                  <a:latin typeface="Cambria Math"/>
                                </a:rPr>
                                <m:t> </m:t>
                              </m:r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𝒌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𝟏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0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(−2)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ru-RU" b="0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3  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0" dirty="0" smtClean="0"/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−2∙</m:t>
                              </m:r>
                              <m:rad>
                                <m:radPr>
                                  <m:ctrlPr>
                                    <a:rPr lang="en-US" b="0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0" i="1" dirty="0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US" b="0" dirty="0" smtClean="0"/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(1−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∙7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0" dirty="0" smtClean="0"/>
                            <a:t>=(1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0" dirty="0" smtClean="0"/>
                            <a:t>)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</m:oMath>
                          </a14:m>
                          <a:endParaRPr lang="en-US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ad>
                                  <m:rad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US" b="0" i="1" dirty="0" smtClean="0">
                                        <a:latin typeface="Cambria Math"/>
                                      </a:rPr>
                                      <m:t>5</m:t>
                                    </m:r>
                                  </m:deg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b="0" dirty="0" smtClean="0"/>
                        </a:p>
                        <a:p>
                          <a:pPr algn="ctr"/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Корень четной степени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8288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𝒌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𝒌</m:t>
                                      </m:r>
                                    </m:sup>
                                  </m:sSup>
                                  <m:r>
                                    <a:rPr lang="ru-RU" b="1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𝒃</m:t>
                                  </m:r>
                                </m:e>
                              </m:rad>
                              <m:r>
                                <a:rPr lang="en-US" b="1" i="1" smtClean="0">
                                  <a:latin typeface="Cambria Math"/>
                                </a:rPr>
                                <m:t>=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d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𝒌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, </a:t>
                          </a:r>
                          <a:r>
                            <a:rPr lang="ru-RU" b="1" dirty="0" smtClean="0"/>
                            <a:t>где </a:t>
                          </a:r>
                          <a:r>
                            <a:rPr lang="en-US" b="1" dirty="0" smtClean="0"/>
                            <a:t>b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𝟒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1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1" i="1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e>
                                      </m:rad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  <m:r>
                                    <a:rPr lang="ru-RU" b="1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𝟕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</a:p>
                        <a:p>
                          <a:pPr algn="ctr"/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e>
                                  </m:rad>
                                </m:e>
                              </m:d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𝟒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𝟕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 =</a:t>
                          </a:r>
                        </a:p>
                        <a:p>
                          <a:pPr algn="ctr"/>
                          <a:r>
                            <a:rPr lang="en-US" b="1" dirty="0" smtClean="0"/>
                            <a:t>=(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</m:rad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b="1" dirty="0" smtClean="0"/>
                            <a:t>1)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𝟒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𝟕</m:t>
                                  </m:r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4906946"/>
                  </p:ext>
                </p:extLst>
              </p:nvPr>
            </p:nvGraphicFramePr>
            <p:xfrm>
              <a:off x="611560" y="332656"/>
              <a:ext cx="7848872" cy="4846447"/>
            </p:xfrm>
            <a:graphic>
              <a:graphicData uri="http://schemas.openxmlformats.org/drawingml/2006/table">
                <a:tbl>
                  <a:tblPr/>
                  <a:tblGrid>
                    <a:gridCol w="2376264"/>
                    <a:gridCol w="2808312"/>
                    <a:gridCol w="2664296"/>
                  </a:tblGrid>
                  <a:tr h="36576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11.Вынесение множителя из-под знака корня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43333" r="-230256" b="-40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4599" t="-43333" r="-94794" b="-40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4737" t="-43333" b="-400667"/>
                          </a:stretch>
                        </a:blipFill>
                      </a:tcPr>
                    </a:tc>
                  </a:tr>
                  <a:tr h="365760">
                    <a:tc rowSpan="4">
                      <a:txBody>
                        <a:bodyPr/>
                        <a:lstStyle/>
                        <a:p>
                          <a:pPr algn="ctr"/>
                          <a:endParaRPr lang="en-US" b="1" dirty="0" smtClean="0"/>
                        </a:p>
                        <a:p>
                          <a:pPr algn="ctr"/>
                          <a:endParaRPr lang="en-US" b="1" dirty="0" smtClean="0"/>
                        </a:p>
                        <a:p>
                          <a:pPr algn="ctr"/>
                          <a:endParaRPr lang="en-US" b="1" dirty="0" smtClean="0"/>
                        </a:p>
                        <a:p>
                          <a:pPr algn="ctr"/>
                          <a:r>
                            <a:rPr lang="ru-RU" b="1" dirty="0" smtClean="0"/>
                            <a:t>Для произвольного </a:t>
                          </a:r>
                          <a:r>
                            <a:rPr lang="en-US" b="1" dirty="0" smtClean="0"/>
                            <a:t>a</a:t>
                          </a:r>
                          <a:endParaRPr lang="ru-RU" b="1" dirty="0" smtClean="0"/>
                        </a:p>
                        <a:p>
                          <a:pPr algn="ctr"/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Корень нечетной степени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560957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4599" t="-107422" r="-94794" b="-1113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4737" t="-107422" b="-111328"/>
                          </a:stretch>
                        </a:blipFill>
                      </a:tcPr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Корень четной степени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27381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84599" t="-282775" r="-94794" b="-76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4737" t="-282775" b="-76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35634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7224805"/>
                  </p:ext>
                </p:extLst>
              </p:nvPr>
            </p:nvGraphicFramePr>
            <p:xfrm>
              <a:off x="467544" y="476672"/>
              <a:ext cx="8362560" cy="4626293"/>
            </p:xfrm>
            <a:graphic>
              <a:graphicData uri="http://schemas.openxmlformats.org/drawingml/2006/table">
                <a:tbl>
                  <a:tblPr/>
                  <a:tblGrid>
                    <a:gridCol w="2348347"/>
                    <a:gridCol w="3052253"/>
                    <a:gridCol w="404872"/>
                    <a:gridCol w="2557088"/>
                  </a:tblGrid>
                  <a:tr h="18288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12</a:t>
                          </a:r>
                          <a:r>
                            <a:rPr lang="ru-RU" b="1" dirty="0" smtClean="0"/>
                            <a:t>.Внесение</a:t>
                          </a:r>
                          <a:r>
                            <a:rPr lang="ru-RU" b="1" baseline="0" dirty="0" smtClean="0"/>
                            <a:t> множителя под знак корня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Для неотрицательных</a:t>
                          </a:r>
                          <a:r>
                            <a:rPr lang="en-US" b="1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US" b="1" dirty="0" smtClean="0"/>
                            <a:t>a</a:t>
                          </a:r>
                          <a:r>
                            <a:rPr lang="en-US" b="1" baseline="0" dirty="0" smtClean="0"/>
                            <a:t> </a:t>
                          </a:r>
                          <a:r>
                            <a:rPr lang="ru-RU" b="1" baseline="0" dirty="0" smtClean="0"/>
                            <a:t>и</a:t>
                          </a:r>
                          <a:r>
                            <a:rPr lang="en-US" b="1" dirty="0" smtClean="0"/>
                            <a:t> b (a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oMath>
                          </a14:m>
                          <a:endParaRPr lang="ru-RU" b="1" dirty="0"/>
                        </a:p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US" b="1" dirty="0" smtClean="0"/>
                        </a:p>
                        <a:p>
                          <a:pPr algn="ctr"/>
                          <a:r>
                            <a:rPr lang="en-US" b="1" dirty="0" smtClean="0"/>
                            <a:t>a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𝒏</m:t>
                                      </m:r>
                                    </m:sup>
                                  </m:s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 smtClean="0"/>
                            <a:t>2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𝟓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e>
                                    <m:sup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𝟓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𝟒𝟎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;</a:t>
                          </a:r>
                          <a:endParaRPr lang="en-US" b="1" dirty="0" smtClean="0"/>
                        </a:p>
                        <a:p>
                          <a:r>
                            <a:rPr lang="en-US" b="1" dirty="0" smtClean="0"/>
                            <a:t>2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𝟒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𝟒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e>
                                    <m:sup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𝟑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𝟒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𝟒𝟖</m:t>
                                  </m:r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 rowSpan="4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1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1" dirty="0" smtClean="0"/>
                            <a:t>Для произвольного </a:t>
                          </a:r>
                          <a:r>
                            <a:rPr lang="en-US" b="1" dirty="0" smtClean="0"/>
                            <a:t>a</a:t>
                          </a:r>
                          <a:endParaRPr lang="ru-RU" b="1" dirty="0" smtClean="0"/>
                        </a:p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Корень нечетной степени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24199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US" b="1" i="1" dirty="0" smtClean="0">
                                  <a:latin typeface="Cambria Math"/>
                                </a:rPr>
                                <m:t> </m:t>
                              </m:r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𝒌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𝟏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𝒌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𝟏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𝒌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</m:sup>
                                  </m:s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endParaRPr lang="ru-RU" b="1" dirty="0"/>
                        </a:p>
                        <a:p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)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𝟕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</a:rPr>
                                    <m:t>𝟑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1" i="1" dirty="0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1" i="1" dirty="0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e>
                                      </m:rad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𝟕</m:t>
                                  </m:r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288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1" dirty="0" smtClean="0"/>
                            <a:t>Корень четной степени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8288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 smtClean="0"/>
                            <a:t>a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0" smtClean="0">
                                      <a:latin typeface="Cambria Math"/>
                                    </a:rPr>
                                    <m:t>𝟐𝐤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b="1" i="1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ad>
                                        <m:radPr>
                                          <m:ctrlPr>
                                            <a:rPr lang="ru-RU" b="1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>
                                          <m:r>
                                            <a:rPr lang="en-US" b="1" i="0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  <m:r>
                                            <a:rPr lang="en-US" b="1" i="0" smtClean="0">
                                              <a:latin typeface="Cambria Math"/>
                                            </a:rPr>
                                            <m:t>𝐤</m:t>
                                          </m:r>
                                        </m:deg>
                                        <m:e>
                                          <m:sSup>
                                            <m:sSupPr>
                                              <m:ctrlPr>
                                                <a:rPr lang="ru-RU" b="1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1" i="0" smtClean="0">
                                                  <a:latin typeface="Cambria Math"/>
                                                </a:rPr>
                                                <m:t>𝐚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1" i="0" smtClean="0">
                                                  <a:latin typeface="Cambria Math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en-US" b="1" i="0" smtClean="0">
                                                  <a:latin typeface="Cambria Math"/>
                                                </a:rPr>
                                                <m:t>𝐤</m:t>
                                              </m:r>
                                            </m:sup>
                                          </m:sSup>
                                        </m:e>
                                      </m:rad>
                                      <m:r>
                                        <a:rPr lang="en-US" b="1" i="0" smtClean="0">
                                          <a:latin typeface="Cambria Math"/>
                                        </a:rPr>
                                        <m:t>𝐛</m:t>
                                      </m:r>
                                      <m:r>
                                        <a:rPr lang="en-US" b="1" i="0" smtClean="0">
                                          <a:latin typeface="Cambria Math"/>
                                        </a:rPr>
                                        <m:t> ,</m:t>
                                      </m:r>
                                      <m:r>
                                        <a:rPr lang="ru-RU" b="1" i="0" smtClean="0">
                                          <a:latin typeface="Cambria Math"/>
                                        </a:rPr>
                                        <m:t>если </m:t>
                                      </m:r>
                                      <m:r>
                                        <a:rPr lang="en-US" b="1" i="0" smtClean="0">
                                          <a:latin typeface="Cambria Math"/>
                                        </a:rPr>
                                        <m:t>𝐚</m:t>
                                      </m:r>
                                      <m:r>
                                        <a:rPr lang="en-US" b="1" i="0" smtClean="0">
                                          <a:latin typeface="Cambria Math"/>
                                          <a:ea typeface="Cambria Math"/>
                                        </a:rPr>
                                        <m:t>≥</m:t>
                                      </m:r>
                                      <m:r>
                                        <a:rPr lang="en-US" b="1" i="0" smtClean="0">
                                          <a:latin typeface="Cambria Math"/>
                                          <a:ea typeface="Cambria Math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r>
                                        <a:rPr lang="en-US" b="1" i="0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ctrlPr>
                                            <a:rPr lang="en-US" b="1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>
                                          <m:r>
                                            <a:rPr lang="en-US" b="1" i="0" smtClean="0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  <m:r>
                                            <a:rPr lang="en-US" b="1" i="0" smtClean="0">
                                              <a:latin typeface="Cambria Math"/>
                                            </a:rPr>
                                            <m:t>𝐤</m:t>
                                          </m:r>
                                        </m:deg>
                                        <m:e>
                                          <m:sSup>
                                            <m:sSupPr>
                                              <m:ctrlPr>
                                                <a:rPr lang="en-US" b="1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1" i="0" smtClean="0">
                                                  <a:latin typeface="Cambria Math"/>
                                                </a:rPr>
                                                <m:t>𝐚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1" i="0" smtClean="0">
                                                  <a:latin typeface="Cambria Math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en-US" b="1" i="0" smtClean="0">
                                                  <a:latin typeface="Cambria Math"/>
                                                </a:rPr>
                                                <m:t>𝐤</m:t>
                                              </m:r>
                                            </m:sup>
                                          </m:sSup>
                                        </m:e>
                                      </m:rad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𝒃</m:t>
                                      </m:r>
                                      <m:r>
                                        <a:rPr lang="en-US" b="1" i="0" smtClean="0">
                                          <a:latin typeface="Cambria Math"/>
                                        </a:rPr>
                                        <m:t> ,</m:t>
                                      </m:r>
                                      <m:r>
                                        <a:rPr lang="ru-RU" b="1" i="0" smtClean="0">
                                          <a:latin typeface="Cambria Math"/>
                                        </a:rPr>
                                        <m:t>если </m:t>
                                      </m:r>
                                      <m:r>
                                        <a:rPr lang="en-US" b="1" i="0" smtClean="0">
                                          <a:latin typeface="Cambria Math"/>
                                        </a:rPr>
                                        <m:t>𝐚</m:t>
                                      </m:r>
                                      <m:r>
                                        <a:rPr lang="en-US" b="1" i="0" smtClean="0">
                                          <a:latin typeface="Cambria Math"/>
                                          <a:ea typeface="Cambria Math"/>
                                        </a:rPr>
                                        <m:t>&lt;</m:t>
                                      </m:r>
                                      <m:r>
                                        <a:rPr lang="en-US" b="1" i="0" smtClean="0">
                                          <a:latin typeface="Cambria Math"/>
                                          <a:ea typeface="Cambria Math"/>
                                        </a:rPr>
                                        <m:t>𝟎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</m:oMath>
                          </a14:m>
                          <a:endParaRPr lang="en-US" b="1" i="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1" i="0" dirty="0" smtClean="0"/>
                            <a:t>где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oMath>
                          </a14:m>
                          <a:endParaRPr lang="ru-RU" b="1" i="0" dirty="0"/>
                        </a:p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𝟓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1" i="1" dirty="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𝟑</m:t>
                                      </m:r>
                                    </m:e>
                                    <m:sup>
                                      <m:r>
                                        <a:rPr lang="en-US" b="1" i="1" dirty="0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𝟓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b="1" i="1" dirty="0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𝟒𝟓</m:t>
                                  </m:r>
                                </m:e>
                              </m:rad>
                            </m:oMath>
                          </a14:m>
                          <a:r>
                            <a:rPr lang="ru-RU" b="1" dirty="0" smtClean="0"/>
                            <a:t>;</a:t>
                          </a:r>
                          <a:endParaRPr lang="en-US" b="1" dirty="0" smtClean="0"/>
                        </a:p>
                        <a:p>
                          <a:r>
                            <a:rPr lang="en-US" b="1" dirty="0" smtClean="0"/>
                            <a:t>(1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</m:rad>
                              <m:rad>
                                <m:radPr>
                                  <m:ctrl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𝟒</m:t>
                                  </m:r>
                                </m:deg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𝟕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b="1" dirty="0" smtClean="0"/>
                            <a:t>=</a:t>
                          </a:r>
                        </a:p>
                        <a:p>
                          <a:r>
                            <a:rPr lang="en-US" b="1" dirty="0" smtClean="0">
                              <a:ea typeface="Cambria Math"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ad>
                                <m:radPr>
                                  <m:ctrlP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𝟒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b="1" i="1" dirty="0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(</m:t>
                                      </m:r>
                                      <m:r>
                                        <a:rPr lang="en-US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𝟏</m:t>
                                      </m:r>
                                      <m:r>
                                        <a:rPr lang="en-US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1" i="1" dirty="0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1" i="1" dirty="0" smtClean="0">
                                              <a:latin typeface="Cambria Math"/>
                                              <a:ea typeface="Cambria Math"/>
                                            </a:rPr>
                                            <m:t>𝟐</m:t>
                                          </m:r>
                                        </m:e>
                                      </m:rad>
                                      <m:r>
                                        <a:rPr lang="en-US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1" i="1" dirty="0" smtClean="0">
                                          <a:latin typeface="Cambria Math"/>
                                          <a:ea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</a:rPr>
                                    <m:t>𝟕</m:t>
                                  </m:r>
                                </m:e>
                              </m:rad>
                            </m:oMath>
                          </a14:m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7224805"/>
                  </p:ext>
                </p:extLst>
              </p:nvPr>
            </p:nvGraphicFramePr>
            <p:xfrm>
              <a:off x="467544" y="476672"/>
              <a:ext cx="8362560" cy="4626293"/>
            </p:xfrm>
            <a:graphic>
              <a:graphicData uri="http://schemas.openxmlformats.org/drawingml/2006/table">
                <a:tbl>
                  <a:tblPr/>
                  <a:tblGrid>
                    <a:gridCol w="2348347"/>
                    <a:gridCol w="3052253"/>
                    <a:gridCol w="404872"/>
                    <a:gridCol w="2557088"/>
                  </a:tblGrid>
                  <a:tr h="36576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12</a:t>
                          </a:r>
                          <a:r>
                            <a:rPr lang="ru-RU" b="1" dirty="0" smtClean="0"/>
                            <a:t>.Внесение</a:t>
                          </a:r>
                          <a:r>
                            <a:rPr lang="ru-RU" b="1" baseline="0" dirty="0" smtClean="0"/>
                            <a:t> множителя под знак корня</a:t>
                          </a:r>
                          <a:endParaRPr lang="ru-RU" b="1" dirty="0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60" t="-33333" r="-256364" b="-258974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8078" t="-33333" r="-74074" b="-25897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26905" t="-33333" b="-258974"/>
                          </a:stretch>
                        </a:blipFill>
                      </a:tcPr>
                    </a:tc>
                  </a:tr>
                  <a:tr h="365760">
                    <a:tc rowSpan="4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1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1" dirty="0" smtClean="0"/>
                            <a:t>Для произвольного </a:t>
                          </a:r>
                          <a:r>
                            <a:rPr lang="en-US" b="1" dirty="0" smtClean="0"/>
                            <a:t>a</a:t>
                          </a:r>
                          <a:endParaRPr lang="ru-RU" b="1" dirty="0" smtClean="0"/>
                        </a:p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/>
                            <a:t>Корень нечетной степени</a:t>
                          </a:r>
                          <a:endParaRPr lang="ru-RU" b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71342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7046" t="-273504" r="-97006" b="-280342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82510" t="-273504" b="-28034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008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1" dirty="0" smtClean="0"/>
                            <a:t>Корень четной степени</a:t>
                          </a:r>
                        </a:p>
                        <a:p>
                          <a:pPr algn="ctr"/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35255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8078" t="-244144" r="-74074" b="-45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26905" t="-244144" b="-45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7898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33215"/>
            <a:ext cx="122821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Литература</a:t>
            </a:r>
          </a:p>
          <a:p>
            <a:r>
              <a:rPr lang="ru-RU" dirty="0" smtClean="0"/>
              <a:t>1.С.М. Никольский, М. К .Потапов, Н . Н. </a:t>
            </a:r>
            <a:r>
              <a:rPr lang="ru-RU" dirty="0"/>
              <a:t>Р</a:t>
            </a:r>
            <a:r>
              <a:rPr lang="ru-RU" dirty="0" smtClean="0"/>
              <a:t>ешетников, А. </a:t>
            </a:r>
            <a:r>
              <a:rPr lang="ru-RU" dirty="0" err="1" smtClean="0"/>
              <a:t>В.Шевкин</a:t>
            </a:r>
            <a:endParaRPr lang="ru-RU" dirty="0" smtClean="0"/>
          </a:p>
          <a:p>
            <a:r>
              <a:rPr lang="ru-RU" dirty="0" smtClean="0"/>
              <a:t>«Алгебра и начала математического анализа» учебник  для 10 класса</a:t>
            </a:r>
          </a:p>
          <a:p>
            <a:r>
              <a:rPr lang="ru-RU" dirty="0" smtClean="0"/>
              <a:t>2.Е.П.Нелин «Алгебра 7-11 классы»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99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242</TotalTime>
  <Words>1375</Words>
  <Application>Microsoft Office PowerPoint</Application>
  <PresentationFormat>Экран (4:3)</PresentationFormat>
  <Paragraphs>125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                                   МБОУ «Гимназия №6» г. Брянска                                                                         Кривенкова Т.Ф.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«Гимназия №6» г. Брянска                                                                         Кривенкова Т.Ф.</dc:title>
  <dc:creator>Ольга</dc:creator>
  <cp:lastModifiedBy>Ольга</cp:lastModifiedBy>
  <cp:revision>24</cp:revision>
  <dcterms:created xsi:type="dcterms:W3CDTF">2015-02-24T02:19:33Z</dcterms:created>
  <dcterms:modified xsi:type="dcterms:W3CDTF">2015-02-24T20:29:35Z</dcterms:modified>
</cp:coreProperties>
</file>