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2" r:id="rId6"/>
    <p:sldId id="263" r:id="rId7"/>
    <p:sldId id="264" r:id="rId8"/>
    <p:sldId id="259" r:id="rId9"/>
    <p:sldId id="266" r:id="rId10"/>
    <p:sldId id="261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40DEC43-65FE-4424-AA24-E2F2CA1EBA9C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8D1D7FA-1912-4CEA-ACF5-5051D6414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s://ru.wikipedia.org/wiki/%D0%90%D0%B1%D0%B8%D0%BE%D1%82%D0%B8%D1%87%D0%B5%D1%81%D0%BA%D0%B8%D0%B5_%D1%84%D0%B0%D0%BA%D1%82%D0%BE%D1%80%D1%8B" TargetMode="External"/><Relationship Id="rId4" Type="http://schemas.openxmlformats.org/officeDocument/2006/relationships/hyperlink" Target="https://ru.wikipedia.org/wiki/%D0%93%D1%80%D0%B5%D1%87%D0%B5%D1%81%D0%BA%D0%B8%D0%B9_%D1%8F%D0%B7%D1%8B%D0%B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rgbClr val="00B050"/>
                </a:solidFill>
                <a:latin typeface="Comic Sans MS" pitchFamily="66" charset="0"/>
              </a:rPr>
              <a:t>Развитие и смена биогеоценозов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8884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Цель: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Сформировать </a:t>
            </a:r>
            <a:r>
              <a:rPr lang="ru-RU" sz="2400" dirty="0">
                <a:solidFill>
                  <a:srgbClr val="002060"/>
                </a:solidFill>
              </a:rPr>
              <a:t>представление о развитии и смене биогеоценозов.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Задачи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1.Познакомиться </a:t>
            </a:r>
            <a:r>
              <a:rPr lang="ru-RU" sz="2400" dirty="0">
                <a:solidFill>
                  <a:srgbClr val="002060"/>
                </a:solidFill>
              </a:rPr>
              <a:t>с понятием «экологическая сукцессия», её видами, природой и механизмом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2.Получить представление о стадиях </a:t>
            </a:r>
            <a:r>
              <a:rPr lang="ru-RU" sz="2400" dirty="0" err="1">
                <a:solidFill>
                  <a:srgbClr val="002060"/>
                </a:solidFill>
              </a:rPr>
              <a:t>сукцессионных</a:t>
            </a:r>
            <a:r>
              <a:rPr lang="ru-RU" sz="2400" dirty="0">
                <a:solidFill>
                  <a:srgbClr val="002060"/>
                </a:solidFill>
              </a:rPr>
              <a:t> изменений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3.Определить характер воздействия человека на развитие экосистем.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Экосистем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68"/>
            <a:ext cx="7848872" cy="52229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4522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Развитие леса на оставленном поле является примером сукцессии, происходящей в явно выраженном автотрофном состоянии, так как в первый момент появляются автотрофные организмы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6102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Примером сукцессии </a:t>
            </a:r>
            <a:r>
              <a:rPr lang="ru-RU" dirty="0" err="1" smtClean="0"/>
              <a:t>гетеротофного</a:t>
            </a:r>
            <a:r>
              <a:rPr lang="ru-RU" dirty="0" smtClean="0"/>
              <a:t> рода является река, загрязнённая большим количеством органических отбросов (на берегу реки построена и действует свиноферма). Избыточное органическое вещество начинает активно использоваться гетеротрофами. При этом оно потребляется быстрее, чем создаётся, то есть происходит постоянное убывание органического вещества.</a:t>
            </a:r>
            <a:endParaRPr lang="ru-RU" dirty="0"/>
          </a:p>
        </p:txBody>
      </p:sp>
      <p:sp>
        <p:nvSpPr>
          <p:cNvPr id="22530" name="AutoShape 2" descr="Архив номеров Газета &quot;Хозяйство&quot; div style=&quot;font-size: 11px; color: gray; margin: 10px 0 20px 0;&quot;a href=&quot;http://hozvo.ru&quot;Главна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Архив номеров Газета &quot;Хозяйство&quot; div style=&quot;font-size: 11px; color: gray; margin: 10px 0 20px 0;&quot;a href=&quot;http://hozvo.ru&quot;Главна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7858" y="2780929"/>
            <a:ext cx="4638597" cy="3240360"/>
          </a:xfrm>
          <a:prstGeom prst="rect">
            <a:avLst/>
          </a:prstGeom>
          <a:noFill/>
        </p:spPr>
      </p:pic>
      <p:pic>
        <p:nvPicPr>
          <p:cNvPr id="22534" name="Picture 6" descr="http://im3-tub-ru.yandex.net/i?id=0533c998bd3cd79014fba6ae010a3771-21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95583">
            <a:off x="566940" y="3166794"/>
            <a:ext cx="2961117" cy="2220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1683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Что произойдёт с сообществом после пожара?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620688"/>
            <a:ext cx="55292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Экологические задачи: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996952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На заброшенных полях первыми поселяются травянистые однолетние растения, через несколько лет их сменяют многолетние травянистые растения, затем кустарники и, наконец, деревья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Почему виды появляются в такой последовательности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548680"/>
            <a:ext cx="60841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Один человек оставляет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в лесу след, 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Сто человек – тропу, </a:t>
            </a:r>
          </a:p>
          <a:p>
            <a:pPr algn="ctr">
              <a:buFont typeface="Wingdings" pitchFamily="2" charset="2"/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А </a:t>
            </a:r>
            <a:r>
              <a:rPr lang="ru-RU" sz="4400" smtClean="0">
                <a:solidFill>
                  <a:srgbClr val="FF0000"/>
                </a:solidFill>
              </a:rPr>
              <a:t>тысячи </a:t>
            </a:r>
            <a:r>
              <a:rPr lang="ru-RU" sz="4400" smtClean="0">
                <a:solidFill>
                  <a:srgbClr val="FF0000"/>
                </a:solidFill>
              </a:rPr>
              <a:t>– пустыню.</a:t>
            </a:r>
            <a:endParaRPr lang="ru-RU" sz="4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3mlntcv38ck9k.cloudfront.net/content/konspekt_image/6461/76fd0cdb1b793889915e382c514408f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25385">
            <a:off x="5197895" y="3165080"/>
            <a:ext cx="3600400" cy="2402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d3mlntcv38ck9k.cloudfront.net/content/konspekt_image/6462/6fbd65938b01343f46b07682b29e4bef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03304">
            <a:off x="5724128" y="260648"/>
            <a:ext cx="30963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476673"/>
            <a:ext cx="54360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Биогеоценоз</a:t>
            </a:r>
            <a:r>
              <a:rPr lang="ru-RU" sz="2000" dirty="0">
                <a:solidFill>
                  <a:srgbClr val="002060"/>
                </a:solidFill>
              </a:rPr>
              <a:t> (от </a:t>
            </a:r>
            <a:r>
              <a:rPr lang="ru-RU" sz="2000" dirty="0">
                <a:solidFill>
                  <a:srgbClr val="002060"/>
                </a:solidFill>
                <a:hlinkClick r:id="rId4" tooltip="Греческий язык"/>
              </a:rPr>
              <a:t>греч.</a:t>
            </a:r>
            <a:r>
              <a:rPr lang="ru-RU" sz="2000" dirty="0">
                <a:solidFill>
                  <a:srgbClr val="002060"/>
                </a:solidFill>
              </a:rPr>
              <a:t> </a:t>
            </a:r>
            <a:r>
              <a:rPr lang="ru-RU" sz="2000" dirty="0" err="1">
                <a:solidFill>
                  <a:srgbClr val="002060"/>
                </a:solidFill>
              </a:rPr>
              <a:t>βίος </a:t>
            </a:r>
            <a:r>
              <a:rPr lang="ru-RU" sz="2000" dirty="0">
                <a:solidFill>
                  <a:srgbClr val="002060"/>
                </a:solidFill>
              </a:rPr>
              <a:t>— жизнь </a:t>
            </a:r>
            <a:r>
              <a:rPr lang="ru-RU" sz="2000" dirty="0" err="1">
                <a:solidFill>
                  <a:srgbClr val="002060"/>
                </a:solidFill>
              </a:rPr>
              <a:t>γη</a:t>
            </a:r>
            <a:r>
              <a:rPr lang="ru-RU" sz="2000" dirty="0">
                <a:solidFill>
                  <a:srgbClr val="002060"/>
                </a:solidFill>
              </a:rPr>
              <a:t> — земля + </a:t>
            </a:r>
            <a:r>
              <a:rPr lang="ru-RU" sz="2000" dirty="0" err="1">
                <a:solidFill>
                  <a:srgbClr val="002060"/>
                </a:solidFill>
              </a:rPr>
              <a:t>κοινός</a:t>
            </a:r>
            <a:r>
              <a:rPr lang="ru-RU" sz="2000" dirty="0">
                <a:solidFill>
                  <a:srgbClr val="002060"/>
                </a:solidFill>
              </a:rPr>
              <a:t> — общий) — система, включающая сообщество живых организмов и тесно связанную с ним </a:t>
            </a:r>
            <a:r>
              <a:rPr lang="ru-RU" sz="2000" dirty="0" smtClean="0">
                <a:solidFill>
                  <a:srgbClr val="002060"/>
                </a:solidFill>
              </a:rPr>
              <a:t>совокупность </a:t>
            </a:r>
            <a:r>
              <a:rPr lang="ru-RU" sz="2000" dirty="0" smtClean="0">
                <a:solidFill>
                  <a:srgbClr val="002060"/>
                </a:solidFill>
                <a:hlinkClick r:id="rId5" tooltip="Абиотические факторы"/>
              </a:rPr>
              <a:t>абиотических </a:t>
            </a:r>
            <a:r>
              <a:rPr lang="ru-RU" sz="2000" dirty="0">
                <a:solidFill>
                  <a:srgbClr val="002060"/>
                </a:solidFill>
                <a:hlinkClick r:id="rId5" tooltip="Абиотические факторы"/>
              </a:rPr>
              <a:t>факторов</a:t>
            </a:r>
            <a:r>
              <a:rPr lang="ru-RU" sz="2000" dirty="0">
                <a:solidFill>
                  <a:srgbClr val="002060"/>
                </a:solidFill>
              </a:rPr>
              <a:t> среды в пределах одной территории, связанные между собой круговоротом веществ и потоком энергии (природная экосистема).  </a:t>
            </a:r>
          </a:p>
        </p:txBody>
      </p:sp>
      <p:pic>
        <p:nvPicPr>
          <p:cNvPr id="3076" name="Picture 4" descr="Понятие о биогеоценозе в презентации по биологии 7 класс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3212976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Трофическую структуру биоценоза образуют 3 экологические гру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2842" y="0"/>
            <a:ext cx="952200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1. Саморегуляци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1. Саморегуляц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5" y="2604908"/>
            <a:ext cx="4577651" cy="356039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260648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Для любого биогеоценоза характерна </a:t>
            </a:r>
            <a:r>
              <a:rPr lang="ru-RU" sz="2000" dirty="0" err="1">
                <a:solidFill>
                  <a:srgbClr val="002060"/>
                </a:solidFill>
              </a:rPr>
              <a:t>саморегуляция</a:t>
            </a:r>
            <a:r>
              <a:rPr lang="ru-RU" sz="2000" dirty="0">
                <a:solidFill>
                  <a:srgbClr val="002060"/>
                </a:solidFill>
              </a:rPr>
              <a:t>. Численность популяций любого вида в биогеоценозе контролируется «сверху» и «снизу». «Снизу» ее контролируют жизненные ресурсы, «сверху» — организмы следующего трофического уровня.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Презентация на тему &quot;Экосистема болота&quot; - скачать бесплатно презентации по Биолог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753769" cy="3557661"/>
          </a:xfrm>
          <a:prstGeom prst="rect">
            <a:avLst/>
          </a:prstGeom>
          <a:noFill/>
        </p:spPr>
      </p:pic>
      <p:pic>
        <p:nvPicPr>
          <p:cNvPr id="19462" name="Picture 6" descr="http://pwpt.ru/uploads/presentation_screenshots/6dc9aaadd69031d688f9e59c1d7ba0b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683" y="2636912"/>
            <a:ext cx="4159317" cy="3119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omic Sans MS" pitchFamily="66" charset="0"/>
              </a:rPr>
              <a:t/>
            </a:r>
            <a:br>
              <a:rPr lang="ru-RU" sz="2000" dirty="0" smtClean="0">
                <a:latin typeface="Comic Sans MS" pitchFamily="66" charset="0"/>
              </a:rPr>
            </a:br>
            <a:endParaRPr lang="ru-RU" sz="2000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32656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СУКЦЕССИЯ </a:t>
            </a:r>
            <a:r>
              <a:rPr lang="ru-RU" sz="2400" dirty="0" smtClean="0">
                <a:solidFill>
                  <a:srgbClr val="002060"/>
                </a:solidFill>
              </a:rPr>
              <a:t>– последовательная смена одних сообществ другими на определённой территории в результате действия природных факторов или воздействия человека. Учение о сукцессии разработали </a:t>
            </a:r>
            <a:r>
              <a:rPr lang="ru-RU" sz="2000" dirty="0" smtClean="0">
                <a:solidFill>
                  <a:srgbClr val="002060"/>
                </a:solidFill>
              </a:rPr>
              <a:t>американские ботаники Г. </a:t>
            </a:r>
            <a:r>
              <a:rPr lang="ru-RU" sz="2000" dirty="0" err="1" smtClean="0">
                <a:solidFill>
                  <a:srgbClr val="002060"/>
                </a:solidFill>
              </a:rPr>
              <a:t>Коулес</a:t>
            </a:r>
            <a:r>
              <a:rPr lang="ru-RU" sz="2000" dirty="0" smtClean="0">
                <a:solidFill>
                  <a:srgbClr val="002060"/>
                </a:solidFill>
              </a:rPr>
              <a:t> в 1899 г. и Ф. </a:t>
            </a:r>
            <a:r>
              <a:rPr lang="ru-RU" sz="2000" dirty="0" err="1" smtClean="0">
                <a:solidFill>
                  <a:srgbClr val="002060"/>
                </a:solidFill>
              </a:rPr>
              <a:t>Клементс</a:t>
            </a:r>
            <a:r>
              <a:rPr lang="ru-RU" sz="2000" dirty="0" smtClean="0">
                <a:solidFill>
                  <a:srgbClr val="002060"/>
                </a:solidFill>
              </a:rPr>
              <a:t> в 1916 г. Ф. </a:t>
            </a:r>
            <a:r>
              <a:rPr lang="ru-RU" sz="2000" dirty="0" err="1" smtClean="0">
                <a:solidFill>
                  <a:srgbClr val="002060"/>
                </a:solidFill>
              </a:rPr>
              <a:t>Клементс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player.myshared.ru/577767/data/images/img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19705"/>
            <a:ext cx="3240361" cy="4138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ВИДЫ СУКЦЕССИЙ ПО ИСТОРИИ ВОЗНИКНОВЕНИЯ ПЕРВИЧНЫЕна не заселенных местах,Формир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116339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908720"/>
            <a:ext cx="71287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Деятельность  человека за последние столетия сильно изменила ландшафты Земли.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d3mlntcv38ck9k.cloudfront.net/content/konspekt_image/6463/cad13e7cb33a6542ccf71c6246573db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52361">
            <a:off x="525517" y="2726123"/>
            <a:ext cx="2757771" cy="304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d3mlntcv38ck9k.cloudfront.net/content/konspekt_image/6465/8dbb489a228c76b4bb11d5affc65424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96886">
            <a:off x="4111552" y="2631940"/>
            <a:ext cx="46805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476672"/>
            <a:ext cx="67954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u="sng" dirty="0" smtClean="0">
                <a:solidFill>
                  <a:srgbClr val="FFFF00"/>
                </a:solidFill>
              </a:rPr>
              <a:t>Этапы первичной сукцессии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417646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smtClean="0"/>
              <a:t>Пожар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Вырубка леса</a:t>
            </a:r>
          </a:p>
          <a:p>
            <a:pPr algn="just">
              <a:buFont typeface="Wingdings" pitchFamily="2" charset="2"/>
              <a:buChar char="ü"/>
            </a:pPr>
            <a:r>
              <a:rPr lang="ru-RU" sz="4000" dirty="0" smtClean="0"/>
              <a:t>Расселение и </a:t>
            </a:r>
          </a:p>
          <a:p>
            <a:pPr algn="just"/>
            <a:r>
              <a:rPr lang="ru-RU" sz="4000" dirty="0" smtClean="0"/>
              <a:t>акклиматизация </a:t>
            </a:r>
          </a:p>
          <a:p>
            <a:pPr algn="just"/>
            <a:r>
              <a:rPr lang="ru-RU" sz="4000" dirty="0" smtClean="0"/>
              <a:t> организмов</a:t>
            </a:r>
          </a:p>
          <a:p>
            <a:pPr>
              <a:buFont typeface="Wingdings" pitchFamily="2" charset="2"/>
              <a:buChar char="ü"/>
            </a:pPr>
            <a:r>
              <a:rPr lang="ru-RU" sz="4000" dirty="0" err="1" smtClean="0"/>
              <a:t>Вытаптывание</a:t>
            </a:r>
            <a:endParaRPr lang="ru-RU" sz="4000" dirty="0" smtClean="0"/>
          </a:p>
          <a:p>
            <a:pPr>
              <a:buFont typeface="Wingdings" pitchFamily="2" charset="2"/>
              <a:buChar char="ü"/>
            </a:pPr>
            <a:r>
              <a:rPr lang="ru-RU" sz="4000" dirty="0" smtClean="0"/>
              <a:t>Выпас скота</a:t>
            </a:r>
          </a:p>
          <a:p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6629" y="1700809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189</TotalTime>
  <Words>281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Развитие и смена биогеоценозов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 смена биогеоценозов</dc:title>
  <dc:creator>Татьяна</dc:creator>
  <cp:lastModifiedBy>Татьяна</cp:lastModifiedBy>
  <cp:revision>25</cp:revision>
  <dcterms:created xsi:type="dcterms:W3CDTF">2014-11-09T12:59:23Z</dcterms:created>
  <dcterms:modified xsi:type="dcterms:W3CDTF">2014-11-09T17:51:30Z</dcterms:modified>
</cp:coreProperties>
</file>