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32147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Профессиональное самосовершенствование педагога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книг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786190"/>
            <a:ext cx="3500462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5001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 профессионального самосовершенствования педагога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8180" cy="4643470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Самообразование: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1‑й этап – диагностический;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2‑й этап – практический;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3‑й этап – обобщающий;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4‑й этап – внедренческий.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5001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 профессионального самосовершенствования педагога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8180" cy="4643470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chemeClr val="bg1"/>
              </a:solidFill>
            </a:endParaRPr>
          </a:p>
          <a:p>
            <a:pPr algn="l"/>
            <a:r>
              <a:rPr lang="ru-RU" b="1" dirty="0" smtClean="0">
                <a:solidFill>
                  <a:schemeClr val="bg1"/>
                </a:solidFill>
              </a:rPr>
              <a:t>Самообразование: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1‑й этап – диагностический;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2‑й этап – практический;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3‑й этап – обобщающий;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4‑й этап – внедренческий.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2144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Составляющие процесса самообразования педагога: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8180" cy="464347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- Изучать </a:t>
            </a:r>
            <a:r>
              <a:rPr lang="ru-RU" dirty="0" smtClean="0">
                <a:solidFill>
                  <a:schemeClr val="bg1"/>
                </a:solidFill>
              </a:rPr>
              <a:t>и внедрять новые педагогические технологии, формы, методы и приемы </a:t>
            </a:r>
            <a:r>
              <a:rPr lang="ru-RU" dirty="0" smtClean="0">
                <a:solidFill>
                  <a:schemeClr val="bg1"/>
                </a:solidFill>
              </a:rPr>
              <a:t>обучения.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 - Посещать уроки коллег и участвовать в обмене </a:t>
            </a:r>
            <a:r>
              <a:rPr lang="ru-RU" dirty="0" smtClean="0">
                <a:solidFill>
                  <a:schemeClr val="bg1"/>
                </a:solidFill>
              </a:rPr>
              <a:t>опытом.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 Проводить </a:t>
            </a:r>
            <a:r>
              <a:rPr lang="ru-RU" dirty="0" smtClean="0">
                <a:solidFill>
                  <a:schemeClr val="bg1"/>
                </a:solidFill>
              </a:rPr>
              <a:t>самоанализ своей профессиональной </a:t>
            </a:r>
            <a:r>
              <a:rPr lang="ru-RU" dirty="0" smtClean="0">
                <a:solidFill>
                  <a:schemeClr val="bg1"/>
                </a:solidFill>
              </a:rPr>
              <a:t>деятельности.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2144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Составляющие процесса самообразования педагога: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8180" cy="464347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- Совершенствовать свои знания в области </a:t>
            </a:r>
            <a:r>
              <a:rPr lang="ru-RU" dirty="0" smtClean="0">
                <a:solidFill>
                  <a:schemeClr val="bg1"/>
                </a:solidFill>
              </a:rPr>
              <a:t>психологии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 smtClean="0">
                <a:solidFill>
                  <a:schemeClr val="bg1"/>
                </a:solidFill>
              </a:rPr>
              <a:t>педагогики.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 - </a:t>
            </a:r>
            <a:r>
              <a:rPr lang="ru-RU" dirty="0" smtClean="0">
                <a:solidFill>
                  <a:schemeClr val="bg1"/>
                </a:solidFill>
              </a:rPr>
              <a:t>Интересоваться событиями экономической</a:t>
            </a:r>
            <a:r>
              <a:rPr lang="ru-RU" dirty="0" smtClean="0">
                <a:solidFill>
                  <a:schemeClr val="bg1"/>
                </a:solidFill>
              </a:rPr>
              <a:t>, политической и культурной </a:t>
            </a:r>
            <a:r>
              <a:rPr lang="ru-RU" dirty="0" smtClean="0">
                <a:solidFill>
                  <a:schemeClr val="bg1"/>
                </a:solidFill>
              </a:rPr>
              <a:t>жизни.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 - Повышать уровень своей эрудиции, правовой и общей </a:t>
            </a:r>
            <a:r>
              <a:rPr lang="ru-RU" dirty="0" smtClean="0">
                <a:solidFill>
                  <a:schemeClr val="bg1"/>
                </a:solidFill>
              </a:rPr>
              <a:t>культуры.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47863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Для профессионального роста необходим личный план </a:t>
            </a:r>
            <a:r>
              <a:rPr lang="ru-RU" sz="4000" b="1" dirty="0" smtClean="0">
                <a:solidFill>
                  <a:schemeClr val="bg1"/>
                </a:solidFill>
              </a:rPr>
              <a:t>самообразования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(Дневник </a:t>
            </a:r>
            <a:r>
              <a:rPr lang="ru-RU" sz="4000" b="1" dirty="0" smtClean="0">
                <a:solidFill>
                  <a:schemeClr val="bg1"/>
                </a:solidFill>
              </a:rPr>
              <a:t>учителя по самообразованию)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5857916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В плане могут быть отражены следующие направления: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- </a:t>
            </a:r>
            <a:r>
              <a:rPr lang="ru-RU" sz="4000" i="1" dirty="0" smtClean="0">
                <a:solidFill>
                  <a:schemeClr val="bg1"/>
                </a:solidFill>
              </a:rPr>
              <a:t>Профессиональное.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- Психолого-педагогическое.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- Методическое.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- </a:t>
            </a:r>
            <a:r>
              <a:rPr lang="ru-RU" sz="4000" i="1" dirty="0" smtClean="0">
                <a:solidFill>
                  <a:schemeClr val="bg1"/>
                </a:solidFill>
              </a:rPr>
              <a:t>Информационно-технологические </a:t>
            </a:r>
            <a:r>
              <a:rPr lang="ru-RU" sz="4000" i="1" dirty="0" smtClean="0">
                <a:solidFill>
                  <a:schemeClr val="bg1"/>
                </a:solidFill>
              </a:rPr>
              <a:t>.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- Охрана здоровья.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- Изучаемая литература.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5429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Профессиональное самосовершенствование педагога </a:t>
            </a:r>
            <a:r>
              <a:rPr lang="ru-RU" sz="3600" dirty="0" smtClean="0">
                <a:solidFill>
                  <a:schemeClr val="bg1"/>
                </a:solidFill>
              </a:rPr>
              <a:t>– это сознательный целенаправленный процесс повышения уровня своей профессиональной компетентности и развития профессионально значимых качеств в соответствии с внешними социальными требованиями, условиями профессиональной деятельности и личной программой развития.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1431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Основные требования общества к проф. характеристикам учителя</a:t>
            </a:r>
            <a:r>
              <a:rPr lang="ru-RU" b="1" dirty="0" smtClean="0"/>
              <a:t> 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001056" cy="3714776"/>
          </a:xfrm>
        </p:spPr>
        <p:txBody>
          <a:bodyPr>
            <a:normAutofit fontScale="2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14400" dirty="0" smtClean="0">
                <a:solidFill>
                  <a:schemeClr val="bg1"/>
                </a:solidFill>
              </a:rPr>
              <a:t>общая широкая образованность, осведомленность в различных областях знаний; </a:t>
            </a:r>
          </a:p>
          <a:p>
            <a:pPr algn="l"/>
            <a:r>
              <a:rPr lang="ru-RU" sz="14400" dirty="0" smtClean="0">
                <a:solidFill>
                  <a:schemeClr val="bg1"/>
                </a:solidFill>
              </a:rPr>
              <a:t/>
            </a:r>
            <a:br>
              <a:rPr lang="ru-RU" sz="14400" dirty="0" smtClean="0">
                <a:solidFill>
                  <a:schemeClr val="bg1"/>
                </a:solidFill>
              </a:rPr>
            </a:br>
            <a:r>
              <a:rPr lang="ru-RU" sz="14400" dirty="0" smtClean="0">
                <a:solidFill>
                  <a:schemeClr val="bg1"/>
                </a:solidFill>
              </a:rPr>
              <a:t>• глубокое знание возрастной, педагогической и социальной психологии, педагогики, возрастной физиологии, школьной гигиены; </a:t>
            </a:r>
            <a:r>
              <a:rPr lang="ru-RU" sz="12800" dirty="0" smtClean="0"/>
              <a:t/>
            </a:r>
            <a:br>
              <a:rPr lang="ru-RU" sz="12800" dirty="0" smtClean="0"/>
            </a:br>
            <a:r>
              <a:rPr lang="ru-RU" sz="12800" dirty="0" smtClean="0"/>
              <a:t/>
            </a:r>
            <a:br>
              <a:rPr lang="ru-RU" sz="12800" dirty="0" smtClean="0"/>
            </a:br>
            <a:r>
              <a:rPr lang="ru-RU" sz="12800" dirty="0" smtClean="0"/>
              <a:t/>
            </a:r>
            <a:br>
              <a:rPr lang="ru-RU" sz="1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1431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Основные требования общества к проф. характеристикам учителя</a:t>
            </a:r>
            <a:r>
              <a:rPr lang="ru-RU" sz="4000" b="1" dirty="0" smtClean="0"/>
              <a:t> 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001056" cy="364333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6000" dirty="0" smtClean="0">
                <a:solidFill>
                  <a:schemeClr val="bg1"/>
                </a:solidFill>
              </a:rPr>
              <a:t>• фундаментальное знание преподаваемого предмета, новых достижений и тенденций в соответствующей науке; </a:t>
            </a:r>
          </a:p>
          <a:p>
            <a:pPr algn="l"/>
            <a:r>
              <a:rPr lang="ru-RU" sz="16000" dirty="0" smtClean="0">
                <a:solidFill>
                  <a:schemeClr val="bg1"/>
                </a:solidFill>
              </a:rPr>
              <a:t/>
            </a:r>
            <a:br>
              <a:rPr lang="ru-RU" sz="16000" dirty="0" smtClean="0">
                <a:solidFill>
                  <a:schemeClr val="bg1"/>
                </a:solidFill>
              </a:rPr>
            </a:br>
            <a:r>
              <a:rPr lang="ru-RU" sz="16000" dirty="0" smtClean="0">
                <a:solidFill>
                  <a:schemeClr val="bg1"/>
                </a:solidFill>
              </a:rPr>
              <a:t>• владение методикой обучения и воспитания; </a:t>
            </a:r>
            <a:r>
              <a:rPr lang="ru-RU" sz="12800" dirty="0" smtClean="0"/>
              <a:t/>
            </a:r>
            <a:br>
              <a:rPr lang="ru-RU" sz="12800" dirty="0" smtClean="0"/>
            </a:br>
            <a:r>
              <a:rPr lang="ru-RU" sz="12800" dirty="0" smtClean="0"/>
              <a:t> </a:t>
            </a:r>
            <a:br>
              <a:rPr lang="ru-RU" sz="1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1431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Основные требования общества к проф. характеристикам учителя</a:t>
            </a:r>
            <a:r>
              <a:rPr lang="ru-RU" b="1" dirty="0" smtClean="0"/>
              <a:t> 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001056" cy="285274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• </a:t>
            </a:r>
            <a:r>
              <a:rPr lang="ru-RU" sz="3600" dirty="0" smtClean="0">
                <a:solidFill>
                  <a:schemeClr val="bg1"/>
                </a:solidFill>
              </a:rPr>
              <a:t>любовь к делу, умение передать свою увлеченность детям; 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• творческое отношение к работе; 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• знание детей, умение понимать их внутренний мир, педагогический оптимизм; 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1431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Основные требования общества к проф. характеристикам учителя</a:t>
            </a:r>
            <a:r>
              <a:rPr lang="ru-RU" b="1" dirty="0" smtClean="0"/>
              <a:t> 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001056" cy="285274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• владение педагогической техникой и педагогическим тактом; </a:t>
            </a:r>
          </a:p>
          <a:p>
            <a:pPr algn="l"/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• постоянное совершенствование знаний и педагогического мастерства. 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Основные направления самосовершенствования педагога:</a:t>
            </a:r>
            <a:r>
              <a:rPr lang="ru-RU" sz="3600" dirty="0" smtClean="0">
                <a:solidFill>
                  <a:schemeClr val="bg1"/>
                </a:solidFill>
              </a:rPr>
              <a:t> </a:t>
            </a:r>
            <a:r>
              <a:rPr lang="ru-RU" sz="3600" dirty="0" smtClean="0"/>
              <a:t> </a:t>
            </a:r>
            <a:r>
              <a:rPr lang="ru-RU" b="1" dirty="0" smtClean="0"/>
              <a:t> 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001056" cy="2852742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- непрерывное пополнение педагогических знаний;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совершенствование педагогического мастерства;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расширение общего кругозора;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нравственное и физическое совершенствование;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- умение эффективно организовать свой рабочий день. 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385765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Цель профессионального самосовершенствования - достижение осознанного и усвоенного образа (идеала) высококвалифицированного педагога</a:t>
            </a:r>
            <a:r>
              <a:rPr lang="ru-RU" sz="4000" dirty="0" smtClean="0">
                <a:solidFill>
                  <a:schemeClr val="bg1"/>
                </a:solidFill>
              </a:rPr>
              <a:t>. </a:t>
            </a:r>
            <a:r>
              <a:rPr lang="ru-RU" b="1" dirty="0" smtClean="0"/>
              <a:t> 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с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5001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Этапы  профессионального самосовершенствования педагога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8180" cy="464347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Самоинформирование: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-курсовая подготовка;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-получение второго высшего образования или второй специальности;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-дистанционные курсы повышения квалификации, конференции, семинары, олимпиады и конкурсы;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-индивидуальная работа;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-сетевые педагогические сообщества.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275</Words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Профессиональное самосовершенствование педагога</vt:lpstr>
      <vt:lpstr>Профессиональное самосовершенствование педагога – это сознательный целенаправленный процесс повышения уровня своей профессиональной компетентности и развития профессионально значимых качеств в соответствии с внешними социальными требованиями, условиями профессиональной деятельности и личной программой развития.  </vt:lpstr>
      <vt:lpstr>Основные требования общества к проф. характеристикам учителя </vt:lpstr>
      <vt:lpstr>Основные требования общества к проф. характеристикам учителя </vt:lpstr>
      <vt:lpstr>Основные требования общества к проф. характеристикам учителя </vt:lpstr>
      <vt:lpstr>Основные требования общества к проф. характеристикам учителя </vt:lpstr>
      <vt:lpstr>Основные направления самосовершенствования педагога:   </vt:lpstr>
      <vt:lpstr>Цель профессионального самосовершенствования - достижение осознанного и усвоенного образа (идеала) высококвалифицированного педагога.  </vt:lpstr>
      <vt:lpstr>Этапы  профессионального самосовершенствования педагога </vt:lpstr>
      <vt:lpstr>Этапы  профессионального самосовершенствования педагога </vt:lpstr>
      <vt:lpstr>Этапы  профессионального самосовершенствования педагога </vt:lpstr>
      <vt:lpstr>Составляющие процесса самообразования педагога:</vt:lpstr>
      <vt:lpstr>Составляющие процесса самообразования педагога:</vt:lpstr>
      <vt:lpstr>Для профессионального роста необходим личный план самообразования  (Дневник учителя по самообразованию)</vt:lpstr>
      <vt:lpstr>В плане могут быть отражены следующие направления: - Профессиональное. - Психолого-педагогическое. - Методическое. - Информационно-технологические . - Охрана здоровья. - Изучаемая литература.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самосовершенствование педагога</dc:title>
  <dc:creator>User</dc:creator>
  <cp:lastModifiedBy>User</cp:lastModifiedBy>
  <cp:revision>24</cp:revision>
  <dcterms:created xsi:type="dcterms:W3CDTF">2014-12-02T10:31:55Z</dcterms:created>
  <dcterms:modified xsi:type="dcterms:W3CDTF">2014-12-04T14:33:57Z</dcterms:modified>
</cp:coreProperties>
</file>