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3" r:id="rId6"/>
    <p:sldId id="264" r:id="rId7"/>
    <p:sldId id="275" r:id="rId8"/>
    <p:sldId id="265" r:id="rId9"/>
    <p:sldId id="267" r:id="rId10"/>
    <p:sldId id="268" r:id="rId11"/>
    <p:sldId id="269" r:id="rId12"/>
    <p:sldId id="270" r:id="rId13"/>
    <p:sldId id="266" r:id="rId14"/>
    <p:sldId id="272" r:id="rId15"/>
    <p:sldId id="271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33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.wmf"/><Relationship Id="rId4" Type="http://schemas.openxmlformats.org/officeDocument/2006/relationships/image" Target="../media/image2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93821-DD1C-4B30-84B8-8C2D8F309F71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01ADC-D99A-4741-99D3-4517A8A438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025583E-94CF-48BC-86A3-1441C3B9973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4FD223-E42C-44BF-866A-8BEC73E6DD91}" type="slidenum">
              <a:rPr lang="ru-RU"/>
              <a:pPr/>
              <a:t>14</a:t>
            </a:fld>
            <a:endParaRPr lang="ru-RU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Используется триггер. Для проверки ответа – нажмите на овал с цифрой.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FCFF-DD37-41F5-BB69-ADA259C9C257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BBAF-5854-4307-90BC-A688B9B0F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FCFF-DD37-41F5-BB69-ADA259C9C257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BBAF-5854-4307-90BC-A688B9B0F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FCFF-DD37-41F5-BB69-ADA259C9C257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BBAF-5854-4307-90BC-A688B9B0F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CC84A2D-E1F4-4D3C-95A1-BB107E2725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FCFF-DD37-41F5-BB69-ADA259C9C257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BBAF-5854-4307-90BC-A688B9B0F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FCFF-DD37-41F5-BB69-ADA259C9C257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BBAF-5854-4307-90BC-A688B9B0F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FCFF-DD37-41F5-BB69-ADA259C9C257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BBAF-5854-4307-90BC-A688B9B0F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FCFF-DD37-41F5-BB69-ADA259C9C257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BBAF-5854-4307-90BC-A688B9B0F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FCFF-DD37-41F5-BB69-ADA259C9C257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BBAF-5854-4307-90BC-A688B9B0F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FCFF-DD37-41F5-BB69-ADA259C9C257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BBAF-5854-4307-90BC-A688B9B0F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FCFF-DD37-41F5-BB69-ADA259C9C257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BBAF-5854-4307-90BC-A688B9B0F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4FCFF-DD37-41F5-BB69-ADA259C9C257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6BBAF-5854-4307-90BC-A688B9B0F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4FCFF-DD37-41F5-BB69-ADA259C9C257}" type="datetimeFigureOut">
              <a:rPr lang="ru-RU" smtClean="0"/>
              <a:pPr/>
              <a:t>23.09.2012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6BBAF-5854-4307-90BC-A688B9B0F1A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5400000">
            <a:off x="42862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14300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85738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2572554" y="3429000"/>
            <a:ext cx="6857206" cy="79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28614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00052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4715694" y="3428206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5322135" y="3536145"/>
            <a:ext cx="707229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-28576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-100014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-171452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-2500338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-3214718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0" y="57148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0" y="128586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0" y="200024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0" y="271462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0" y="414338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0" y="485776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-214346" y="557214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0" y="628652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 flipH="1" flipV="1">
            <a:off x="1249351" y="3536145"/>
            <a:ext cx="6644504" cy="794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0" y="3429000"/>
            <a:ext cx="8858280" cy="1588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8429652" y="2500306"/>
            <a:ext cx="4267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</a:t>
            </a:r>
            <a:endParaRPr lang="ru-RU" sz="4000" b="1" cap="none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786314" y="0"/>
            <a:ext cx="4347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4000" b="1" cap="none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>
            <a:off x="150019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221457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292895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644124" y="3428206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35771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786604" y="3428206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7143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-64295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-135733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-2107429" y="3393281"/>
            <a:ext cx="6858000" cy="7143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-2857528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0" y="307181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0" y="235743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507209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0" y="164305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0" y="92867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0" y="378619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0" y="450057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0" y="521495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0" y="592933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Овал 67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0" y="4941168"/>
            <a:ext cx="4427984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Установите соответствие между</a:t>
            </a:r>
          </a:p>
          <a:p>
            <a:r>
              <a:rPr lang="ru-RU" sz="2400" dirty="0" smtClean="0"/>
              <a:t>графиками функций и формулами, задающими эти функции</a:t>
            </a:r>
            <a:endParaRPr lang="ru-RU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0" y="0"/>
            <a:ext cx="2123728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/>
              <a:t>У=2х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У= –2х-2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У= –2х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У=2х-2</a:t>
            </a:r>
            <a:endParaRPr lang="ru-RU" sz="2400" b="1" dirty="0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16200000" flipV="1">
            <a:off x="2303748" y="2384884"/>
            <a:ext cx="4536504" cy="216024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4824028" y="3465004"/>
            <a:ext cx="216024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716016" y="342900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4211960" y="342900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81" name="Прямоугольник 80"/>
          <p:cNvSpPr/>
          <p:nvPr/>
        </p:nvSpPr>
        <p:spPr>
          <a:xfrm>
            <a:off x="467544" y="764704"/>
            <a:ext cx="1008112" cy="3600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86" name="Object 2"/>
          <p:cNvGraphicFramePr>
            <a:graphicFrameLocks noChangeAspect="1"/>
          </p:cNvGraphicFramePr>
          <p:nvPr>
            <p:ph/>
          </p:nvPr>
        </p:nvGraphicFramePr>
        <p:xfrm>
          <a:off x="4187825" y="0"/>
          <a:ext cx="4956175" cy="6858000"/>
        </p:xfrm>
        <a:graphic>
          <a:graphicData uri="http://schemas.openxmlformats.org/presentationml/2006/ole">
            <p:oleObj spid="_x0000_s3074" name="GraphC" r:id="rId3" imgW="3724200" imgH="5152680" progId="">
              <p:embed/>
            </p:oleObj>
          </a:graphicData>
        </a:graphic>
      </p:graphicFrame>
      <p:sp>
        <p:nvSpPr>
          <p:cNvPr id="93240" name="Line 56"/>
          <p:cNvSpPr>
            <a:spLocks noChangeShapeType="1"/>
          </p:cNvSpPr>
          <p:nvPr/>
        </p:nvSpPr>
        <p:spPr bwMode="auto">
          <a:xfrm>
            <a:off x="6659563" y="188913"/>
            <a:ext cx="0" cy="5545137"/>
          </a:xfrm>
          <a:prstGeom prst="line">
            <a:avLst/>
          </a:prstGeom>
          <a:noFill/>
          <a:ln w="222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3241" name="Freeform 57"/>
          <p:cNvSpPr>
            <a:spLocks/>
          </p:cNvSpPr>
          <p:nvPr/>
        </p:nvSpPr>
        <p:spPr bwMode="auto">
          <a:xfrm>
            <a:off x="4859338" y="0"/>
            <a:ext cx="3600450" cy="5522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90" y="2145"/>
              </a:cxn>
              <a:cxn ang="0">
                <a:pos x="585" y="3120"/>
              </a:cxn>
              <a:cxn ang="0">
                <a:pos x="795" y="3975"/>
              </a:cxn>
              <a:cxn ang="0">
                <a:pos x="1080" y="4935"/>
              </a:cxn>
              <a:cxn ang="0">
                <a:pos x="1470" y="5955"/>
              </a:cxn>
              <a:cxn ang="0">
                <a:pos x="1770" y="6405"/>
              </a:cxn>
              <a:cxn ang="0">
                <a:pos x="2130" y="6585"/>
              </a:cxn>
              <a:cxn ang="0">
                <a:pos x="2460" y="6405"/>
              </a:cxn>
              <a:cxn ang="0">
                <a:pos x="2865" y="5805"/>
              </a:cxn>
              <a:cxn ang="0">
                <a:pos x="3165" y="4995"/>
              </a:cxn>
              <a:cxn ang="0">
                <a:pos x="3375" y="4230"/>
              </a:cxn>
              <a:cxn ang="0">
                <a:pos x="3555" y="3495"/>
              </a:cxn>
              <a:cxn ang="0">
                <a:pos x="3720" y="2775"/>
              </a:cxn>
              <a:cxn ang="0">
                <a:pos x="3900" y="1905"/>
              </a:cxn>
              <a:cxn ang="0">
                <a:pos x="4236" y="11"/>
              </a:cxn>
            </a:cxnLst>
            <a:rect l="0" t="0" r="r" b="b"/>
            <a:pathLst>
              <a:path w="4236" h="6585">
                <a:moveTo>
                  <a:pt x="0" y="0"/>
                </a:moveTo>
                <a:cubicBezTo>
                  <a:pt x="65" y="358"/>
                  <a:pt x="293" y="1625"/>
                  <a:pt x="390" y="2145"/>
                </a:cubicBezTo>
                <a:cubicBezTo>
                  <a:pt x="487" y="2665"/>
                  <a:pt x="518" y="2815"/>
                  <a:pt x="585" y="3120"/>
                </a:cubicBezTo>
                <a:cubicBezTo>
                  <a:pt x="652" y="3425"/>
                  <a:pt x="713" y="3673"/>
                  <a:pt x="795" y="3975"/>
                </a:cubicBezTo>
                <a:cubicBezTo>
                  <a:pt x="877" y="4277"/>
                  <a:pt x="968" y="4605"/>
                  <a:pt x="1080" y="4935"/>
                </a:cubicBezTo>
                <a:cubicBezTo>
                  <a:pt x="1192" y="5265"/>
                  <a:pt x="1355" y="5710"/>
                  <a:pt x="1470" y="5955"/>
                </a:cubicBezTo>
                <a:cubicBezTo>
                  <a:pt x="1585" y="6200"/>
                  <a:pt x="1660" y="6300"/>
                  <a:pt x="1770" y="6405"/>
                </a:cubicBezTo>
                <a:cubicBezTo>
                  <a:pt x="1880" y="6510"/>
                  <a:pt x="2015" y="6585"/>
                  <a:pt x="2130" y="6585"/>
                </a:cubicBezTo>
                <a:cubicBezTo>
                  <a:pt x="2245" y="6585"/>
                  <a:pt x="2337" y="6535"/>
                  <a:pt x="2460" y="6405"/>
                </a:cubicBezTo>
                <a:cubicBezTo>
                  <a:pt x="2583" y="6275"/>
                  <a:pt x="2747" y="6040"/>
                  <a:pt x="2865" y="5805"/>
                </a:cubicBezTo>
                <a:cubicBezTo>
                  <a:pt x="2983" y="5570"/>
                  <a:pt x="3080" y="5258"/>
                  <a:pt x="3165" y="4995"/>
                </a:cubicBezTo>
                <a:cubicBezTo>
                  <a:pt x="3250" y="4732"/>
                  <a:pt x="3310" y="4480"/>
                  <a:pt x="3375" y="4230"/>
                </a:cubicBezTo>
                <a:cubicBezTo>
                  <a:pt x="3440" y="3980"/>
                  <a:pt x="3497" y="3738"/>
                  <a:pt x="3555" y="3495"/>
                </a:cubicBezTo>
                <a:cubicBezTo>
                  <a:pt x="3613" y="3252"/>
                  <a:pt x="3663" y="3040"/>
                  <a:pt x="3720" y="2775"/>
                </a:cubicBezTo>
                <a:cubicBezTo>
                  <a:pt x="3777" y="2510"/>
                  <a:pt x="3814" y="2366"/>
                  <a:pt x="3900" y="1905"/>
                </a:cubicBezTo>
                <a:cubicBezTo>
                  <a:pt x="3986" y="1444"/>
                  <a:pt x="4166" y="406"/>
                  <a:pt x="4236" y="11"/>
                </a:cubicBezTo>
              </a:path>
            </a:pathLst>
          </a:custGeom>
          <a:noFill/>
          <a:ln w="539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242" name="Freeform 58"/>
          <p:cNvSpPr>
            <a:spLocks/>
          </p:cNvSpPr>
          <p:nvPr/>
        </p:nvSpPr>
        <p:spPr bwMode="auto">
          <a:xfrm>
            <a:off x="4859338" y="0"/>
            <a:ext cx="3600450" cy="5522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90" y="2145"/>
              </a:cxn>
              <a:cxn ang="0">
                <a:pos x="585" y="3120"/>
              </a:cxn>
              <a:cxn ang="0">
                <a:pos x="795" y="3975"/>
              </a:cxn>
              <a:cxn ang="0">
                <a:pos x="1080" y="4935"/>
              </a:cxn>
              <a:cxn ang="0">
                <a:pos x="1470" y="5955"/>
              </a:cxn>
              <a:cxn ang="0">
                <a:pos x="1770" y="6405"/>
              </a:cxn>
              <a:cxn ang="0">
                <a:pos x="2130" y="6585"/>
              </a:cxn>
              <a:cxn ang="0">
                <a:pos x="2460" y="6405"/>
              </a:cxn>
              <a:cxn ang="0">
                <a:pos x="2865" y="5805"/>
              </a:cxn>
              <a:cxn ang="0">
                <a:pos x="3165" y="4995"/>
              </a:cxn>
              <a:cxn ang="0">
                <a:pos x="3375" y="4230"/>
              </a:cxn>
              <a:cxn ang="0">
                <a:pos x="3555" y="3495"/>
              </a:cxn>
              <a:cxn ang="0">
                <a:pos x="3720" y="2775"/>
              </a:cxn>
              <a:cxn ang="0">
                <a:pos x="3900" y="1905"/>
              </a:cxn>
              <a:cxn ang="0">
                <a:pos x="4236" y="11"/>
              </a:cxn>
            </a:cxnLst>
            <a:rect l="0" t="0" r="r" b="b"/>
            <a:pathLst>
              <a:path w="4236" h="6585">
                <a:moveTo>
                  <a:pt x="0" y="0"/>
                </a:moveTo>
                <a:cubicBezTo>
                  <a:pt x="65" y="358"/>
                  <a:pt x="293" y="1625"/>
                  <a:pt x="390" y="2145"/>
                </a:cubicBezTo>
                <a:cubicBezTo>
                  <a:pt x="487" y="2665"/>
                  <a:pt x="518" y="2815"/>
                  <a:pt x="585" y="3120"/>
                </a:cubicBezTo>
                <a:cubicBezTo>
                  <a:pt x="652" y="3425"/>
                  <a:pt x="713" y="3673"/>
                  <a:pt x="795" y="3975"/>
                </a:cubicBezTo>
                <a:cubicBezTo>
                  <a:pt x="877" y="4277"/>
                  <a:pt x="968" y="4605"/>
                  <a:pt x="1080" y="4935"/>
                </a:cubicBezTo>
                <a:cubicBezTo>
                  <a:pt x="1192" y="5265"/>
                  <a:pt x="1355" y="5710"/>
                  <a:pt x="1470" y="5955"/>
                </a:cubicBezTo>
                <a:cubicBezTo>
                  <a:pt x="1585" y="6200"/>
                  <a:pt x="1660" y="6300"/>
                  <a:pt x="1770" y="6405"/>
                </a:cubicBezTo>
                <a:cubicBezTo>
                  <a:pt x="1880" y="6510"/>
                  <a:pt x="2015" y="6585"/>
                  <a:pt x="2130" y="6585"/>
                </a:cubicBezTo>
                <a:cubicBezTo>
                  <a:pt x="2245" y="6585"/>
                  <a:pt x="2337" y="6535"/>
                  <a:pt x="2460" y="6405"/>
                </a:cubicBezTo>
                <a:cubicBezTo>
                  <a:pt x="2583" y="6275"/>
                  <a:pt x="2747" y="6040"/>
                  <a:pt x="2865" y="5805"/>
                </a:cubicBezTo>
                <a:cubicBezTo>
                  <a:pt x="2983" y="5570"/>
                  <a:pt x="3080" y="5258"/>
                  <a:pt x="3165" y="4995"/>
                </a:cubicBezTo>
                <a:cubicBezTo>
                  <a:pt x="3250" y="4732"/>
                  <a:pt x="3310" y="4480"/>
                  <a:pt x="3375" y="4230"/>
                </a:cubicBezTo>
                <a:cubicBezTo>
                  <a:pt x="3440" y="3980"/>
                  <a:pt x="3497" y="3738"/>
                  <a:pt x="3555" y="3495"/>
                </a:cubicBezTo>
                <a:cubicBezTo>
                  <a:pt x="3613" y="3252"/>
                  <a:pt x="3663" y="3040"/>
                  <a:pt x="3720" y="2775"/>
                </a:cubicBezTo>
                <a:cubicBezTo>
                  <a:pt x="3777" y="2510"/>
                  <a:pt x="3814" y="2366"/>
                  <a:pt x="3900" y="1905"/>
                </a:cubicBezTo>
                <a:cubicBezTo>
                  <a:pt x="3986" y="1444"/>
                  <a:pt x="4166" y="406"/>
                  <a:pt x="4236" y="11"/>
                </a:cubicBezTo>
              </a:path>
            </a:pathLst>
          </a:custGeom>
          <a:noFill/>
          <a:ln w="539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539750" y="2636838"/>
            <a:ext cx="2735263" cy="1171575"/>
            <a:chOff x="204" y="663"/>
            <a:chExt cx="1723" cy="738"/>
          </a:xfrm>
        </p:grpSpPr>
        <p:sp>
          <p:nvSpPr>
            <p:cNvPr id="93244" name="AutoShape 60" descr="Крупная сетка"/>
            <p:cNvSpPr>
              <a:spLocks noChangeArrowheads="1"/>
            </p:cNvSpPr>
            <p:nvPr/>
          </p:nvSpPr>
          <p:spPr bwMode="auto">
            <a:xfrm>
              <a:off x="204" y="754"/>
              <a:ext cx="1723" cy="565"/>
            </a:xfrm>
            <a:prstGeom prst="wedgeRectCallout">
              <a:avLst>
                <a:gd name="adj1" fmla="val 120921"/>
                <a:gd name="adj2" fmla="val -95662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endParaRPr lang="ru-RU"/>
            </a:p>
          </p:txBody>
        </p:sp>
        <p:graphicFrame>
          <p:nvGraphicFramePr>
            <p:cNvPr id="93245" name="Object 61"/>
            <p:cNvGraphicFramePr>
              <a:graphicFrameLocks noChangeAspect="1"/>
            </p:cNvGraphicFramePr>
            <p:nvPr/>
          </p:nvGraphicFramePr>
          <p:xfrm>
            <a:off x="476" y="663"/>
            <a:ext cx="1161" cy="738"/>
          </p:xfrm>
          <a:graphic>
            <a:graphicData uri="http://schemas.openxmlformats.org/presentationml/2006/ole">
              <p:oleObj spid="_x0000_s3077" name="Формула" r:id="rId4" imgW="419040" imgH="228600" progId="Equation.3">
                <p:embed/>
              </p:oleObj>
            </a:graphicData>
          </a:graphic>
        </p:graphicFrame>
      </p:grpSp>
      <p:sp>
        <p:nvSpPr>
          <p:cNvPr id="93247" name="Line 63"/>
          <p:cNvSpPr>
            <a:spLocks noChangeShapeType="1"/>
          </p:cNvSpPr>
          <p:nvPr/>
        </p:nvSpPr>
        <p:spPr bwMode="auto">
          <a:xfrm>
            <a:off x="6659563" y="333375"/>
            <a:ext cx="0" cy="5545138"/>
          </a:xfrm>
          <a:prstGeom prst="line">
            <a:avLst/>
          </a:prstGeom>
          <a:noFill/>
          <a:ln w="222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3" name="Group 67"/>
          <p:cNvGrpSpPr>
            <a:grpSpLocks/>
          </p:cNvGrpSpPr>
          <p:nvPr/>
        </p:nvGrpSpPr>
        <p:grpSpPr bwMode="auto">
          <a:xfrm>
            <a:off x="1835150" y="4294188"/>
            <a:ext cx="2736850" cy="896937"/>
            <a:chOff x="1156" y="2705"/>
            <a:chExt cx="1724" cy="565"/>
          </a:xfrm>
        </p:grpSpPr>
        <p:sp>
          <p:nvSpPr>
            <p:cNvPr id="93249" name="AutoShape 65" descr="Крупная сетка"/>
            <p:cNvSpPr>
              <a:spLocks noChangeArrowheads="1"/>
            </p:cNvSpPr>
            <p:nvPr/>
          </p:nvSpPr>
          <p:spPr bwMode="auto">
            <a:xfrm>
              <a:off x="1156" y="2705"/>
              <a:ext cx="1723" cy="565"/>
            </a:xfrm>
            <a:prstGeom prst="wedgeRectCallout">
              <a:avLst>
                <a:gd name="adj1" fmla="val 74375"/>
                <a:gd name="adj2" fmla="val -67699"/>
              </a:avLst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endParaRPr lang="ru-RU"/>
            </a:p>
          </p:txBody>
        </p:sp>
        <p:graphicFrame>
          <p:nvGraphicFramePr>
            <p:cNvPr id="93250" name="Object 66"/>
            <p:cNvGraphicFramePr>
              <a:graphicFrameLocks noChangeAspect="1"/>
            </p:cNvGraphicFramePr>
            <p:nvPr/>
          </p:nvGraphicFramePr>
          <p:xfrm>
            <a:off x="1156" y="2709"/>
            <a:ext cx="1724" cy="553"/>
          </p:xfrm>
          <a:graphic>
            <a:graphicData uri="http://schemas.openxmlformats.org/presentationml/2006/ole">
              <p:oleObj spid="_x0000_s3076" name="Формула" r:id="rId5" imgW="711000" imgH="228600" progId="Equation.3">
                <p:embed/>
              </p:oleObj>
            </a:graphicData>
          </a:graphic>
        </p:graphicFrame>
      </p:grpSp>
      <p:grpSp>
        <p:nvGrpSpPr>
          <p:cNvPr id="4" name="Group 71"/>
          <p:cNvGrpSpPr>
            <a:grpSpLocks/>
          </p:cNvGrpSpPr>
          <p:nvPr/>
        </p:nvGrpSpPr>
        <p:grpSpPr bwMode="auto">
          <a:xfrm>
            <a:off x="539750" y="981075"/>
            <a:ext cx="2736850" cy="896938"/>
            <a:chOff x="340" y="618"/>
            <a:chExt cx="1724" cy="565"/>
          </a:xfrm>
        </p:grpSpPr>
        <p:sp>
          <p:nvSpPr>
            <p:cNvPr id="93253" name="AutoShape 69" descr="Крупная сетка"/>
            <p:cNvSpPr>
              <a:spLocks noChangeArrowheads="1"/>
            </p:cNvSpPr>
            <p:nvPr/>
          </p:nvSpPr>
          <p:spPr bwMode="auto">
            <a:xfrm>
              <a:off x="340" y="618"/>
              <a:ext cx="1723" cy="565"/>
            </a:xfrm>
            <a:prstGeom prst="wedgeRectCallout">
              <a:avLst>
                <a:gd name="adj1" fmla="val 150000"/>
                <a:gd name="adj2" fmla="val -112125"/>
              </a:avLst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endParaRPr lang="ru-RU"/>
            </a:p>
          </p:txBody>
        </p:sp>
        <p:graphicFrame>
          <p:nvGraphicFramePr>
            <p:cNvPr id="93254" name="Object 70"/>
            <p:cNvGraphicFramePr>
              <a:graphicFrameLocks noChangeAspect="1"/>
            </p:cNvGraphicFramePr>
            <p:nvPr/>
          </p:nvGraphicFramePr>
          <p:xfrm>
            <a:off x="340" y="631"/>
            <a:ext cx="1724" cy="535"/>
          </p:xfrm>
          <a:graphic>
            <a:graphicData uri="http://schemas.openxmlformats.org/presentationml/2006/ole">
              <p:oleObj spid="_x0000_s3075" name="Формула" r:id="rId6" imgW="736560" imgH="228600" progId="Equation.3">
                <p:embed/>
              </p:oleObj>
            </a:graphicData>
          </a:graphic>
        </p:graphicFrame>
      </p:grpSp>
      <p:sp>
        <p:nvSpPr>
          <p:cNvPr id="93256" name="Line 72"/>
          <p:cNvSpPr>
            <a:spLocks noChangeShapeType="1"/>
          </p:cNvSpPr>
          <p:nvPr/>
        </p:nvSpPr>
        <p:spPr bwMode="auto">
          <a:xfrm flipH="1">
            <a:off x="6084888" y="5589588"/>
            <a:ext cx="5746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3257" name="Line 73"/>
          <p:cNvSpPr>
            <a:spLocks noChangeShapeType="1"/>
          </p:cNvSpPr>
          <p:nvPr/>
        </p:nvSpPr>
        <p:spPr bwMode="auto">
          <a:xfrm>
            <a:off x="6659563" y="5589588"/>
            <a:ext cx="1152525" cy="0"/>
          </a:xfrm>
          <a:prstGeom prst="line">
            <a:avLst/>
          </a:prstGeom>
          <a:noFill/>
          <a:ln w="50800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93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93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93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008E-7 L -0.06285 -1.11008E-7 " pathEditMode="relative" ptsTypes="AA">
                                      <p:cBhvr>
                                        <p:cTn id="22" dur="2000" fill="hold"/>
                                        <p:tgtEl>
                                          <p:spTgt spid="93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2000"/>
                                        <p:tgtEl>
                                          <p:spTgt spid="93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8.51064E-7 L -0.06285 8.51064E-7 " pathEditMode="relative" ptsTypes="AA">
                                      <p:cBhvr>
                                        <p:cTn id="27" dur="2000" fill="hold"/>
                                        <p:tgtEl>
                                          <p:spTgt spid="932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008E-7 L 0.12604 -1.11008E-7 " pathEditMode="relative" ptsTypes="AA">
                                      <p:cBhvr>
                                        <p:cTn id="36" dur="2000" fill="hold"/>
                                        <p:tgtEl>
                                          <p:spTgt spid="932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9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82054E-6 L 0.12604 3.82054E-6 " pathEditMode="relative" ptsTypes="AA">
                                      <p:cBhvr>
                                        <p:cTn id="41" dur="2000" fill="hold"/>
                                        <p:tgtEl>
                                          <p:spTgt spid="932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40" grpId="0" animBg="1"/>
      <p:bldP spid="93240" grpId="1" animBg="1"/>
      <p:bldP spid="93241" grpId="0" animBg="1"/>
      <p:bldP spid="93241" grpId="1" animBg="1"/>
      <p:bldP spid="93242" grpId="1" animBg="1"/>
      <p:bldP spid="93247" grpId="0" animBg="1"/>
      <p:bldP spid="93247" grpId="1" animBg="1"/>
      <p:bldP spid="93256" grpId="0" animBg="1"/>
      <p:bldP spid="9325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186" name="Object 2"/>
          <p:cNvGraphicFramePr>
            <a:graphicFrameLocks noChangeAspect="1"/>
          </p:cNvGraphicFramePr>
          <p:nvPr>
            <p:ph/>
          </p:nvPr>
        </p:nvGraphicFramePr>
        <p:xfrm>
          <a:off x="4187825" y="0"/>
          <a:ext cx="4956175" cy="6858000"/>
        </p:xfrm>
        <a:graphic>
          <a:graphicData uri="http://schemas.openxmlformats.org/presentationml/2006/ole">
            <p:oleObj spid="_x0000_s4098" name="GraphC" r:id="rId3" imgW="3724200" imgH="5152680" progId="">
              <p:embed/>
            </p:oleObj>
          </a:graphicData>
        </a:graphic>
      </p:graphicFrame>
      <p:sp>
        <p:nvSpPr>
          <p:cNvPr id="93240" name="Line 56"/>
          <p:cNvSpPr>
            <a:spLocks noChangeShapeType="1"/>
          </p:cNvSpPr>
          <p:nvPr/>
        </p:nvSpPr>
        <p:spPr bwMode="auto">
          <a:xfrm>
            <a:off x="6659563" y="188913"/>
            <a:ext cx="0" cy="5545137"/>
          </a:xfrm>
          <a:prstGeom prst="line">
            <a:avLst/>
          </a:prstGeom>
          <a:noFill/>
          <a:ln w="222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3241" name="Freeform 57"/>
          <p:cNvSpPr>
            <a:spLocks/>
          </p:cNvSpPr>
          <p:nvPr/>
        </p:nvSpPr>
        <p:spPr bwMode="auto">
          <a:xfrm>
            <a:off x="6012160" y="0"/>
            <a:ext cx="3600450" cy="5522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90" y="2145"/>
              </a:cxn>
              <a:cxn ang="0">
                <a:pos x="585" y="3120"/>
              </a:cxn>
              <a:cxn ang="0">
                <a:pos x="795" y="3975"/>
              </a:cxn>
              <a:cxn ang="0">
                <a:pos x="1080" y="4935"/>
              </a:cxn>
              <a:cxn ang="0">
                <a:pos x="1470" y="5955"/>
              </a:cxn>
              <a:cxn ang="0">
                <a:pos x="1770" y="6405"/>
              </a:cxn>
              <a:cxn ang="0">
                <a:pos x="2130" y="6585"/>
              </a:cxn>
              <a:cxn ang="0">
                <a:pos x="2460" y="6405"/>
              </a:cxn>
              <a:cxn ang="0">
                <a:pos x="2865" y="5805"/>
              </a:cxn>
              <a:cxn ang="0">
                <a:pos x="3165" y="4995"/>
              </a:cxn>
              <a:cxn ang="0">
                <a:pos x="3375" y="4230"/>
              </a:cxn>
              <a:cxn ang="0">
                <a:pos x="3555" y="3495"/>
              </a:cxn>
              <a:cxn ang="0">
                <a:pos x="3720" y="2775"/>
              </a:cxn>
              <a:cxn ang="0">
                <a:pos x="3900" y="1905"/>
              </a:cxn>
              <a:cxn ang="0">
                <a:pos x="4236" y="11"/>
              </a:cxn>
            </a:cxnLst>
            <a:rect l="0" t="0" r="r" b="b"/>
            <a:pathLst>
              <a:path w="4236" h="6585">
                <a:moveTo>
                  <a:pt x="0" y="0"/>
                </a:moveTo>
                <a:cubicBezTo>
                  <a:pt x="65" y="358"/>
                  <a:pt x="293" y="1625"/>
                  <a:pt x="390" y="2145"/>
                </a:cubicBezTo>
                <a:cubicBezTo>
                  <a:pt x="487" y="2665"/>
                  <a:pt x="518" y="2815"/>
                  <a:pt x="585" y="3120"/>
                </a:cubicBezTo>
                <a:cubicBezTo>
                  <a:pt x="652" y="3425"/>
                  <a:pt x="713" y="3673"/>
                  <a:pt x="795" y="3975"/>
                </a:cubicBezTo>
                <a:cubicBezTo>
                  <a:pt x="877" y="4277"/>
                  <a:pt x="968" y="4605"/>
                  <a:pt x="1080" y="4935"/>
                </a:cubicBezTo>
                <a:cubicBezTo>
                  <a:pt x="1192" y="5265"/>
                  <a:pt x="1355" y="5710"/>
                  <a:pt x="1470" y="5955"/>
                </a:cubicBezTo>
                <a:cubicBezTo>
                  <a:pt x="1585" y="6200"/>
                  <a:pt x="1660" y="6300"/>
                  <a:pt x="1770" y="6405"/>
                </a:cubicBezTo>
                <a:cubicBezTo>
                  <a:pt x="1880" y="6510"/>
                  <a:pt x="2015" y="6585"/>
                  <a:pt x="2130" y="6585"/>
                </a:cubicBezTo>
                <a:cubicBezTo>
                  <a:pt x="2245" y="6585"/>
                  <a:pt x="2337" y="6535"/>
                  <a:pt x="2460" y="6405"/>
                </a:cubicBezTo>
                <a:cubicBezTo>
                  <a:pt x="2583" y="6275"/>
                  <a:pt x="2747" y="6040"/>
                  <a:pt x="2865" y="5805"/>
                </a:cubicBezTo>
                <a:cubicBezTo>
                  <a:pt x="2983" y="5570"/>
                  <a:pt x="3080" y="5258"/>
                  <a:pt x="3165" y="4995"/>
                </a:cubicBezTo>
                <a:cubicBezTo>
                  <a:pt x="3250" y="4732"/>
                  <a:pt x="3310" y="4480"/>
                  <a:pt x="3375" y="4230"/>
                </a:cubicBezTo>
                <a:cubicBezTo>
                  <a:pt x="3440" y="3980"/>
                  <a:pt x="3497" y="3738"/>
                  <a:pt x="3555" y="3495"/>
                </a:cubicBezTo>
                <a:cubicBezTo>
                  <a:pt x="3613" y="3252"/>
                  <a:pt x="3663" y="3040"/>
                  <a:pt x="3720" y="2775"/>
                </a:cubicBezTo>
                <a:cubicBezTo>
                  <a:pt x="3777" y="2510"/>
                  <a:pt x="3814" y="2366"/>
                  <a:pt x="3900" y="1905"/>
                </a:cubicBezTo>
                <a:cubicBezTo>
                  <a:pt x="3986" y="1444"/>
                  <a:pt x="4166" y="406"/>
                  <a:pt x="4236" y="11"/>
                </a:cubicBezTo>
              </a:path>
            </a:pathLst>
          </a:custGeom>
          <a:noFill/>
          <a:ln w="53975">
            <a:solidFill>
              <a:srgbClr val="00206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242" name="Freeform 58"/>
          <p:cNvSpPr>
            <a:spLocks/>
          </p:cNvSpPr>
          <p:nvPr/>
        </p:nvSpPr>
        <p:spPr bwMode="auto">
          <a:xfrm>
            <a:off x="4283968" y="0"/>
            <a:ext cx="3600450" cy="5522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90" y="2145"/>
              </a:cxn>
              <a:cxn ang="0">
                <a:pos x="585" y="3120"/>
              </a:cxn>
              <a:cxn ang="0">
                <a:pos x="795" y="3975"/>
              </a:cxn>
              <a:cxn ang="0">
                <a:pos x="1080" y="4935"/>
              </a:cxn>
              <a:cxn ang="0">
                <a:pos x="1470" y="5955"/>
              </a:cxn>
              <a:cxn ang="0">
                <a:pos x="1770" y="6405"/>
              </a:cxn>
              <a:cxn ang="0">
                <a:pos x="2130" y="6585"/>
              </a:cxn>
              <a:cxn ang="0">
                <a:pos x="2460" y="6405"/>
              </a:cxn>
              <a:cxn ang="0">
                <a:pos x="2865" y="5805"/>
              </a:cxn>
              <a:cxn ang="0">
                <a:pos x="3165" y="4995"/>
              </a:cxn>
              <a:cxn ang="0">
                <a:pos x="3375" y="4230"/>
              </a:cxn>
              <a:cxn ang="0">
                <a:pos x="3555" y="3495"/>
              </a:cxn>
              <a:cxn ang="0">
                <a:pos x="3720" y="2775"/>
              </a:cxn>
              <a:cxn ang="0">
                <a:pos x="3900" y="1905"/>
              </a:cxn>
              <a:cxn ang="0">
                <a:pos x="4236" y="11"/>
              </a:cxn>
            </a:cxnLst>
            <a:rect l="0" t="0" r="r" b="b"/>
            <a:pathLst>
              <a:path w="4236" h="6585">
                <a:moveTo>
                  <a:pt x="0" y="0"/>
                </a:moveTo>
                <a:cubicBezTo>
                  <a:pt x="65" y="358"/>
                  <a:pt x="293" y="1625"/>
                  <a:pt x="390" y="2145"/>
                </a:cubicBezTo>
                <a:cubicBezTo>
                  <a:pt x="487" y="2665"/>
                  <a:pt x="518" y="2815"/>
                  <a:pt x="585" y="3120"/>
                </a:cubicBezTo>
                <a:cubicBezTo>
                  <a:pt x="652" y="3425"/>
                  <a:pt x="713" y="3673"/>
                  <a:pt x="795" y="3975"/>
                </a:cubicBezTo>
                <a:cubicBezTo>
                  <a:pt x="877" y="4277"/>
                  <a:pt x="968" y="4605"/>
                  <a:pt x="1080" y="4935"/>
                </a:cubicBezTo>
                <a:cubicBezTo>
                  <a:pt x="1192" y="5265"/>
                  <a:pt x="1355" y="5710"/>
                  <a:pt x="1470" y="5955"/>
                </a:cubicBezTo>
                <a:cubicBezTo>
                  <a:pt x="1585" y="6200"/>
                  <a:pt x="1660" y="6300"/>
                  <a:pt x="1770" y="6405"/>
                </a:cubicBezTo>
                <a:cubicBezTo>
                  <a:pt x="1880" y="6510"/>
                  <a:pt x="2015" y="6585"/>
                  <a:pt x="2130" y="6585"/>
                </a:cubicBezTo>
                <a:cubicBezTo>
                  <a:pt x="2245" y="6585"/>
                  <a:pt x="2337" y="6535"/>
                  <a:pt x="2460" y="6405"/>
                </a:cubicBezTo>
                <a:cubicBezTo>
                  <a:pt x="2583" y="6275"/>
                  <a:pt x="2747" y="6040"/>
                  <a:pt x="2865" y="5805"/>
                </a:cubicBezTo>
                <a:cubicBezTo>
                  <a:pt x="2983" y="5570"/>
                  <a:pt x="3080" y="5258"/>
                  <a:pt x="3165" y="4995"/>
                </a:cubicBezTo>
                <a:cubicBezTo>
                  <a:pt x="3250" y="4732"/>
                  <a:pt x="3310" y="4480"/>
                  <a:pt x="3375" y="4230"/>
                </a:cubicBezTo>
                <a:cubicBezTo>
                  <a:pt x="3440" y="3980"/>
                  <a:pt x="3497" y="3738"/>
                  <a:pt x="3555" y="3495"/>
                </a:cubicBezTo>
                <a:cubicBezTo>
                  <a:pt x="3613" y="3252"/>
                  <a:pt x="3663" y="3040"/>
                  <a:pt x="3720" y="2775"/>
                </a:cubicBezTo>
                <a:cubicBezTo>
                  <a:pt x="3777" y="2510"/>
                  <a:pt x="3814" y="2366"/>
                  <a:pt x="3900" y="1905"/>
                </a:cubicBezTo>
                <a:cubicBezTo>
                  <a:pt x="3986" y="1444"/>
                  <a:pt x="4166" y="406"/>
                  <a:pt x="4236" y="11"/>
                </a:cubicBezTo>
              </a:path>
            </a:pathLst>
          </a:custGeom>
          <a:noFill/>
          <a:ln w="53975">
            <a:solidFill>
              <a:srgbClr val="7030A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247" name="Line 63"/>
          <p:cNvSpPr>
            <a:spLocks noChangeShapeType="1"/>
          </p:cNvSpPr>
          <p:nvPr/>
        </p:nvSpPr>
        <p:spPr bwMode="auto">
          <a:xfrm>
            <a:off x="6659563" y="333375"/>
            <a:ext cx="0" cy="5545138"/>
          </a:xfrm>
          <a:prstGeom prst="line">
            <a:avLst/>
          </a:prstGeom>
          <a:noFill/>
          <a:ln w="22225">
            <a:solidFill>
              <a:schemeClr val="tx1"/>
            </a:solidFill>
            <a:prstDash val="lg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3256" name="Line 72"/>
          <p:cNvSpPr>
            <a:spLocks noChangeShapeType="1"/>
          </p:cNvSpPr>
          <p:nvPr/>
        </p:nvSpPr>
        <p:spPr bwMode="auto">
          <a:xfrm flipH="1">
            <a:off x="6084888" y="5589588"/>
            <a:ext cx="57467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3257" name="Line 73"/>
          <p:cNvSpPr>
            <a:spLocks noChangeShapeType="1"/>
          </p:cNvSpPr>
          <p:nvPr/>
        </p:nvSpPr>
        <p:spPr bwMode="auto">
          <a:xfrm>
            <a:off x="6659563" y="5589588"/>
            <a:ext cx="1152525" cy="0"/>
          </a:xfrm>
          <a:prstGeom prst="line">
            <a:avLst/>
          </a:prstGeom>
          <a:noFill/>
          <a:ln w="50800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19" name="Прямая со стрелкой 18"/>
          <p:cNvCxnSpPr/>
          <p:nvPr/>
        </p:nvCxnSpPr>
        <p:spPr>
          <a:xfrm rot="5400000" flipH="1" flipV="1">
            <a:off x="3290342" y="2794620"/>
            <a:ext cx="5588446" cy="794"/>
          </a:xfrm>
          <a:prstGeom prst="straightConnector1">
            <a:avLst/>
          </a:prstGeom>
          <a:ln w="3810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93257" idx="1"/>
          </p:cNvCxnSpPr>
          <p:nvPr/>
        </p:nvCxnSpPr>
        <p:spPr>
          <a:xfrm rot="5400000" flipH="1" flipV="1">
            <a:off x="5018224" y="2793864"/>
            <a:ext cx="5589588" cy="1860"/>
          </a:xfrm>
          <a:prstGeom prst="straightConnector1">
            <a:avLst/>
          </a:prstGeom>
          <a:ln w="38100">
            <a:solidFill>
              <a:schemeClr val="tx1"/>
            </a:solidFill>
            <a:prstDash val="lg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43608" y="404664"/>
            <a:ext cx="1895071" cy="7078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i="1" dirty="0" err="1" smtClean="0"/>
              <a:t>у=</a:t>
            </a:r>
            <a:r>
              <a:rPr lang="ru-RU" sz="4000" i="1" dirty="0" smtClean="0"/>
              <a:t>(</a:t>
            </a:r>
            <a:r>
              <a:rPr lang="ru-RU" sz="4000" i="1" dirty="0" err="1" smtClean="0"/>
              <a:t>х+а</a:t>
            </a:r>
            <a:r>
              <a:rPr lang="ru-RU" sz="4000" i="1" dirty="0" smtClean="0"/>
              <a:t>)²</a:t>
            </a:r>
            <a:endParaRPr lang="ru-RU" sz="40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4716016" y="6021288"/>
            <a:ext cx="1406154" cy="52322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i="1" dirty="0" err="1" smtClean="0"/>
              <a:t>у=</a:t>
            </a:r>
            <a:r>
              <a:rPr lang="ru-RU" sz="2800" b="1" i="1" dirty="0" smtClean="0"/>
              <a:t>(х+1)²</a:t>
            </a:r>
            <a:endParaRPr lang="ru-RU" sz="28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7380312" y="5949280"/>
            <a:ext cx="1337226" cy="52322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ru-RU" sz="2800" b="1" i="1" dirty="0" err="1" smtClean="0"/>
              <a:t>у=</a:t>
            </a:r>
            <a:r>
              <a:rPr lang="ru-RU" sz="2800" b="1" i="1" dirty="0" smtClean="0"/>
              <a:t>(х-2)²</a:t>
            </a:r>
            <a:endParaRPr lang="ru-RU" sz="2800" b="1" i="1" dirty="0"/>
          </a:p>
        </p:txBody>
      </p:sp>
      <p:sp>
        <p:nvSpPr>
          <p:cNvPr id="26" name="Rectangle 49"/>
          <p:cNvSpPr>
            <a:spLocks noChangeArrowheads="1"/>
          </p:cNvSpPr>
          <p:nvPr/>
        </p:nvSpPr>
        <p:spPr bwMode="auto">
          <a:xfrm>
            <a:off x="179512" y="2492896"/>
            <a:ext cx="7272338" cy="1512168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 i="1" dirty="0" smtClean="0">
                <a:latin typeface="Georgia" pitchFamily="18" charset="0"/>
              </a:rPr>
              <a:t>Графики получились </a:t>
            </a:r>
            <a:r>
              <a:rPr lang="ru-RU" sz="2400" b="1" i="1" dirty="0">
                <a:latin typeface="Georgia" pitchFamily="18" charset="0"/>
              </a:rPr>
              <a:t>в результате</a:t>
            </a:r>
          </a:p>
          <a:p>
            <a:r>
              <a:rPr lang="ru-RU" sz="2400" b="1" i="1" dirty="0">
                <a:latin typeface="Georgia" pitchFamily="18" charset="0"/>
              </a:rPr>
              <a:t>сдвига графика функции  </a:t>
            </a:r>
            <a:r>
              <a:rPr lang="ru-RU" sz="2800" b="1" i="1" dirty="0" err="1" smtClean="0"/>
              <a:t>у=х</a:t>
            </a:r>
            <a:r>
              <a:rPr lang="ru-RU" sz="2800" b="1" i="1" dirty="0" smtClean="0"/>
              <a:t>²</a:t>
            </a:r>
            <a:r>
              <a:rPr lang="ru-RU" sz="2800" b="1" i="1" dirty="0" smtClean="0">
                <a:latin typeface="Georgia" pitchFamily="18" charset="0"/>
              </a:rPr>
              <a:t>               </a:t>
            </a:r>
            <a:endParaRPr lang="ru-RU" sz="2800" b="1" i="1" dirty="0">
              <a:latin typeface="Georgia" pitchFamily="18" charset="0"/>
            </a:endParaRPr>
          </a:p>
          <a:p>
            <a:r>
              <a:rPr lang="ru-RU" sz="2400" b="1" i="1" dirty="0">
                <a:latin typeface="Georgia" pitchFamily="18" charset="0"/>
              </a:rPr>
              <a:t>вдоль оси </a:t>
            </a:r>
            <a:r>
              <a:rPr lang="ru-RU" sz="2400" b="1" i="1" dirty="0" err="1" smtClean="0">
                <a:solidFill>
                  <a:srgbClr val="C00000"/>
                </a:solidFill>
                <a:latin typeface="Georgia" pitchFamily="18" charset="0"/>
              </a:rPr>
              <a:t>х</a:t>
            </a:r>
            <a:r>
              <a:rPr lang="ru-RU" sz="2400" b="1" i="1" dirty="0" smtClean="0">
                <a:latin typeface="Georgia" pitchFamily="18" charset="0"/>
              </a:rPr>
              <a:t> на 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а</a:t>
            </a:r>
            <a:r>
              <a:rPr lang="ru-RU" sz="2400" b="1" i="1" dirty="0" smtClean="0">
                <a:latin typeface="Georgia" pitchFamily="18" charset="0"/>
              </a:rPr>
              <a:t> единиц влево, если а&gt;0</a:t>
            </a:r>
          </a:p>
          <a:p>
            <a:r>
              <a:rPr lang="ru-RU" sz="2400" b="1" i="1" dirty="0" smtClean="0">
                <a:latin typeface="Georgia" pitchFamily="18" charset="0"/>
              </a:rPr>
              <a:t>и на 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а</a:t>
            </a:r>
            <a:r>
              <a:rPr lang="ru-RU" sz="2400" b="1" i="1" dirty="0" smtClean="0">
                <a:latin typeface="Georgia" pitchFamily="18" charset="0"/>
              </a:rPr>
              <a:t> единиц вправо, если а&lt;0 .</a:t>
            </a:r>
            <a:endParaRPr lang="ru-RU" sz="2400" b="1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1124744"/>
            <a:ext cx="835292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cs typeface="Arial" pitchFamily="34" charset="0"/>
              </a:rPr>
              <a:t>Построение графиков квадратичных функций с помощью движения вдоль осей координат</a:t>
            </a:r>
            <a:endParaRPr lang="ru-RU" sz="4400" dirty="0"/>
          </a:p>
        </p:txBody>
      </p:sp>
      <p:pic>
        <p:nvPicPr>
          <p:cNvPr id="4" name="Picture 6" descr="CRCTR1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284984"/>
            <a:ext cx="2482850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3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500" b="1" dirty="0" smtClean="0">
                <a:solidFill>
                  <a:srgbClr val="C00000"/>
                </a:solidFill>
                <a:cs typeface="Arial" pitchFamily="34" charset="0"/>
              </a:rPr>
              <a:t>Построение графиков квадратичных функций с помощью движения вдоль осей координат</a:t>
            </a:r>
          </a:p>
        </p:txBody>
      </p:sp>
      <p:sp>
        <p:nvSpPr>
          <p:cNvPr id="18435" name="TextBox 10"/>
          <p:cNvSpPr txBox="1">
            <a:spLocks noChangeArrowheads="1"/>
          </p:cNvSpPr>
          <p:nvPr/>
        </p:nvSpPr>
        <p:spPr bwMode="auto">
          <a:xfrm>
            <a:off x="714375" y="2071688"/>
            <a:ext cx="1571625" cy="646331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 dirty="0">
                <a:latin typeface="+mj-lt"/>
              </a:rPr>
              <a:t>у=х</a:t>
            </a:r>
            <a:r>
              <a:rPr lang="ru-RU" sz="3600" b="1" i="1" baseline="30000" dirty="0">
                <a:latin typeface="+mj-lt"/>
              </a:rPr>
              <a:t>2</a:t>
            </a:r>
            <a:r>
              <a:rPr lang="ru-RU" sz="3600" b="1" i="1" dirty="0">
                <a:latin typeface="+mj-lt"/>
              </a:rPr>
              <a:t>+а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14375" y="2571750"/>
            <a:ext cx="114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</a:rPr>
              <a:t>↑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</a:rPr>
              <a:t>на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</a:rPr>
              <a:t> а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85813" y="3429000"/>
            <a:ext cx="1214437" cy="677863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800" b="1" i="1" dirty="0">
                <a:solidFill>
                  <a:srgbClr val="C00000"/>
                </a:solidFill>
                <a:latin typeface="+mj-lt"/>
              </a:rPr>
              <a:t>у=х</a:t>
            </a:r>
            <a:r>
              <a:rPr lang="ru-RU" sz="3800" b="1" i="1" baseline="30000" dirty="0">
                <a:solidFill>
                  <a:srgbClr val="C00000"/>
                </a:solidFill>
                <a:latin typeface="+mj-lt"/>
              </a:rPr>
              <a:t>2</a:t>
            </a:r>
            <a:r>
              <a:rPr lang="ru-RU" sz="2800" b="1" i="1" dirty="0">
                <a:solidFill>
                  <a:srgbClr val="002060"/>
                </a:solidFill>
                <a:latin typeface="+mj-lt"/>
              </a:rPr>
              <a:t> </a:t>
            </a:r>
          </a:p>
        </p:txBody>
      </p:sp>
      <p:sp>
        <p:nvSpPr>
          <p:cNvPr id="18438" name="TextBox 17"/>
          <p:cNvSpPr txBox="1">
            <a:spLocks noChangeArrowheads="1"/>
          </p:cNvSpPr>
          <p:nvPr/>
        </p:nvSpPr>
        <p:spPr bwMode="auto">
          <a:xfrm>
            <a:off x="714375" y="4929188"/>
            <a:ext cx="1571625" cy="646331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i="1" dirty="0">
                <a:latin typeface="+mj-lt"/>
              </a:rPr>
              <a:t>у=х</a:t>
            </a:r>
            <a:r>
              <a:rPr lang="ru-RU" sz="3600" b="1" i="1" baseline="30000" dirty="0">
                <a:latin typeface="+mj-lt"/>
              </a:rPr>
              <a:t>2</a:t>
            </a:r>
            <a:r>
              <a:rPr lang="ru-RU" sz="3600" b="1" i="1" dirty="0">
                <a:latin typeface="+mj-lt"/>
              </a:rPr>
              <a:t>–а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714375" y="4000500"/>
            <a:ext cx="1143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err="1">
                <a:solidFill>
                  <a:srgbClr val="002060"/>
                </a:solidFill>
                <a:latin typeface="Times New Roman" pitchFamily="18" charset="0"/>
              </a:rPr>
              <a:t>↓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</a:rPr>
              <a:t>на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</a:rPr>
              <a:t> а</a:t>
            </a:r>
          </a:p>
        </p:txBody>
      </p:sp>
      <p:sp>
        <p:nvSpPr>
          <p:cNvPr id="18440" name="TextBox 19"/>
          <p:cNvSpPr txBox="1">
            <a:spLocks noChangeArrowheads="1"/>
          </p:cNvSpPr>
          <p:nvPr/>
        </p:nvSpPr>
        <p:spPr bwMode="auto">
          <a:xfrm>
            <a:off x="857250" y="5786438"/>
            <a:ext cx="139083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Times New Roman" pitchFamily="18" charset="0"/>
              </a:rPr>
              <a:t>где  а &gt; 0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555776" y="3429000"/>
            <a:ext cx="1656184" cy="584775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atin typeface="+mj-lt"/>
              </a:rPr>
              <a:t>у=(</a:t>
            </a:r>
            <a:r>
              <a:rPr lang="ru-RU" sz="3200" b="1" i="1" dirty="0" err="1">
                <a:latin typeface="+mj-lt"/>
              </a:rPr>
              <a:t>х+</a:t>
            </a:r>
            <a:r>
              <a:rPr lang="en-US" sz="3200" b="1" i="1" dirty="0" err="1">
                <a:latin typeface="+mj-lt"/>
              </a:rPr>
              <a:t>b</a:t>
            </a:r>
            <a:r>
              <a:rPr lang="ru-RU" sz="3200" b="1" i="1" dirty="0">
                <a:latin typeface="+mj-lt"/>
              </a:rPr>
              <a:t>)</a:t>
            </a:r>
            <a:r>
              <a:rPr lang="ru-RU" sz="3200" b="1" i="1" baseline="30000" dirty="0">
                <a:latin typeface="+mj-lt"/>
              </a:rPr>
              <a:t>2</a:t>
            </a:r>
            <a:endParaRPr lang="ru-RU" sz="3200" b="1" i="1" dirty="0">
              <a:latin typeface="+mj-lt"/>
            </a:endParaRPr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 rot="16200000" flipH="1">
            <a:off x="464343" y="3964782"/>
            <a:ext cx="3929063" cy="0"/>
          </a:xfrm>
          <a:prstGeom prst="line">
            <a:avLst/>
          </a:prstGeom>
          <a:ln w="57150" cmpd="tri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7380312" y="3356992"/>
            <a:ext cx="1584176" cy="584775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atin typeface="+mj-lt"/>
              </a:rPr>
              <a:t>у=(х-</a:t>
            </a:r>
            <a:r>
              <a:rPr lang="en-US" sz="3200" b="1" i="1" dirty="0">
                <a:latin typeface="+mj-lt"/>
              </a:rPr>
              <a:t>b</a:t>
            </a:r>
            <a:r>
              <a:rPr lang="ru-RU" sz="3200" b="1" i="1" dirty="0">
                <a:latin typeface="+mj-lt"/>
              </a:rPr>
              <a:t>)</a:t>
            </a:r>
            <a:r>
              <a:rPr lang="ru-RU" sz="3200" b="1" i="1" baseline="30000" dirty="0">
                <a:latin typeface="+mj-lt"/>
              </a:rPr>
              <a:t>2</a:t>
            </a:r>
            <a:endParaRPr lang="ru-RU" sz="3200" b="1" i="1" dirty="0">
              <a:latin typeface="+mj-lt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143500" y="3357563"/>
            <a:ext cx="1143000" cy="677862"/>
          </a:xfrm>
          <a:prstGeom prst="rect">
            <a:avLst/>
          </a:prstGeom>
          <a:noFill/>
          <a:ln w="38100">
            <a:solidFill>
              <a:srgbClr val="00206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800" b="1" i="1" dirty="0">
                <a:solidFill>
                  <a:srgbClr val="C00000"/>
                </a:solidFill>
                <a:latin typeface="+mj-lt"/>
              </a:rPr>
              <a:t>у=х</a:t>
            </a:r>
            <a:r>
              <a:rPr lang="ru-RU" sz="3800" b="1" i="1" baseline="30000" dirty="0">
                <a:solidFill>
                  <a:srgbClr val="C00000"/>
                </a:solidFill>
                <a:latin typeface="+mj-lt"/>
              </a:rPr>
              <a:t>2</a:t>
            </a:r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139952" y="3429000"/>
            <a:ext cx="1000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 smtClean="0">
                <a:solidFill>
                  <a:srgbClr val="002060"/>
                </a:solidFill>
                <a:latin typeface="Times New Roman" pitchFamily="18" charset="0"/>
              </a:rPr>
              <a:t>←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8446" name="TextBox 28"/>
          <p:cNvSpPr txBox="1">
            <a:spLocks noChangeArrowheads="1"/>
          </p:cNvSpPr>
          <p:nvPr/>
        </p:nvSpPr>
        <p:spPr bwMode="auto">
          <a:xfrm>
            <a:off x="5076056" y="5085184"/>
            <a:ext cx="13773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i="1" dirty="0">
                <a:latin typeface="Times New Roman" pitchFamily="18" charset="0"/>
              </a:rPr>
              <a:t>где  </a:t>
            </a:r>
            <a:r>
              <a:rPr lang="en-US" sz="2400" b="1" i="1" dirty="0">
                <a:latin typeface="Times New Roman" pitchFamily="18" charset="0"/>
              </a:rPr>
              <a:t>b</a:t>
            </a:r>
            <a:r>
              <a:rPr lang="ru-RU" sz="2400" b="1" i="1" dirty="0">
                <a:latin typeface="Times New Roman" pitchFamily="18" charset="0"/>
              </a:rPr>
              <a:t> &gt; 0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355976" y="3429000"/>
            <a:ext cx="7858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</a:rPr>
              <a:t>на</a:t>
            </a:r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latin typeface="Times New Roman" pitchFamily="18" charset="0"/>
              </a:rPr>
              <a:t>b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444208" y="3429000"/>
            <a:ext cx="8572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solidFill>
                  <a:srgbClr val="002060"/>
                </a:solidFill>
                <a:latin typeface="Times New Roman" pitchFamily="18" charset="0"/>
              </a:rPr>
              <a:t>→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6444208" y="3429000"/>
            <a:ext cx="785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rgbClr val="002060"/>
                </a:solidFill>
                <a:latin typeface="Times New Roman" pitchFamily="18" charset="0"/>
              </a:rPr>
              <a:t>на</a:t>
            </a:r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en-US" sz="2800" b="1" i="1" dirty="0">
                <a:solidFill>
                  <a:srgbClr val="002060"/>
                </a:solidFill>
                <a:latin typeface="Times New Roman" pitchFamily="18" charset="0"/>
              </a:rPr>
              <a:t>b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</a:endParaRPr>
          </a:p>
        </p:txBody>
      </p:sp>
      <p:sp>
        <p:nvSpPr>
          <p:cNvPr id="18450" name="TextBox 29"/>
          <p:cNvSpPr txBox="1">
            <a:spLocks noChangeArrowheads="1"/>
          </p:cNvSpPr>
          <p:nvPr/>
        </p:nvSpPr>
        <p:spPr bwMode="auto">
          <a:xfrm>
            <a:off x="285750" y="1500188"/>
            <a:ext cx="357188" cy="483235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i="1" dirty="0">
                <a:latin typeface="Calibri" pitchFamily="34" charset="0"/>
              </a:rPr>
              <a:t>в</a:t>
            </a:r>
          </a:p>
          <a:p>
            <a:r>
              <a:rPr lang="ru-RU" sz="2800" b="1" i="1" dirty="0" err="1">
                <a:latin typeface="Calibri" pitchFamily="34" charset="0"/>
              </a:rPr>
              <a:t>д</a:t>
            </a:r>
            <a:endParaRPr lang="ru-RU" sz="2800" b="1" i="1" dirty="0">
              <a:latin typeface="Calibri" pitchFamily="34" charset="0"/>
            </a:endParaRPr>
          </a:p>
          <a:p>
            <a:r>
              <a:rPr lang="ru-RU" sz="2800" b="1" i="1" dirty="0">
                <a:latin typeface="Calibri" pitchFamily="34" charset="0"/>
              </a:rPr>
              <a:t>о</a:t>
            </a:r>
          </a:p>
          <a:p>
            <a:r>
              <a:rPr lang="ru-RU" sz="2800" b="1" i="1" dirty="0">
                <a:latin typeface="Calibri" pitchFamily="34" charset="0"/>
              </a:rPr>
              <a:t>л</a:t>
            </a:r>
          </a:p>
          <a:p>
            <a:r>
              <a:rPr lang="ru-RU" sz="2800" b="1" i="1" dirty="0" err="1">
                <a:latin typeface="Calibri" pitchFamily="34" charset="0"/>
              </a:rPr>
              <a:t>ь</a:t>
            </a:r>
            <a:endParaRPr lang="ru-RU" sz="2800" b="1" i="1" dirty="0">
              <a:latin typeface="Calibri" pitchFamily="34" charset="0"/>
            </a:endParaRPr>
          </a:p>
          <a:p>
            <a:r>
              <a:rPr lang="ru-RU" sz="2800" b="1" i="1" dirty="0">
                <a:latin typeface="Calibri" pitchFamily="34" charset="0"/>
              </a:rPr>
              <a:t> ос и</a:t>
            </a:r>
          </a:p>
          <a:p>
            <a:endParaRPr lang="ru-RU" sz="2800" b="1" i="1" dirty="0">
              <a:latin typeface="Calibri" pitchFamily="34" charset="0"/>
            </a:endParaRPr>
          </a:p>
          <a:p>
            <a:r>
              <a:rPr lang="ru-RU" sz="2800" b="1" i="1" dirty="0">
                <a:latin typeface="Calibri" pitchFamily="34" charset="0"/>
              </a:rPr>
              <a:t>у</a:t>
            </a:r>
          </a:p>
        </p:txBody>
      </p:sp>
      <p:sp>
        <p:nvSpPr>
          <p:cNvPr id="18451" name="TextBox 30"/>
          <p:cNvSpPr txBox="1">
            <a:spLocks noChangeArrowheads="1"/>
          </p:cNvSpPr>
          <p:nvPr/>
        </p:nvSpPr>
        <p:spPr bwMode="auto">
          <a:xfrm>
            <a:off x="3851920" y="4365104"/>
            <a:ext cx="3384550" cy="523875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Calibri" pitchFamily="34" charset="0"/>
              </a:rPr>
              <a:t>в </a:t>
            </a:r>
            <a:r>
              <a:rPr lang="en-US" sz="2800" b="1" i="1" dirty="0">
                <a:latin typeface="Calibri" pitchFamily="34" charset="0"/>
              </a:rPr>
              <a:t> </a:t>
            </a:r>
            <a:r>
              <a:rPr lang="ru-RU" sz="2800" b="1" i="1" dirty="0" err="1">
                <a:latin typeface="Calibri" pitchFamily="34" charset="0"/>
              </a:rPr>
              <a:t>д</a:t>
            </a:r>
            <a:r>
              <a:rPr lang="en-US" sz="2800" b="1" i="1" dirty="0">
                <a:latin typeface="Calibri" pitchFamily="34" charset="0"/>
              </a:rPr>
              <a:t>  </a:t>
            </a:r>
            <a:r>
              <a:rPr lang="ru-RU" sz="2800" b="1" i="1" dirty="0">
                <a:latin typeface="Calibri" pitchFamily="34" charset="0"/>
              </a:rPr>
              <a:t>о</a:t>
            </a:r>
            <a:r>
              <a:rPr lang="en-US" sz="2800" b="1" i="1" dirty="0">
                <a:latin typeface="Calibri" pitchFamily="34" charset="0"/>
              </a:rPr>
              <a:t>  </a:t>
            </a:r>
            <a:r>
              <a:rPr lang="ru-RU" sz="2800" b="1" i="1" dirty="0">
                <a:latin typeface="Calibri" pitchFamily="34" charset="0"/>
              </a:rPr>
              <a:t>л</a:t>
            </a:r>
            <a:r>
              <a:rPr lang="en-US" sz="2800" b="1" i="1" dirty="0">
                <a:latin typeface="Calibri" pitchFamily="34" charset="0"/>
              </a:rPr>
              <a:t>  </a:t>
            </a:r>
            <a:r>
              <a:rPr lang="ru-RU" sz="2800" b="1" i="1" dirty="0" err="1">
                <a:latin typeface="Calibri" pitchFamily="34" charset="0"/>
              </a:rPr>
              <a:t>ь</a:t>
            </a:r>
            <a:r>
              <a:rPr lang="ru-RU" sz="2800" b="1" i="1" dirty="0">
                <a:latin typeface="Calibri" pitchFamily="34" charset="0"/>
              </a:rPr>
              <a:t>    о с и    </a:t>
            </a:r>
            <a:r>
              <a:rPr lang="ru-RU" sz="2800" b="1" i="1" dirty="0" err="1">
                <a:latin typeface="Calibri" pitchFamily="34" charset="0"/>
              </a:rPr>
              <a:t>х</a:t>
            </a:r>
            <a:endParaRPr lang="ru-RU" sz="2800" b="1" i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4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18440" grpId="0"/>
      <p:bldP spid="26" grpId="0"/>
      <p:bldP spid="18446" grpId="0"/>
      <p:bldP spid="28" grpId="0"/>
      <p:bldP spid="32" grpId="0"/>
      <p:bldP spid="22" grpId="0"/>
      <p:bldP spid="18450" grpId="0" animBg="1"/>
      <p:bldP spid="184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 descr="Крупная сетка"/>
          <p:cNvSpPr>
            <a:spLocks noChangeArrowheads="1"/>
          </p:cNvSpPr>
          <p:nvPr/>
        </p:nvSpPr>
        <p:spPr bwMode="auto">
          <a:xfrm>
            <a:off x="827584" y="260648"/>
            <a:ext cx="7632700" cy="1152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</a:rPr>
              <a:t>Укажите номер рисунка,  </a:t>
            </a:r>
          </a:p>
          <a:p>
            <a:pPr algn="ctr"/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</a:rPr>
              <a:t>соответствующий графику функции:</a:t>
            </a:r>
          </a:p>
        </p:txBody>
      </p:sp>
      <p:graphicFrame>
        <p:nvGraphicFramePr>
          <p:cNvPr id="101383" name="Object 7"/>
          <p:cNvGraphicFramePr>
            <a:graphicFrameLocks noChangeAspect="1"/>
          </p:cNvGraphicFramePr>
          <p:nvPr/>
        </p:nvGraphicFramePr>
        <p:xfrm>
          <a:off x="3492500" y="1341438"/>
          <a:ext cx="2736850" cy="835025"/>
        </p:xfrm>
        <a:graphic>
          <a:graphicData uri="http://schemas.openxmlformats.org/presentationml/2006/ole">
            <p:oleObj spid="_x0000_s6146" name="Формула" r:id="rId4" imgW="749160" imgH="228600" progId="Equation.3">
              <p:embed/>
            </p:oleObj>
          </a:graphicData>
        </a:graphic>
      </p:graphicFrame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0" y="1519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1384" name="Object 8"/>
          <p:cNvGraphicFramePr>
            <a:graphicFrameLocks noChangeAspect="1"/>
          </p:cNvGraphicFramePr>
          <p:nvPr/>
        </p:nvGraphicFramePr>
        <p:xfrm>
          <a:off x="6156325" y="2205038"/>
          <a:ext cx="2786063" cy="3887787"/>
        </p:xfrm>
        <a:graphic>
          <a:graphicData uri="http://schemas.openxmlformats.org/presentationml/2006/ole">
            <p:oleObj spid="_x0000_s6147" name="GraphC" r:id="rId5" imgW="3724200" imgH="5152680" progId="">
              <p:embed/>
            </p:oleObj>
          </a:graphicData>
        </a:graphic>
      </p:graphicFrame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0" y="1519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1386" name="Object 10"/>
          <p:cNvGraphicFramePr>
            <a:graphicFrameLocks noChangeAspect="1"/>
          </p:cNvGraphicFramePr>
          <p:nvPr/>
        </p:nvGraphicFramePr>
        <p:xfrm>
          <a:off x="250825" y="2205038"/>
          <a:ext cx="2762250" cy="3819525"/>
        </p:xfrm>
        <a:graphic>
          <a:graphicData uri="http://schemas.openxmlformats.org/presentationml/2006/ole">
            <p:oleObj spid="_x0000_s6148" name="GraphC" r:id="rId6" imgW="3724275" imgH="5153025" progId="">
              <p:embed/>
            </p:oleObj>
          </a:graphicData>
        </a:graphic>
      </p:graphicFrame>
      <p:sp>
        <p:nvSpPr>
          <p:cNvPr id="101389" name="Rectangle 13"/>
          <p:cNvSpPr>
            <a:spLocks noChangeArrowheads="1"/>
          </p:cNvSpPr>
          <p:nvPr/>
        </p:nvSpPr>
        <p:spPr bwMode="auto">
          <a:xfrm>
            <a:off x="0" y="1519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1388" name="Object 12"/>
          <p:cNvGraphicFramePr>
            <a:graphicFrameLocks noChangeAspect="1"/>
          </p:cNvGraphicFramePr>
          <p:nvPr/>
        </p:nvGraphicFramePr>
        <p:xfrm>
          <a:off x="3203575" y="2205038"/>
          <a:ext cx="2762250" cy="3819525"/>
        </p:xfrm>
        <a:graphic>
          <a:graphicData uri="http://schemas.openxmlformats.org/presentationml/2006/ole">
            <p:oleObj spid="_x0000_s6149" name="GraphC" r:id="rId7" imgW="3724275" imgH="5153025" progId="">
              <p:embed/>
            </p:oleObj>
          </a:graphicData>
        </a:graphic>
      </p:graphicFrame>
      <p:sp>
        <p:nvSpPr>
          <p:cNvPr id="101390" name="Oval 14" descr="Контурные ромбики"/>
          <p:cNvSpPr>
            <a:spLocks noChangeArrowheads="1"/>
          </p:cNvSpPr>
          <p:nvPr/>
        </p:nvSpPr>
        <p:spPr bwMode="auto">
          <a:xfrm>
            <a:off x="1979613" y="5516563"/>
            <a:ext cx="720725" cy="698500"/>
          </a:xfrm>
          <a:prstGeom prst="ellipse">
            <a:avLst/>
          </a:prstGeom>
          <a:pattFill prst="openDmnd">
            <a:fgClr>
              <a:schemeClr val="bg1"/>
            </a:fgClr>
            <a:bgClr>
              <a:srgbClr val="ABD9DD"/>
            </a:bgClr>
          </a:patt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1.</a:t>
            </a:r>
          </a:p>
        </p:txBody>
      </p:sp>
      <p:sp>
        <p:nvSpPr>
          <p:cNvPr id="101391" name="Oval 15" descr="Контурные ромбики"/>
          <p:cNvSpPr>
            <a:spLocks noChangeArrowheads="1"/>
          </p:cNvSpPr>
          <p:nvPr/>
        </p:nvSpPr>
        <p:spPr bwMode="auto">
          <a:xfrm>
            <a:off x="5148263" y="5516563"/>
            <a:ext cx="720725" cy="698500"/>
          </a:xfrm>
          <a:prstGeom prst="ellipse">
            <a:avLst/>
          </a:prstGeom>
          <a:pattFill prst="openDmnd">
            <a:fgClr>
              <a:schemeClr val="bg1"/>
            </a:fgClr>
            <a:bgClr>
              <a:srgbClr val="ABD9DD"/>
            </a:bgClr>
          </a:patt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2.</a:t>
            </a:r>
          </a:p>
        </p:txBody>
      </p:sp>
      <p:sp>
        <p:nvSpPr>
          <p:cNvPr id="101392" name="Oval 16" descr="Контурные ромбики"/>
          <p:cNvSpPr>
            <a:spLocks noChangeArrowheads="1"/>
          </p:cNvSpPr>
          <p:nvPr/>
        </p:nvSpPr>
        <p:spPr bwMode="auto">
          <a:xfrm>
            <a:off x="8243888" y="5516563"/>
            <a:ext cx="720725" cy="698500"/>
          </a:xfrm>
          <a:prstGeom prst="ellipse">
            <a:avLst/>
          </a:prstGeom>
          <a:pattFill prst="openDmnd">
            <a:fgClr>
              <a:schemeClr val="bg1"/>
            </a:fgClr>
            <a:bgClr>
              <a:srgbClr val="ABD9DD"/>
            </a:bgClr>
          </a:patt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3.</a:t>
            </a:r>
          </a:p>
        </p:txBody>
      </p:sp>
      <p:sp>
        <p:nvSpPr>
          <p:cNvPr id="101393" name="Rectangle 17" descr="Крупная сетка"/>
          <p:cNvSpPr>
            <a:spLocks noChangeArrowheads="1"/>
          </p:cNvSpPr>
          <p:nvPr/>
        </p:nvSpPr>
        <p:spPr bwMode="auto">
          <a:xfrm>
            <a:off x="323850" y="6165850"/>
            <a:ext cx="1944688" cy="503238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999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Не верно</a:t>
            </a:r>
          </a:p>
        </p:txBody>
      </p:sp>
      <p:sp>
        <p:nvSpPr>
          <p:cNvPr id="101394" name="Rectangle 18" descr="Крупная сетка"/>
          <p:cNvSpPr>
            <a:spLocks noChangeArrowheads="1"/>
          </p:cNvSpPr>
          <p:nvPr/>
        </p:nvSpPr>
        <p:spPr bwMode="auto">
          <a:xfrm>
            <a:off x="3492500" y="6165850"/>
            <a:ext cx="1944688" cy="503238"/>
          </a:xfrm>
          <a:prstGeom prst="rect">
            <a:avLst/>
          </a:prstGeom>
          <a:pattFill prst="lgGrid">
            <a:fgClr>
              <a:schemeClr val="bg1"/>
            </a:fgClr>
            <a:bgClr>
              <a:srgbClr val="66FF66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Молодец!</a:t>
            </a:r>
          </a:p>
        </p:txBody>
      </p:sp>
      <p:sp>
        <p:nvSpPr>
          <p:cNvPr id="101395" name="Rectangle 19" descr="Крупная сетка"/>
          <p:cNvSpPr>
            <a:spLocks noChangeArrowheads="1"/>
          </p:cNvSpPr>
          <p:nvPr/>
        </p:nvSpPr>
        <p:spPr bwMode="auto">
          <a:xfrm>
            <a:off x="6659563" y="6165850"/>
            <a:ext cx="1944687" cy="503238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999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Подумай!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13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1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1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0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1000"/>
                                        <p:tgtEl>
                                          <p:spTgt spid="1013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90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13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91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1013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1000"/>
                                        <p:tgtEl>
                                          <p:spTgt spid="101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9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4" dur="1000"/>
                                        <p:tgtEl>
                                          <p:spTgt spid="1013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1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392"/>
                  </p:tgtEl>
                </p:cond>
              </p:nextCondLst>
            </p:seq>
          </p:childTnLst>
        </p:cTn>
      </p:par>
    </p:tnLst>
    <p:bldLst>
      <p:bldP spid="101380" grpId="0" animBg="1"/>
      <p:bldP spid="101390" grpId="0" animBg="1"/>
      <p:bldP spid="101391" grpId="0" animBg="1"/>
      <p:bldP spid="101392" grpId="0" animBg="1"/>
      <p:bldP spid="101393" grpId="0" animBg="1"/>
      <p:bldP spid="101393" grpId="1" animBg="1"/>
      <p:bldP spid="101394" grpId="0" animBg="1"/>
      <p:bldP spid="101395" grpId="0" animBg="1"/>
      <p:bldP spid="10139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 descr="Крупная сетка"/>
          <p:cNvSpPr>
            <a:spLocks noChangeArrowheads="1"/>
          </p:cNvSpPr>
          <p:nvPr/>
        </p:nvSpPr>
        <p:spPr bwMode="auto">
          <a:xfrm>
            <a:off x="611560" y="188640"/>
            <a:ext cx="7632700" cy="1152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</a:rPr>
              <a:t>Укажите номер рисунка,  </a:t>
            </a:r>
          </a:p>
          <a:p>
            <a:pPr algn="ctr"/>
            <a:r>
              <a:rPr lang="ru-RU" sz="3600" b="1" i="1" dirty="0">
                <a:solidFill>
                  <a:srgbClr val="C00000"/>
                </a:solidFill>
                <a:latin typeface="Times New Roman" pitchFamily="18" charset="0"/>
              </a:rPr>
              <a:t>соответствующий графику функции:</a:t>
            </a:r>
          </a:p>
        </p:txBody>
      </p:sp>
      <p:graphicFrame>
        <p:nvGraphicFramePr>
          <p:cNvPr id="103431" name="Object 7"/>
          <p:cNvGraphicFramePr>
            <a:graphicFrameLocks noChangeAspect="1"/>
          </p:cNvGraphicFramePr>
          <p:nvPr/>
        </p:nvGraphicFramePr>
        <p:xfrm>
          <a:off x="3354388" y="1319213"/>
          <a:ext cx="3014662" cy="881062"/>
        </p:xfrm>
        <a:graphic>
          <a:graphicData uri="http://schemas.openxmlformats.org/presentationml/2006/ole">
            <p:oleObj spid="_x0000_s5122" name="Формула" r:id="rId3" imgW="825480" imgH="241200" progId="Equation.3">
              <p:embed/>
            </p:oleObj>
          </a:graphicData>
        </a:graphic>
      </p:graphicFrame>
      <p:sp>
        <p:nvSpPr>
          <p:cNvPr id="103432" name="Rectangle 8"/>
          <p:cNvSpPr>
            <a:spLocks noChangeArrowheads="1"/>
          </p:cNvSpPr>
          <p:nvPr/>
        </p:nvSpPr>
        <p:spPr bwMode="auto">
          <a:xfrm>
            <a:off x="0" y="1519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433" name="Rectangle 9"/>
          <p:cNvSpPr>
            <a:spLocks noChangeArrowheads="1"/>
          </p:cNvSpPr>
          <p:nvPr/>
        </p:nvSpPr>
        <p:spPr bwMode="auto">
          <a:xfrm>
            <a:off x="0" y="1519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434" name="Rectangle 10"/>
          <p:cNvSpPr>
            <a:spLocks noChangeArrowheads="1"/>
          </p:cNvSpPr>
          <p:nvPr/>
        </p:nvSpPr>
        <p:spPr bwMode="auto">
          <a:xfrm>
            <a:off x="0" y="15192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03436" name="Rectangle 12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435" name="Object 11"/>
          <p:cNvGraphicFramePr>
            <a:graphicFrameLocks noChangeAspect="1"/>
          </p:cNvGraphicFramePr>
          <p:nvPr/>
        </p:nvGraphicFramePr>
        <p:xfrm>
          <a:off x="3132138" y="2133600"/>
          <a:ext cx="2762250" cy="3962400"/>
        </p:xfrm>
        <a:graphic>
          <a:graphicData uri="http://schemas.openxmlformats.org/presentationml/2006/ole">
            <p:oleObj spid="_x0000_s5123" name="GraphC" r:id="rId4" imgW="3724275" imgH="5343525" progId="">
              <p:embed/>
            </p:oleObj>
          </a:graphicData>
        </a:graphic>
      </p:graphicFrame>
      <p:sp>
        <p:nvSpPr>
          <p:cNvPr id="103438" name="Rectangle 14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437" name="Object 13"/>
          <p:cNvGraphicFramePr>
            <a:graphicFrameLocks noChangeAspect="1"/>
          </p:cNvGraphicFramePr>
          <p:nvPr/>
        </p:nvGraphicFramePr>
        <p:xfrm>
          <a:off x="179388" y="2133600"/>
          <a:ext cx="2762250" cy="3962400"/>
        </p:xfrm>
        <a:graphic>
          <a:graphicData uri="http://schemas.openxmlformats.org/presentationml/2006/ole">
            <p:oleObj spid="_x0000_s5124" name="GraphC" r:id="rId5" imgW="3724275" imgH="5343525" progId="">
              <p:embed/>
            </p:oleObj>
          </a:graphicData>
        </a:graphic>
      </p:graphicFrame>
      <p:sp>
        <p:nvSpPr>
          <p:cNvPr id="103440" name="Rectangle 16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103439" name="Object 15"/>
          <p:cNvGraphicFramePr>
            <a:graphicFrameLocks noChangeAspect="1"/>
          </p:cNvGraphicFramePr>
          <p:nvPr/>
        </p:nvGraphicFramePr>
        <p:xfrm>
          <a:off x="6084888" y="2133600"/>
          <a:ext cx="2762250" cy="3962400"/>
        </p:xfrm>
        <a:graphic>
          <a:graphicData uri="http://schemas.openxmlformats.org/presentationml/2006/ole">
            <p:oleObj spid="_x0000_s5125" name="GraphC" r:id="rId6" imgW="3724275" imgH="5343525" progId="">
              <p:embed/>
            </p:oleObj>
          </a:graphicData>
        </a:graphic>
      </p:graphicFrame>
      <p:sp>
        <p:nvSpPr>
          <p:cNvPr id="103441" name="Oval 17" descr="Контурные ромбики"/>
          <p:cNvSpPr>
            <a:spLocks noChangeArrowheads="1"/>
          </p:cNvSpPr>
          <p:nvPr/>
        </p:nvSpPr>
        <p:spPr bwMode="auto">
          <a:xfrm>
            <a:off x="1979613" y="5516563"/>
            <a:ext cx="720725" cy="698500"/>
          </a:xfrm>
          <a:prstGeom prst="ellipse">
            <a:avLst/>
          </a:prstGeom>
          <a:pattFill prst="openDmnd">
            <a:fgClr>
              <a:schemeClr val="bg1"/>
            </a:fgClr>
            <a:bgClr>
              <a:srgbClr val="ABD9DD"/>
            </a:bgClr>
          </a:patt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1.</a:t>
            </a:r>
          </a:p>
        </p:txBody>
      </p:sp>
      <p:sp>
        <p:nvSpPr>
          <p:cNvPr id="103442" name="Oval 18" descr="Контурные ромбики"/>
          <p:cNvSpPr>
            <a:spLocks noChangeArrowheads="1"/>
          </p:cNvSpPr>
          <p:nvPr/>
        </p:nvSpPr>
        <p:spPr bwMode="auto">
          <a:xfrm>
            <a:off x="5148263" y="5516563"/>
            <a:ext cx="720725" cy="698500"/>
          </a:xfrm>
          <a:prstGeom prst="ellipse">
            <a:avLst/>
          </a:prstGeom>
          <a:pattFill prst="openDmnd">
            <a:fgClr>
              <a:schemeClr val="bg1"/>
            </a:fgClr>
            <a:bgClr>
              <a:srgbClr val="ABD9DD"/>
            </a:bgClr>
          </a:patt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2.</a:t>
            </a:r>
          </a:p>
        </p:txBody>
      </p:sp>
      <p:sp>
        <p:nvSpPr>
          <p:cNvPr id="103443" name="Oval 19" descr="Контурные ромбики"/>
          <p:cNvSpPr>
            <a:spLocks noChangeArrowheads="1"/>
          </p:cNvSpPr>
          <p:nvPr/>
        </p:nvSpPr>
        <p:spPr bwMode="auto">
          <a:xfrm>
            <a:off x="8243888" y="5516563"/>
            <a:ext cx="720725" cy="698500"/>
          </a:xfrm>
          <a:prstGeom prst="ellipse">
            <a:avLst/>
          </a:prstGeom>
          <a:pattFill prst="openDmnd">
            <a:fgClr>
              <a:schemeClr val="bg1"/>
            </a:fgClr>
            <a:bgClr>
              <a:srgbClr val="ABD9DD"/>
            </a:bgClr>
          </a:patt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3.</a:t>
            </a:r>
          </a:p>
        </p:txBody>
      </p:sp>
      <p:sp>
        <p:nvSpPr>
          <p:cNvPr id="103444" name="Rectangle 20" descr="Крупная сетка"/>
          <p:cNvSpPr>
            <a:spLocks noChangeArrowheads="1"/>
          </p:cNvSpPr>
          <p:nvPr/>
        </p:nvSpPr>
        <p:spPr bwMode="auto">
          <a:xfrm>
            <a:off x="323850" y="6165850"/>
            <a:ext cx="1944688" cy="503238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999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Не верно</a:t>
            </a:r>
          </a:p>
        </p:txBody>
      </p:sp>
      <p:sp>
        <p:nvSpPr>
          <p:cNvPr id="103445" name="Rectangle 21" descr="Крупная сетка"/>
          <p:cNvSpPr>
            <a:spLocks noChangeArrowheads="1"/>
          </p:cNvSpPr>
          <p:nvPr/>
        </p:nvSpPr>
        <p:spPr bwMode="auto">
          <a:xfrm>
            <a:off x="3492500" y="6165850"/>
            <a:ext cx="1944688" cy="503238"/>
          </a:xfrm>
          <a:prstGeom prst="rect">
            <a:avLst/>
          </a:prstGeom>
          <a:pattFill prst="lgGrid">
            <a:fgClr>
              <a:schemeClr val="bg1"/>
            </a:fgClr>
            <a:bgClr>
              <a:srgbClr val="FF9999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Подумай!</a:t>
            </a:r>
          </a:p>
        </p:txBody>
      </p:sp>
      <p:sp>
        <p:nvSpPr>
          <p:cNvPr id="103446" name="Rectangle 22" descr="Крупная сетка"/>
          <p:cNvSpPr>
            <a:spLocks noChangeArrowheads="1"/>
          </p:cNvSpPr>
          <p:nvPr/>
        </p:nvSpPr>
        <p:spPr bwMode="auto">
          <a:xfrm>
            <a:off x="6659563" y="6165850"/>
            <a:ext cx="1944687" cy="503238"/>
          </a:xfrm>
          <a:prstGeom prst="rect">
            <a:avLst/>
          </a:prstGeom>
          <a:pattFill prst="lgGrid">
            <a:fgClr>
              <a:schemeClr val="bg1"/>
            </a:fgClr>
            <a:bgClr>
              <a:srgbClr val="66FF66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Молодец!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34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34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3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3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3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3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3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3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3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034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03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1000"/>
                                        <p:tgtEl>
                                          <p:spTgt spid="103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4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034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1000"/>
                                        <p:tgtEl>
                                          <p:spTgt spid="103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9" presetClass="exit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1000"/>
                                        <p:tgtEl>
                                          <p:spTgt spid="103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34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03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443"/>
                  </p:tgtEl>
                </p:cond>
              </p:nextCondLst>
            </p:seq>
          </p:childTnLst>
        </p:cTn>
      </p:par>
    </p:tnLst>
    <p:bldLst>
      <p:bldP spid="103428" grpId="0" animBg="1"/>
      <p:bldP spid="103441" grpId="0" animBg="1"/>
      <p:bldP spid="103442" grpId="0" animBg="1"/>
      <p:bldP spid="103443" grpId="0" animBg="1"/>
      <p:bldP spid="103444" grpId="0" animBg="1"/>
      <p:bldP spid="103444" grpId="1" animBg="1"/>
      <p:bldP spid="103445" grpId="0" animBg="1"/>
      <p:bldP spid="103445" grpId="1" animBg="1"/>
      <p:bldP spid="10344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4212" name="Object 4"/>
          <p:cNvGraphicFramePr>
            <a:graphicFrameLocks noChangeAspect="1"/>
          </p:cNvGraphicFramePr>
          <p:nvPr>
            <p:ph/>
          </p:nvPr>
        </p:nvGraphicFramePr>
        <p:xfrm>
          <a:off x="4187825" y="0"/>
          <a:ext cx="4956175" cy="6858000"/>
        </p:xfrm>
        <a:graphic>
          <a:graphicData uri="http://schemas.openxmlformats.org/presentationml/2006/ole">
            <p:oleObj spid="_x0000_s7170" name="GraphC" r:id="rId3" imgW="3724275" imgH="5153025" progId="">
              <p:embed/>
            </p:oleObj>
          </a:graphicData>
        </a:graphic>
      </p:graphicFrame>
      <p:sp>
        <p:nvSpPr>
          <p:cNvPr id="94215" name="Freeform 7"/>
          <p:cNvSpPr>
            <a:spLocks/>
          </p:cNvSpPr>
          <p:nvPr/>
        </p:nvSpPr>
        <p:spPr bwMode="auto">
          <a:xfrm>
            <a:off x="4859338" y="0"/>
            <a:ext cx="3600450" cy="5522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90" y="2145"/>
              </a:cxn>
              <a:cxn ang="0">
                <a:pos x="585" y="3120"/>
              </a:cxn>
              <a:cxn ang="0">
                <a:pos x="795" y="3975"/>
              </a:cxn>
              <a:cxn ang="0">
                <a:pos x="1080" y="4935"/>
              </a:cxn>
              <a:cxn ang="0">
                <a:pos x="1470" y="5955"/>
              </a:cxn>
              <a:cxn ang="0">
                <a:pos x="1770" y="6405"/>
              </a:cxn>
              <a:cxn ang="0">
                <a:pos x="2130" y="6585"/>
              </a:cxn>
              <a:cxn ang="0">
                <a:pos x="2460" y="6405"/>
              </a:cxn>
              <a:cxn ang="0">
                <a:pos x="2865" y="5805"/>
              </a:cxn>
              <a:cxn ang="0">
                <a:pos x="3165" y="4995"/>
              </a:cxn>
              <a:cxn ang="0">
                <a:pos x="3375" y="4230"/>
              </a:cxn>
              <a:cxn ang="0">
                <a:pos x="3555" y="3495"/>
              </a:cxn>
              <a:cxn ang="0">
                <a:pos x="3720" y="2775"/>
              </a:cxn>
              <a:cxn ang="0">
                <a:pos x="3900" y="1905"/>
              </a:cxn>
              <a:cxn ang="0">
                <a:pos x="4236" y="11"/>
              </a:cxn>
            </a:cxnLst>
            <a:rect l="0" t="0" r="r" b="b"/>
            <a:pathLst>
              <a:path w="4236" h="6585">
                <a:moveTo>
                  <a:pt x="0" y="0"/>
                </a:moveTo>
                <a:cubicBezTo>
                  <a:pt x="65" y="358"/>
                  <a:pt x="293" y="1625"/>
                  <a:pt x="390" y="2145"/>
                </a:cubicBezTo>
                <a:cubicBezTo>
                  <a:pt x="487" y="2665"/>
                  <a:pt x="518" y="2815"/>
                  <a:pt x="585" y="3120"/>
                </a:cubicBezTo>
                <a:cubicBezTo>
                  <a:pt x="652" y="3425"/>
                  <a:pt x="713" y="3673"/>
                  <a:pt x="795" y="3975"/>
                </a:cubicBezTo>
                <a:cubicBezTo>
                  <a:pt x="877" y="4277"/>
                  <a:pt x="968" y="4605"/>
                  <a:pt x="1080" y="4935"/>
                </a:cubicBezTo>
                <a:cubicBezTo>
                  <a:pt x="1192" y="5265"/>
                  <a:pt x="1355" y="5710"/>
                  <a:pt x="1470" y="5955"/>
                </a:cubicBezTo>
                <a:cubicBezTo>
                  <a:pt x="1585" y="6200"/>
                  <a:pt x="1660" y="6300"/>
                  <a:pt x="1770" y="6405"/>
                </a:cubicBezTo>
                <a:cubicBezTo>
                  <a:pt x="1880" y="6510"/>
                  <a:pt x="2015" y="6585"/>
                  <a:pt x="2130" y="6585"/>
                </a:cubicBezTo>
                <a:cubicBezTo>
                  <a:pt x="2245" y="6585"/>
                  <a:pt x="2337" y="6535"/>
                  <a:pt x="2460" y="6405"/>
                </a:cubicBezTo>
                <a:cubicBezTo>
                  <a:pt x="2583" y="6275"/>
                  <a:pt x="2747" y="6040"/>
                  <a:pt x="2865" y="5805"/>
                </a:cubicBezTo>
                <a:cubicBezTo>
                  <a:pt x="2983" y="5570"/>
                  <a:pt x="3080" y="5258"/>
                  <a:pt x="3165" y="4995"/>
                </a:cubicBezTo>
                <a:cubicBezTo>
                  <a:pt x="3250" y="4732"/>
                  <a:pt x="3310" y="4480"/>
                  <a:pt x="3375" y="4230"/>
                </a:cubicBezTo>
                <a:cubicBezTo>
                  <a:pt x="3440" y="3980"/>
                  <a:pt x="3497" y="3738"/>
                  <a:pt x="3555" y="3495"/>
                </a:cubicBezTo>
                <a:cubicBezTo>
                  <a:pt x="3613" y="3252"/>
                  <a:pt x="3663" y="3040"/>
                  <a:pt x="3720" y="2775"/>
                </a:cubicBezTo>
                <a:cubicBezTo>
                  <a:pt x="3777" y="2510"/>
                  <a:pt x="3814" y="2366"/>
                  <a:pt x="3900" y="1905"/>
                </a:cubicBezTo>
                <a:cubicBezTo>
                  <a:pt x="3986" y="1444"/>
                  <a:pt x="4166" y="406"/>
                  <a:pt x="4236" y="11"/>
                </a:cubicBezTo>
              </a:path>
            </a:pathLst>
          </a:custGeom>
          <a:noFill/>
          <a:ln w="50800" cap="flat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39750" y="2060575"/>
            <a:ext cx="2735263" cy="1171575"/>
            <a:chOff x="204" y="663"/>
            <a:chExt cx="1723" cy="738"/>
          </a:xfrm>
        </p:grpSpPr>
        <p:sp>
          <p:nvSpPr>
            <p:cNvPr id="94217" name="AutoShape 9" descr="Крупная сетка"/>
            <p:cNvSpPr>
              <a:spLocks noChangeArrowheads="1"/>
            </p:cNvSpPr>
            <p:nvPr/>
          </p:nvSpPr>
          <p:spPr bwMode="auto">
            <a:xfrm>
              <a:off x="204" y="754"/>
              <a:ext cx="1723" cy="565"/>
            </a:xfrm>
            <a:prstGeom prst="wedgeRectCallout">
              <a:avLst>
                <a:gd name="adj1" fmla="val 120921"/>
                <a:gd name="adj2" fmla="val -95662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endParaRPr lang="ru-RU"/>
            </a:p>
          </p:txBody>
        </p:sp>
        <p:graphicFrame>
          <p:nvGraphicFramePr>
            <p:cNvPr id="94218" name="Object 10"/>
            <p:cNvGraphicFramePr>
              <a:graphicFrameLocks noChangeAspect="1"/>
            </p:cNvGraphicFramePr>
            <p:nvPr/>
          </p:nvGraphicFramePr>
          <p:xfrm>
            <a:off x="476" y="663"/>
            <a:ext cx="1161" cy="738"/>
          </p:xfrm>
          <a:graphic>
            <a:graphicData uri="http://schemas.openxmlformats.org/presentationml/2006/ole">
              <p:oleObj spid="_x0000_s7173" name="Формула" r:id="rId4" imgW="419040" imgH="228600" progId="Equation.3">
                <p:embed/>
              </p:oleObj>
            </a:graphicData>
          </a:graphic>
        </p:graphicFrame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95288" y="908050"/>
            <a:ext cx="2736850" cy="896938"/>
            <a:chOff x="340" y="618"/>
            <a:chExt cx="1724" cy="565"/>
          </a:xfrm>
        </p:grpSpPr>
        <p:sp>
          <p:nvSpPr>
            <p:cNvPr id="94220" name="AutoShape 12" descr="Крупная сетка"/>
            <p:cNvSpPr>
              <a:spLocks noChangeArrowheads="1"/>
            </p:cNvSpPr>
            <p:nvPr/>
          </p:nvSpPr>
          <p:spPr bwMode="auto">
            <a:xfrm>
              <a:off x="340" y="618"/>
              <a:ext cx="1723" cy="565"/>
            </a:xfrm>
            <a:prstGeom prst="wedgeRectCallout">
              <a:avLst>
                <a:gd name="adj1" fmla="val 150000"/>
                <a:gd name="adj2" fmla="val -112125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endParaRPr lang="ru-RU"/>
            </a:p>
          </p:txBody>
        </p:sp>
        <p:graphicFrame>
          <p:nvGraphicFramePr>
            <p:cNvPr id="94221" name="Object 13"/>
            <p:cNvGraphicFramePr>
              <a:graphicFrameLocks noChangeAspect="1"/>
            </p:cNvGraphicFramePr>
            <p:nvPr/>
          </p:nvGraphicFramePr>
          <p:xfrm>
            <a:off x="340" y="631"/>
            <a:ext cx="1724" cy="535"/>
          </p:xfrm>
          <a:graphic>
            <a:graphicData uri="http://schemas.openxmlformats.org/presentationml/2006/ole">
              <p:oleObj spid="_x0000_s7172" name="Формула" r:id="rId5" imgW="736560" imgH="228600" progId="Equation.3">
                <p:embed/>
              </p:oleObj>
            </a:graphicData>
          </a:graphic>
        </p:graphicFrame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79388" y="3573463"/>
            <a:ext cx="3455987" cy="922337"/>
            <a:chOff x="249" y="2523"/>
            <a:chExt cx="2177" cy="581"/>
          </a:xfrm>
        </p:grpSpPr>
        <p:sp>
          <p:nvSpPr>
            <p:cNvPr id="94223" name="AutoShape 15" descr="Крупная сетка"/>
            <p:cNvSpPr>
              <a:spLocks noChangeArrowheads="1"/>
            </p:cNvSpPr>
            <p:nvPr/>
          </p:nvSpPr>
          <p:spPr bwMode="auto">
            <a:xfrm>
              <a:off x="295" y="2523"/>
              <a:ext cx="2131" cy="565"/>
            </a:xfrm>
            <a:prstGeom prst="wedgeRectCallout">
              <a:avLst>
                <a:gd name="adj1" fmla="val 129542"/>
                <a:gd name="adj2" fmla="val -122389"/>
              </a:avLst>
            </a:prstGeom>
            <a:ln>
              <a:headEnd/>
              <a:tailEnd/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endParaRPr lang="ru-RU"/>
            </a:p>
          </p:txBody>
        </p:sp>
        <p:graphicFrame>
          <p:nvGraphicFramePr>
            <p:cNvPr id="94224" name="Object 16"/>
            <p:cNvGraphicFramePr>
              <a:graphicFrameLocks noChangeAspect="1"/>
            </p:cNvGraphicFramePr>
            <p:nvPr/>
          </p:nvGraphicFramePr>
          <p:xfrm>
            <a:off x="249" y="2568"/>
            <a:ext cx="2177" cy="536"/>
          </p:xfrm>
          <a:graphic>
            <a:graphicData uri="http://schemas.openxmlformats.org/presentationml/2006/ole">
              <p:oleObj spid="_x0000_s7171" name="Формула" r:id="rId6" imgW="927000" imgH="228600" progId="Equation.3">
                <p:embed/>
              </p:oleObj>
            </a:graphicData>
          </a:graphic>
        </p:graphicFrame>
      </p:grpSp>
      <p:cxnSp>
        <p:nvCxnSpPr>
          <p:cNvPr id="15" name="Прямая со стрелкой 14"/>
          <p:cNvCxnSpPr/>
          <p:nvPr/>
        </p:nvCxnSpPr>
        <p:spPr>
          <a:xfrm rot="5400000" flipH="1" flipV="1">
            <a:off x="4585692" y="3631332"/>
            <a:ext cx="6453336" cy="1588"/>
          </a:xfrm>
          <a:prstGeom prst="straightConnector1">
            <a:avLst/>
          </a:prstGeom>
          <a:ln w="28575">
            <a:solidFill>
              <a:schemeClr val="tx1"/>
            </a:solidFill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283968" y="6093296"/>
            <a:ext cx="4536504" cy="1588"/>
          </a:xfrm>
          <a:prstGeom prst="straightConnector1">
            <a:avLst/>
          </a:prstGeom>
          <a:ln w="28575">
            <a:solidFill>
              <a:schemeClr val="tx1"/>
            </a:solidFill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7740352" y="6021288"/>
            <a:ext cx="216024" cy="216024"/>
          </a:xfrm>
          <a:prstGeom prst="ellips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1691680" y="3717032"/>
            <a:ext cx="936104" cy="86409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771800" y="3717032"/>
            <a:ext cx="936104" cy="86409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2051720" y="4653136"/>
            <a:ext cx="288032" cy="50405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907704" y="5229200"/>
            <a:ext cx="1553630" cy="830997"/>
          </a:xfrm>
          <a:prstGeom prst="rect">
            <a:avLst/>
          </a:prstGeom>
          <a:noFill/>
          <a:ln w="57150">
            <a:solidFill>
              <a:srgbClr val="C0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i="1" dirty="0" smtClean="0">
                <a:latin typeface="+mj-lt"/>
              </a:rPr>
              <a:t>(2;-1)</a:t>
            </a:r>
            <a:endParaRPr lang="ru-RU" sz="4800" b="1" i="1" dirty="0">
              <a:latin typeface="+mj-lt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3059832" y="4653136"/>
            <a:ext cx="288032" cy="50405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23528" y="6165304"/>
            <a:ext cx="5466368" cy="52322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>
                <a:solidFill>
                  <a:srgbClr val="006600"/>
                </a:solidFill>
                <a:latin typeface="+mj-lt"/>
              </a:rPr>
              <a:t>Координаты вершины параболы</a:t>
            </a:r>
            <a:endParaRPr lang="ru-RU" sz="2800" b="1" i="1" dirty="0">
              <a:solidFill>
                <a:srgbClr val="00660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4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008E-7 L 0.12604 -1.11008E-7 " pathEditMode="relative" ptsTypes="AA">
                                      <p:cBhvr>
                                        <p:cTn id="28" dur="2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2604 -3.91304E-6 L 0.12604 0.08696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 animBg="1"/>
      <p:bldP spid="94215" grpId="1" animBg="1"/>
      <p:bldP spid="94215" grpId="2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reeform 2"/>
          <p:cNvSpPr>
            <a:spLocks/>
          </p:cNvSpPr>
          <p:nvPr/>
        </p:nvSpPr>
        <p:spPr bwMode="auto">
          <a:xfrm>
            <a:off x="1643063" y="285750"/>
            <a:ext cx="895350" cy="1290638"/>
          </a:xfrm>
          <a:custGeom>
            <a:avLst/>
            <a:gdLst>
              <a:gd name="T0" fmla="*/ 0 w 1410"/>
              <a:gd name="T1" fmla="*/ 0 h 2034"/>
              <a:gd name="T2" fmla="*/ 2147483647 w 1410"/>
              <a:gd name="T3" fmla="*/ 2147483647 h 2034"/>
              <a:gd name="T4" fmla="*/ 2147483647 w 1410"/>
              <a:gd name="T5" fmla="*/ 2147483647 h 2034"/>
              <a:gd name="T6" fmla="*/ 2147483647 w 1410"/>
              <a:gd name="T7" fmla="*/ 2147483647 h 2034"/>
              <a:gd name="T8" fmla="*/ 2147483647 w 1410"/>
              <a:gd name="T9" fmla="*/ 2147483647 h 2034"/>
              <a:gd name="T10" fmla="*/ 2147483647 w 1410"/>
              <a:gd name="T11" fmla="*/ 2147483647 h 2034"/>
              <a:gd name="T12" fmla="*/ 2147483647 w 1410"/>
              <a:gd name="T13" fmla="*/ 0 h 203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0"/>
              <a:gd name="T22" fmla="*/ 0 h 2034"/>
              <a:gd name="T23" fmla="*/ 1410 w 1410"/>
              <a:gd name="T24" fmla="*/ 2034 h 203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0" h="2034">
                <a:moveTo>
                  <a:pt x="0" y="0"/>
                </a:moveTo>
                <a:cubicBezTo>
                  <a:pt x="84" y="419"/>
                  <a:pt x="168" y="839"/>
                  <a:pt x="247" y="1140"/>
                </a:cubicBezTo>
                <a:cubicBezTo>
                  <a:pt x="326" y="1441"/>
                  <a:pt x="397" y="1658"/>
                  <a:pt x="472" y="1807"/>
                </a:cubicBezTo>
                <a:cubicBezTo>
                  <a:pt x="547" y="1956"/>
                  <a:pt x="618" y="2030"/>
                  <a:pt x="697" y="2032"/>
                </a:cubicBezTo>
                <a:cubicBezTo>
                  <a:pt x="776" y="2034"/>
                  <a:pt x="865" y="1973"/>
                  <a:pt x="945" y="1822"/>
                </a:cubicBezTo>
                <a:cubicBezTo>
                  <a:pt x="1025" y="1671"/>
                  <a:pt x="1100" y="1428"/>
                  <a:pt x="1177" y="1125"/>
                </a:cubicBezTo>
                <a:cubicBezTo>
                  <a:pt x="1254" y="822"/>
                  <a:pt x="1332" y="411"/>
                  <a:pt x="1410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071938" y="0"/>
            <a:ext cx="9080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Тест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rot="5400000" flipH="1" flipV="1">
            <a:off x="1285081" y="927894"/>
            <a:ext cx="1571625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1285875" y="1071563"/>
            <a:ext cx="1571625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0" name="TextBox 10"/>
          <p:cNvSpPr txBox="1">
            <a:spLocks noChangeArrowheads="1"/>
          </p:cNvSpPr>
          <p:nvPr/>
        </p:nvSpPr>
        <p:spPr bwMode="auto">
          <a:xfrm>
            <a:off x="2071688" y="0"/>
            <a:ext cx="300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у</a:t>
            </a:r>
          </a:p>
        </p:txBody>
      </p:sp>
      <p:sp>
        <p:nvSpPr>
          <p:cNvPr id="26631" name="TextBox 11"/>
          <p:cNvSpPr txBox="1">
            <a:spLocks noChangeArrowheads="1"/>
          </p:cNvSpPr>
          <p:nvPr/>
        </p:nvSpPr>
        <p:spPr bwMode="auto">
          <a:xfrm>
            <a:off x="2714625" y="1000125"/>
            <a:ext cx="312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Calibri" pitchFamily="34" charset="0"/>
              </a:rPr>
              <a:t>х</a:t>
            </a:r>
          </a:p>
        </p:txBody>
      </p:sp>
      <p:sp>
        <p:nvSpPr>
          <p:cNvPr id="26632" name="TextBox 12"/>
          <p:cNvSpPr txBox="1">
            <a:spLocks noChangeArrowheads="1"/>
          </p:cNvSpPr>
          <p:nvPr/>
        </p:nvSpPr>
        <p:spPr bwMode="auto">
          <a:xfrm>
            <a:off x="2071688" y="1000125"/>
            <a:ext cx="30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0</a:t>
            </a:r>
          </a:p>
        </p:txBody>
      </p:sp>
      <p:sp>
        <p:nvSpPr>
          <p:cNvPr id="26633" name="TextBox 13"/>
          <p:cNvSpPr txBox="1">
            <a:spLocks noChangeArrowheads="1"/>
          </p:cNvSpPr>
          <p:nvPr/>
        </p:nvSpPr>
        <p:spPr bwMode="auto">
          <a:xfrm>
            <a:off x="2071688" y="1428750"/>
            <a:ext cx="3762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-4</a:t>
            </a:r>
          </a:p>
        </p:txBody>
      </p:sp>
      <p:sp>
        <p:nvSpPr>
          <p:cNvPr id="26634" name="TextBox 16"/>
          <p:cNvSpPr txBox="1">
            <a:spLocks noChangeArrowheads="1"/>
          </p:cNvSpPr>
          <p:nvPr/>
        </p:nvSpPr>
        <p:spPr bwMode="auto">
          <a:xfrm>
            <a:off x="1928813" y="928688"/>
            <a:ext cx="293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</a:rPr>
              <a:t>●</a:t>
            </a:r>
          </a:p>
        </p:txBody>
      </p:sp>
      <p:sp>
        <p:nvSpPr>
          <p:cNvPr id="26635" name="TextBox 17"/>
          <p:cNvSpPr txBox="1">
            <a:spLocks noChangeArrowheads="1"/>
          </p:cNvSpPr>
          <p:nvPr/>
        </p:nvSpPr>
        <p:spPr bwMode="auto">
          <a:xfrm>
            <a:off x="1928813" y="1428750"/>
            <a:ext cx="293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</a:rPr>
              <a:t>●</a:t>
            </a:r>
          </a:p>
        </p:txBody>
      </p:sp>
      <p:sp>
        <p:nvSpPr>
          <p:cNvPr id="5132" name="TextBox 18"/>
          <p:cNvSpPr txBox="1">
            <a:spLocks noChangeArrowheads="1"/>
          </p:cNvSpPr>
          <p:nvPr/>
        </p:nvSpPr>
        <p:spPr bwMode="auto">
          <a:xfrm>
            <a:off x="1000125" y="1143000"/>
            <a:ext cx="423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Times New Roman" pitchFamily="18" charset="0"/>
              </a:rPr>
              <a:t>Е</a:t>
            </a:r>
          </a:p>
        </p:txBody>
      </p:sp>
      <p:sp>
        <p:nvSpPr>
          <p:cNvPr id="26637" name="Freeform 2"/>
          <p:cNvSpPr>
            <a:spLocks/>
          </p:cNvSpPr>
          <p:nvPr/>
        </p:nvSpPr>
        <p:spPr bwMode="auto">
          <a:xfrm>
            <a:off x="1643063" y="1857375"/>
            <a:ext cx="895350" cy="1290638"/>
          </a:xfrm>
          <a:custGeom>
            <a:avLst/>
            <a:gdLst>
              <a:gd name="T0" fmla="*/ 0 w 1410"/>
              <a:gd name="T1" fmla="*/ 0 h 2034"/>
              <a:gd name="T2" fmla="*/ 2147483647 w 1410"/>
              <a:gd name="T3" fmla="*/ 2147483647 h 2034"/>
              <a:gd name="T4" fmla="*/ 2147483647 w 1410"/>
              <a:gd name="T5" fmla="*/ 2147483647 h 2034"/>
              <a:gd name="T6" fmla="*/ 2147483647 w 1410"/>
              <a:gd name="T7" fmla="*/ 2147483647 h 2034"/>
              <a:gd name="T8" fmla="*/ 2147483647 w 1410"/>
              <a:gd name="T9" fmla="*/ 2147483647 h 2034"/>
              <a:gd name="T10" fmla="*/ 2147483647 w 1410"/>
              <a:gd name="T11" fmla="*/ 2147483647 h 2034"/>
              <a:gd name="T12" fmla="*/ 2147483647 w 1410"/>
              <a:gd name="T13" fmla="*/ 0 h 203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0"/>
              <a:gd name="T22" fmla="*/ 0 h 2034"/>
              <a:gd name="T23" fmla="*/ 1410 w 1410"/>
              <a:gd name="T24" fmla="*/ 2034 h 203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0" h="2034">
                <a:moveTo>
                  <a:pt x="0" y="0"/>
                </a:moveTo>
                <a:cubicBezTo>
                  <a:pt x="84" y="419"/>
                  <a:pt x="168" y="839"/>
                  <a:pt x="247" y="1140"/>
                </a:cubicBezTo>
                <a:cubicBezTo>
                  <a:pt x="326" y="1441"/>
                  <a:pt x="397" y="1658"/>
                  <a:pt x="472" y="1807"/>
                </a:cubicBezTo>
                <a:cubicBezTo>
                  <a:pt x="547" y="1956"/>
                  <a:pt x="618" y="2030"/>
                  <a:pt x="697" y="2032"/>
                </a:cubicBezTo>
                <a:cubicBezTo>
                  <a:pt x="776" y="2034"/>
                  <a:pt x="865" y="1973"/>
                  <a:pt x="945" y="1822"/>
                </a:cubicBezTo>
                <a:cubicBezTo>
                  <a:pt x="1025" y="1671"/>
                  <a:pt x="1100" y="1428"/>
                  <a:pt x="1177" y="1125"/>
                </a:cubicBezTo>
                <a:cubicBezTo>
                  <a:pt x="1254" y="822"/>
                  <a:pt x="1332" y="411"/>
                  <a:pt x="1410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 flipH="1" flipV="1">
            <a:off x="1108075" y="2820988"/>
            <a:ext cx="1928813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1357313" y="3143250"/>
            <a:ext cx="1571625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0" name="TextBox 23"/>
          <p:cNvSpPr txBox="1">
            <a:spLocks noChangeArrowheads="1"/>
          </p:cNvSpPr>
          <p:nvPr/>
        </p:nvSpPr>
        <p:spPr bwMode="auto">
          <a:xfrm>
            <a:off x="2071688" y="1785938"/>
            <a:ext cx="300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у</a:t>
            </a:r>
          </a:p>
        </p:txBody>
      </p:sp>
      <p:sp>
        <p:nvSpPr>
          <p:cNvPr id="26641" name="TextBox 24"/>
          <p:cNvSpPr txBox="1">
            <a:spLocks noChangeArrowheads="1"/>
          </p:cNvSpPr>
          <p:nvPr/>
        </p:nvSpPr>
        <p:spPr bwMode="auto">
          <a:xfrm>
            <a:off x="2857500" y="3000375"/>
            <a:ext cx="300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х</a:t>
            </a:r>
          </a:p>
        </p:txBody>
      </p:sp>
      <p:sp>
        <p:nvSpPr>
          <p:cNvPr id="26642" name="TextBox 25"/>
          <p:cNvSpPr txBox="1">
            <a:spLocks noChangeArrowheads="1"/>
          </p:cNvSpPr>
          <p:nvPr/>
        </p:nvSpPr>
        <p:spPr bwMode="auto">
          <a:xfrm>
            <a:off x="1928813" y="3000375"/>
            <a:ext cx="293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</a:rPr>
              <a:t>●</a:t>
            </a:r>
          </a:p>
        </p:txBody>
      </p:sp>
      <p:sp>
        <p:nvSpPr>
          <p:cNvPr id="26643" name="TextBox 26"/>
          <p:cNvSpPr txBox="1">
            <a:spLocks noChangeArrowheads="1"/>
          </p:cNvSpPr>
          <p:nvPr/>
        </p:nvSpPr>
        <p:spPr bwMode="auto">
          <a:xfrm>
            <a:off x="3857625" y="1928813"/>
            <a:ext cx="3762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-3</a:t>
            </a:r>
            <a:endParaRPr lang="ru-RU" b="1">
              <a:latin typeface="Calibri" pitchFamily="34" charset="0"/>
            </a:endParaRPr>
          </a:p>
        </p:txBody>
      </p:sp>
      <p:sp>
        <p:nvSpPr>
          <p:cNvPr id="5140" name="TextBox 28"/>
          <p:cNvSpPr txBox="1">
            <a:spLocks noChangeArrowheads="1"/>
          </p:cNvSpPr>
          <p:nvPr/>
        </p:nvSpPr>
        <p:spPr bwMode="auto">
          <a:xfrm>
            <a:off x="1143000" y="2428875"/>
            <a:ext cx="3381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Times New Roman" pitchFamily="18" charset="0"/>
              </a:rPr>
              <a:t>В</a:t>
            </a:r>
          </a:p>
        </p:txBody>
      </p:sp>
      <p:sp>
        <p:nvSpPr>
          <p:cNvPr id="26645" name="TextBox 39"/>
          <p:cNvSpPr txBox="1">
            <a:spLocks noChangeArrowheads="1"/>
          </p:cNvSpPr>
          <p:nvPr/>
        </p:nvSpPr>
        <p:spPr bwMode="auto">
          <a:xfrm>
            <a:off x="142875" y="4143375"/>
            <a:ext cx="8858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>
                <a:latin typeface="Arial Narrow" pitchFamily="34" charset="0"/>
                <a:cs typeface="Arial" pitchFamily="34" charset="0"/>
              </a:rPr>
              <a:t>Определите, какая графическая модель соответствует каждой из данных функций. Буквы, обозначающие графики, запишите под соответствующими формулами.</a:t>
            </a:r>
          </a:p>
        </p:txBody>
      </p:sp>
      <p:sp>
        <p:nvSpPr>
          <p:cNvPr id="26646" name="Freeform 2"/>
          <p:cNvSpPr>
            <a:spLocks/>
          </p:cNvSpPr>
          <p:nvPr/>
        </p:nvSpPr>
        <p:spPr bwMode="auto">
          <a:xfrm>
            <a:off x="6429375" y="2214563"/>
            <a:ext cx="895350" cy="1290637"/>
          </a:xfrm>
          <a:custGeom>
            <a:avLst/>
            <a:gdLst>
              <a:gd name="T0" fmla="*/ 0 w 1410"/>
              <a:gd name="T1" fmla="*/ 0 h 2034"/>
              <a:gd name="T2" fmla="*/ 2147483647 w 1410"/>
              <a:gd name="T3" fmla="*/ 2147483647 h 2034"/>
              <a:gd name="T4" fmla="*/ 2147483647 w 1410"/>
              <a:gd name="T5" fmla="*/ 2147483647 h 2034"/>
              <a:gd name="T6" fmla="*/ 2147483647 w 1410"/>
              <a:gd name="T7" fmla="*/ 2147483647 h 2034"/>
              <a:gd name="T8" fmla="*/ 2147483647 w 1410"/>
              <a:gd name="T9" fmla="*/ 2147483647 h 2034"/>
              <a:gd name="T10" fmla="*/ 2147483647 w 1410"/>
              <a:gd name="T11" fmla="*/ 2147483647 h 2034"/>
              <a:gd name="T12" fmla="*/ 2147483647 w 1410"/>
              <a:gd name="T13" fmla="*/ 0 h 203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0"/>
              <a:gd name="T22" fmla="*/ 0 h 2034"/>
              <a:gd name="T23" fmla="*/ 1410 w 1410"/>
              <a:gd name="T24" fmla="*/ 2034 h 203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0" h="2034">
                <a:moveTo>
                  <a:pt x="0" y="0"/>
                </a:moveTo>
                <a:cubicBezTo>
                  <a:pt x="84" y="419"/>
                  <a:pt x="168" y="839"/>
                  <a:pt x="247" y="1140"/>
                </a:cubicBezTo>
                <a:cubicBezTo>
                  <a:pt x="326" y="1441"/>
                  <a:pt x="397" y="1658"/>
                  <a:pt x="472" y="1807"/>
                </a:cubicBezTo>
                <a:cubicBezTo>
                  <a:pt x="547" y="1956"/>
                  <a:pt x="618" y="2030"/>
                  <a:pt x="697" y="2032"/>
                </a:cubicBezTo>
                <a:cubicBezTo>
                  <a:pt x="776" y="2034"/>
                  <a:pt x="865" y="1973"/>
                  <a:pt x="945" y="1822"/>
                </a:cubicBezTo>
                <a:cubicBezTo>
                  <a:pt x="1025" y="1671"/>
                  <a:pt x="1100" y="1428"/>
                  <a:pt x="1177" y="1125"/>
                </a:cubicBezTo>
                <a:cubicBezTo>
                  <a:pt x="1254" y="822"/>
                  <a:pt x="1332" y="411"/>
                  <a:pt x="1410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cxnSp>
        <p:nvCxnSpPr>
          <p:cNvPr id="30" name="Прямая со стрелкой 29"/>
          <p:cNvCxnSpPr/>
          <p:nvPr/>
        </p:nvCxnSpPr>
        <p:spPr>
          <a:xfrm rot="5400000" flipH="1" flipV="1">
            <a:off x="5715000" y="1071563"/>
            <a:ext cx="1714500" cy="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5786438" y="1714500"/>
            <a:ext cx="1571625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49" name="Freeform 2"/>
          <p:cNvSpPr>
            <a:spLocks/>
          </p:cNvSpPr>
          <p:nvPr/>
        </p:nvSpPr>
        <p:spPr bwMode="auto">
          <a:xfrm>
            <a:off x="6143625" y="214313"/>
            <a:ext cx="895350" cy="1290637"/>
          </a:xfrm>
          <a:custGeom>
            <a:avLst/>
            <a:gdLst>
              <a:gd name="T0" fmla="*/ 0 w 1410"/>
              <a:gd name="T1" fmla="*/ 0 h 2034"/>
              <a:gd name="T2" fmla="*/ 2147483647 w 1410"/>
              <a:gd name="T3" fmla="*/ 2147483647 h 2034"/>
              <a:gd name="T4" fmla="*/ 2147483647 w 1410"/>
              <a:gd name="T5" fmla="*/ 2147483647 h 2034"/>
              <a:gd name="T6" fmla="*/ 2147483647 w 1410"/>
              <a:gd name="T7" fmla="*/ 2147483647 h 2034"/>
              <a:gd name="T8" fmla="*/ 2147483647 w 1410"/>
              <a:gd name="T9" fmla="*/ 2147483647 h 2034"/>
              <a:gd name="T10" fmla="*/ 2147483647 w 1410"/>
              <a:gd name="T11" fmla="*/ 2147483647 h 2034"/>
              <a:gd name="T12" fmla="*/ 2147483647 w 1410"/>
              <a:gd name="T13" fmla="*/ 0 h 203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0"/>
              <a:gd name="T22" fmla="*/ 0 h 2034"/>
              <a:gd name="T23" fmla="*/ 1410 w 1410"/>
              <a:gd name="T24" fmla="*/ 2034 h 203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0" h="2034">
                <a:moveTo>
                  <a:pt x="0" y="0"/>
                </a:moveTo>
                <a:cubicBezTo>
                  <a:pt x="84" y="419"/>
                  <a:pt x="168" y="839"/>
                  <a:pt x="247" y="1140"/>
                </a:cubicBezTo>
                <a:cubicBezTo>
                  <a:pt x="326" y="1441"/>
                  <a:pt x="397" y="1658"/>
                  <a:pt x="472" y="1807"/>
                </a:cubicBezTo>
                <a:cubicBezTo>
                  <a:pt x="547" y="1956"/>
                  <a:pt x="618" y="2030"/>
                  <a:pt x="697" y="2032"/>
                </a:cubicBezTo>
                <a:cubicBezTo>
                  <a:pt x="776" y="2034"/>
                  <a:pt x="865" y="1973"/>
                  <a:pt x="945" y="1822"/>
                </a:cubicBezTo>
                <a:cubicBezTo>
                  <a:pt x="1025" y="1671"/>
                  <a:pt x="1100" y="1428"/>
                  <a:pt x="1177" y="1125"/>
                </a:cubicBezTo>
                <a:cubicBezTo>
                  <a:pt x="1254" y="822"/>
                  <a:pt x="1332" y="411"/>
                  <a:pt x="1410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50" name="TextBox 33"/>
          <p:cNvSpPr txBox="1">
            <a:spLocks noChangeArrowheads="1"/>
          </p:cNvSpPr>
          <p:nvPr/>
        </p:nvSpPr>
        <p:spPr bwMode="auto">
          <a:xfrm>
            <a:off x="6572250" y="142875"/>
            <a:ext cx="300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у</a:t>
            </a:r>
          </a:p>
        </p:txBody>
      </p:sp>
      <p:sp>
        <p:nvSpPr>
          <p:cNvPr id="26651" name="TextBox 34"/>
          <p:cNvSpPr txBox="1">
            <a:spLocks noChangeArrowheads="1"/>
          </p:cNvSpPr>
          <p:nvPr/>
        </p:nvSpPr>
        <p:spPr bwMode="auto">
          <a:xfrm>
            <a:off x="7286625" y="1643063"/>
            <a:ext cx="3127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latin typeface="Calibri" pitchFamily="34" charset="0"/>
              </a:rPr>
              <a:t>х</a:t>
            </a:r>
          </a:p>
        </p:txBody>
      </p:sp>
      <p:sp>
        <p:nvSpPr>
          <p:cNvPr id="26652" name="TextBox 16"/>
          <p:cNvSpPr txBox="1">
            <a:spLocks noChangeArrowheads="1"/>
          </p:cNvSpPr>
          <p:nvPr/>
        </p:nvSpPr>
        <p:spPr bwMode="auto">
          <a:xfrm>
            <a:off x="6429375" y="1357313"/>
            <a:ext cx="293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</a:rPr>
              <a:t>●</a:t>
            </a:r>
          </a:p>
        </p:txBody>
      </p:sp>
      <p:sp>
        <p:nvSpPr>
          <p:cNvPr id="26653" name="TextBox 16"/>
          <p:cNvSpPr txBox="1">
            <a:spLocks noChangeArrowheads="1"/>
          </p:cNvSpPr>
          <p:nvPr/>
        </p:nvSpPr>
        <p:spPr bwMode="auto">
          <a:xfrm>
            <a:off x="6429375" y="1571625"/>
            <a:ext cx="293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</a:rPr>
              <a:t>●</a:t>
            </a:r>
          </a:p>
        </p:txBody>
      </p:sp>
      <p:cxnSp>
        <p:nvCxnSpPr>
          <p:cNvPr id="46" name="Прямая со стрелкой 45"/>
          <p:cNvCxnSpPr/>
          <p:nvPr/>
        </p:nvCxnSpPr>
        <p:spPr>
          <a:xfrm rot="5400000" flipH="1" flipV="1">
            <a:off x="5680075" y="2892425"/>
            <a:ext cx="1785938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>
            <a:off x="5786438" y="3071813"/>
            <a:ext cx="1714500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rot="5400000" flipH="1" flipV="1">
            <a:off x="3606801" y="3178175"/>
            <a:ext cx="1643062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rot="5400000" flipH="1" flipV="1">
            <a:off x="3679825" y="1320800"/>
            <a:ext cx="1500188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>
            <a:off x="3571875" y="1857375"/>
            <a:ext cx="1571625" cy="1588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3714750" y="3786188"/>
            <a:ext cx="1571625" cy="1587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60" name="Freeform 2"/>
          <p:cNvSpPr>
            <a:spLocks/>
          </p:cNvSpPr>
          <p:nvPr/>
        </p:nvSpPr>
        <p:spPr bwMode="auto">
          <a:xfrm>
            <a:off x="4286250" y="2500313"/>
            <a:ext cx="895350" cy="1290637"/>
          </a:xfrm>
          <a:custGeom>
            <a:avLst/>
            <a:gdLst>
              <a:gd name="T0" fmla="*/ 0 w 1410"/>
              <a:gd name="T1" fmla="*/ 0 h 2034"/>
              <a:gd name="T2" fmla="*/ 2147483647 w 1410"/>
              <a:gd name="T3" fmla="*/ 2147483647 h 2034"/>
              <a:gd name="T4" fmla="*/ 2147483647 w 1410"/>
              <a:gd name="T5" fmla="*/ 2147483647 h 2034"/>
              <a:gd name="T6" fmla="*/ 2147483647 w 1410"/>
              <a:gd name="T7" fmla="*/ 2147483647 h 2034"/>
              <a:gd name="T8" fmla="*/ 2147483647 w 1410"/>
              <a:gd name="T9" fmla="*/ 2147483647 h 2034"/>
              <a:gd name="T10" fmla="*/ 2147483647 w 1410"/>
              <a:gd name="T11" fmla="*/ 2147483647 h 2034"/>
              <a:gd name="T12" fmla="*/ 2147483647 w 1410"/>
              <a:gd name="T13" fmla="*/ 0 h 203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0"/>
              <a:gd name="T22" fmla="*/ 0 h 2034"/>
              <a:gd name="T23" fmla="*/ 1410 w 1410"/>
              <a:gd name="T24" fmla="*/ 2034 h 203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0" h="2034">
                <a:moveTo>
                  <a:pt x="0" y="0"/>
                </a:moveTo>
                <a:cubicBezTo>
                  <a:pt x="84" y="419"/>
                  <a:pt x="168" y="839"/>
                  <a:pt x="247" y="1140"/>
                </a:cubicBezTo>
                <a:cubicBezTo>
                  <a:pt x="326" y="1441"/>
                  <a:pt x="397" y="1658"/>
                  <a:pt x="472" y="1807"/>
                </a:cubicBezTo>
                <a:cubicBezTo>
                  <a:pt x="547" y="1956"/>
                  <a:pt x="618" y="2030"/>
                  <a:pt x="697" y="2032"/>
                </a:cubicBezTo>
                <a:cubicBezTo>
                  <a:pt x="776" y="2034"/>
                  <a:pt x="865" y="1973"/>
                  <a:pt x="945" y="1822"/>
                </a:cubicBezTo>
                <a:cubicBezTo>
                  <a:pt x="1025" y="1671"/>
                  <a:pt x="1100" y="1428"/>
                  <a:pt x="1177" y="1125"/>
                </a:cubicBezTo>
                <a:cubicBezTo>
                  <a:pt x="1254" y="822"/>
                  <a:pt x="1332" y="411"/>
                  <a:pt x="1410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1" name="Freeform 2"/>
          <p:cNvSpPr>
            <a:spLocks/>
          </p:cNvSpPr>
          <p:nvPr/>
        </p:nvSpPr>
        <p:spPr bwMode="auto">
          <a:xfrm>
            <a:off x="3500438" y="571500"/>
            <a:ext cx="895350" cy="1290638"/>
          </a:xfrm>
          <a:custGeom>
            <a:avLst/>
            <a:gdLst>
              <a:gd name="T0" fmla="*/ 0 w 1410"/>
              <a:gd name="T1" fmla="*/ 0 h 2034"/>
              <a:gd name="T2" fmla="*/ 2147483647 w 1410"/>
              <a:gd name="T3" fmla="*/ 2147483647 h 2034"/>
              <a:gd name="T4" fmla="*/ 2147483647 w 1410"/>
              <a:gd name="T5" fmla="*/ 2147483647 h 2034"/>
              <a:gd name="T6" fmla="*/ 2147483647 w 1410"/>
              <a:gd name="T7" fmla="*/ 2147483647 h 2034"/>
              <a:gd name="T8" fmla="*/ 2147483647 w 1410"/>
              <a:gd name="T9" fmla="*/ 2147483647 h 2034"/>
              <a:gd name="T10" fmla="*/ 2147483647 w 1410"/>
              <a:gd name="T11" fmla="*/ 2147483647 h 2034"/>
              <a:gd name="T12" fmla="*/ 2147483647 w 1410"/>
              <a:gd name="T13" fmla="*/ 0 h 203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0"/>
              <a:gd name="T22" fmla="*/ 0 h 2034"/>
              <a:gd name="T23" fmla="*/ 1410 w 1410"/>
              <a:gd name="T24" fmla="*/ 2034 h 203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0" h="2034">
                <a:moveTo>
                  <a:pt x="0" y="0"/>
                </a:moveTo>
                <a:cubicBezTo>
                  <a:pt x="84" y="419"/>
                  <a:pt x="168" y="839"/>
                  <a:pt x="247" y="1140"/>
                </a:cubicBezTo>
                <a:cubicBezTo>
                  <a:pt x="326" y="1441"/>
                  <a:pt x="397" y="1658"/>
                  <a:pt x="472" y="1807"/>
                </a:cubicBezTo>
                <a:cubicBezTo>
                  <a:pt x="547" y="1956"/>
                  <a:pt x="618" y="2030"/>
                  <a:pt x="697" y="2032"/>
                </a:cubicBezTo>
                <a:cubicBezTo>
                  <a:pt x="776" y="2034"/>
                  <a:pt x="865" y="1973"/>
                  <a:pt x="945" y="1822"/>
                </a:cubicBezTo>
                <a:cubicBezTo>
                  <a:pt x="1025" y="1671"/>
                  <a:pt x="1100" y="1428"/>
                  <a:pt x="1177" y="1125"/>
                </a:cubicBezTo>
                <a:cubicBezTo>
                  <a:pt x="1254" y="822"/>
                  <a:pt x="1332" y="411"/>
                  <a:pt x="1410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62" name="TextBox 16"/>
          <p:cNvSpPr txBox="1">
            <a:spLocks noChangeArrowheads="1"/>
          </p:cNvSpPr>
          <p:nvPr/>
        </p:nvSpPr>
        <p:spPr bwMode="auto">
          <a:xfrm>
            <a:off x="6429375" y="2928938"/>
            <a:ext cx="293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</a:rPr>
              <a:t>●</a:t>
            </a:r>
          </a:p>
        </p:txBody>
      </p:sp>
      <p:sp>
        <p:nvSpPr>
          <p:cNvPr id="26663" name="TextBox 16"/>
          <p:cNvSpPr txBox="1">
            <a:spLocks noChangeArrowheads="1"/>
          </p:cNvSpPr>
          <p:nvPr/>
        </p:nvSpPr>
        <p:spPr bwMode="auto">
          <a:xfrm>
            <a:off x="6715125" y="2928938"/>
            <a:ext cx="293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</a:rPr>
              <a:t>●</a:t>
            </a:r>
          </a:p>
        </p:txBody>
      </p:sp>
      <p:sp>
        <p:nvSpPr>
          <p:cNvPr id="26664" name="TextBox 16"/>
          <p:cNvSpPr txBox="1">
            <a:spLocks noChangeArrowheads="1"/>
          </p:cNvSpPr>
          <p:nvPr/>
        </p:nvSpPr>
        <p:spPr bwMode="auto">
          <a:xfrm>
            <a:off x="6429375" y="3286125"/>
            <a:ext cx="293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</a:rPr>
              <a:t>●</a:t>
            </a:r>
          </a:p>
        </p:txBody>
      </p:sp>
      <p:sp>
        <p:nvSpPr>
          <p:cNvPr id="26665" name="TextBox 16"/>
          <p:cNvSpPr txBox="1">
            <a:spLocks noChangeArrowheads="1"/>
          </p:cNvSpPr>
          <p:nvPr/>
        </p:nvSpPr>
        <p:spPr bwMode="auto">
          <a:xfrm>
            <a:off x="4286250" y="3643313"/>
            <a:ext cx="293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</a:rPr>
              <a:t>●</a:t>
            </a:r>
          </a:p>
        </p:txBody>
      </p:sp>
      <p:sp>
        <p:nvSpPr>
          <p:cNvPr id="26666" name="TextBox 16"/>
          <p:cNvSpPr txBox="1">
            <a:spLocks noChangeArrowheads="1"/>
          </p:cNvSpPr>
          <p:nvPr/>
        </p:nvSpPr>
        <p:spPr bwMode="auto">
          <a:xfrm>
            <a:off x="4572000" y="3643313"/>
            <a:ext cx="293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</a:rPr>
              <a:t>●</a:t>
            </a:r>
          </a:p>
        </p:txBody>
      </p:sp>
      <p:sp>
        <p:nvSpPr>
          <p:cNvPr id="26667" name="TextBox 16"/>
          <p:cNvSpPr txBox="1">
            <a:spLocks noChangeArrowheads="1"/>
          </p:cNvSpPr>
          <p:nvPr/>
        </p:nvSpPr>
        <p:spPr bwMode="auto">
          <a:xfrm>
            <a:off x="3786188" y="1714500"/>
            <a:ext cx="2936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</a:rPr>
              <a:t>●</a:t>
            </a:r>
          </a:p>
        </p:txBody>
      </p:sp>
      <p:sp>
        <p:nvSpPr>
          <p:cNvPr id="26668" name="TextBox 16"/>
          <p:cNvSpPr txBox="1">
            <a:spLocks noChangeArrowheads="1"/>
          </p:cNvSpPr>
          <p:nvPr/>
        </p:nvSpPr>
        <p:spPr bwMode="auto">
          <a:xfrm>
            <a:off x="4286250" y="1714500"/>
            <a:ext cx="293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Times New Roman" pitchFamily="18" charset="0"/>
              </a:rPr>
              <a:t>●</a:t>
            </a:r>
          </a:p>
        </p:txBody>
      </p:sp>
      <p:sp>
        <p:nvSpPr>
          <p:cNvPr id="26669" name="TextBox 66"/>
          <p:cNvSpPr txBox="1">
            <a:spLocks noChangeArrowheads="1"/>
          </p:cNvSpPr>
          <p:nvPr/>
        </p:nvSpPr>
        <p:spPr bwMode="auto">
          <a:xfrm>
            <a:off x="4500563" y="2286000"/>
            <a:ext cx="3000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у</a:t>
            </a:r>
          </a:p>
        </p:txBody>
      </p:sp>
      <p:sp>
        <p:nvSpPr>
          <p:cNvPr id="26670" name="TextBox 67"/>
          <p:cNvSpPr txBox="1">
            <a:spLocks noChangeArrowheads="1"/>
          </p:cNvSpPr>
          <p:nvPr/>
        </p:nvSpPr>
        <p:spPr bwMode="auto">
          <a:xfrm>
            <a:off x="6572250" y="2000250"/>
            <a:ext cx="300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у</a:t>
            </a:r>
          </a:p>
        </p:txBody>
      </p:sp>
      <p:sp>
        <p:nvSpPr>
          <p:cNvPr id="26671" name="TextBox 68"/>
          <p:cNvSpPr txBox="1">
            <a:spLocks noChangeArrowheads="1"/>
          </p:cNvSpPr>
          <p:nvPr/>
        </p:nvSpPr>
        <p:spPr bwMode="auto">
          <a:xfrm>
            <a:off x="4429125" y="500063"/>
            <a:ext cx="3000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у</a:t>
            </a:r>
          </a:p>
        </p:txBody>
      </p:sp>
      <p:sp>
        <p:nvSpPr>
          <p:cNvPr id="26672" name="TextBox 69"/>
          <p:cNvSpPr txBox="1">
            <a:spLocks noChangeArrowheads="1"/>
          </p:cNvSpPr>
          <p:nvPr/>
        </p:nvSpPr>
        <p:spPr bwMode="auto">
          <a:xfrm flipH="1">
            <a:off x="5072063" y="1714500"/>
            <a:ext cx="3206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х</a:t>
            </a:r>
          </a:p>
        </p:txBody>
      </p:sp>
      <p:sp>
        <p:nvSpPr>
          <p:cNvPr id="71" name="TextBox 70"/>
          <p:cNvSpPr txBox="1"/>
          <p:nvPr/>
        </p:nvSpPr>
        <p:spPr>
          <a:xfrm flipH="1">
            <a:off x="7429500" y="2928938"/>
            <a:ext cx="3206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х</a:t>
            </a:r>
          </a:p>
        </p:txBody>
      </p:sp>
      <p:sp>
        <p:nvSpPr>
          <p:cNvPr id="26674" name="TextBox 71"/>
          <p:cNvSpPr txBox="1">
            <a:spLocks noChangeArrowheads="1"/>
          </p:cNvSpPr>
          <p:nvPr/>
        </p:nvSpPr>
        <p:spPr bwMode="auto">
          <a:xfrm flipH="1">
            <a:off x="5286375" y="3714750"/>
            <a:ext cx="249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alibri" pitchFamily="34" charset="0"/>
              </a:rPr>
              <a:t>х</a:t>
            </a:r>
          </a:p>
        </p:txBody>
      </p:sp>
      <p:sp>
        <p:nvSpPr>
          <p:cNvPr id="26675" name="TextBox 72"/>
          <p:cNvSpPr txBox="1">
            <a:spLocks noChangeArrowheads="1"/>
          </p:cNvSpPr>
          <p:nvPr/>
        </p:nvSpPr>
        <p:spPr bwMode="auto">
          <a:xfrm>
            <a:off x="2000250" y="3071813"/>
            <a:ext cx="30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0</a:t>
            </a:r>
          </a:p>
        </p:txBody>
      </p:sp>
      <p:sp>
        <p:nvSpPr>
          <p:cNvPr id="26676" name="TextBox 73"/>
          <p:cNvSpPr txBox="1">
            <a:spLocks noChangeArrowheads="1"/>
          </p:cNvSpPr>
          <p:nvPr/>
        </p:nvSpPr>
        <p:spPr bwMode="auto">
          <a:xfrm>
            <a:off x="6643688" y="1357313"/>
            <a:ext cx="300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1</a:t>
            </a:r>
            <a:endParaRPr lang="ru-RU" b="1">
              <a:latin typeface="Calibri" pitchFamily="34" charset="0"/>
            </a:endParaRPr>
          </a:p>
        </p:txBody>
      </p:sp>
      <p:sp>
        <p:nvSpPr>
          <p:cNvPr id="26677" name="TextBox 74"/>
          <p:cNvSpPr txBox="1">
            <a:spLocks noChangeArrowheads="1"/>
          </p:cNvSpPr>
          <p:nvPr/>
        </p:nvSpPr>
        <p:spPr bwMode="auto">
          <a:xfrm>
            <a:off x="6572250" y="1643063"/>
            <a:ext cx="30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0</a:t>
            </a:r>
          </a:p>
        </p:txBody>
      </p:sp>
      <p:sp>
        <p:nvSpPr>
          <p:cNvPr id="26678" name="TextBox 75"/>
          <p:cNvSpPr txBox="1">
            <a:spLocks noChangeArrowheads="1"/>
          </p:cNvSpPr>
          <p:nvPr/>
        </p:nvSpPr>
        <p:spPr bwMode="auto">
          <a:xfrm>
            <a:off x="4357688" y="3714750"/>
            <a:ext cx="30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0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6500813" y="3357563"/>
            <a:ext cx="377825" cy="369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-3</a:t>
            </a:r>
            <a:endParaRPr lang="ru-RU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6680" name="TextBox 78"/>
          <p:cNvSpPr txBox="1">
            <a:spLocks noChangeArrowheads="1"/>
          </p:cNvSpPr>
          <p:nvPr/>
        </p:nvSpPr>
        <p:spPr bwMode="auto">
          <a:xfrm>
            <a:off x="4572000" y="342900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</a:t>
            </a:r>
            <a:endParaRPr lang="ru-RU" b="1">
              <a:latin typeface="Calibri" pitchFamily="34" charset="0"/>
            </a:endParaRPr>
          </a:p>
        </p:txBody>
      </p:sp>
      <p:sp>
        <p:nvSpPr>
          <p:cNvPr id="26681" name="TextBox 79"/>
          <p:cNvSpPr txBox="1">
            <a:spLocks noChangeArrowheads="1"/>
          </p:cNvSpPr>
          <p:nvPr/>
        </p:nvSpPr>
        <p:spPr bwMode="auto">
          <a:xfrm>
            <a:off x="6715125" y="2786063"/>
            <a:ext cx="300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2</a:t>
            </a:r>
            <a:endParaRPr lang="ru-RU" b="1">
              <a:latin typeface="Calibri" pitchFamily="34" charset="0"/>
            </a:endParaRPr>
          </a:p>
        </p:txBody>
      </p:sp>
      <p:sp>
        <p:nvSpPr>
          <p:cNvPr id="26682" name="TextBox 80"/>
          <p:cNvSpPr txBox="1">
            <a:spLocks noChangeArrowheads="1"/>
          </p:cNvSpPr>
          <p:nvPr/>
        </p:nvSpPr>
        <p:spPr bwMode="auto">
          <a:xfrm>
            <a:off x="6357938" y="3000375"/>
            <a:ext cx="3000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0</a:t>
            </a:r>
          </a:p>
        </p:txBody>
      </p:sp>
      <p:sp>
        <p:nvSpPr>
          <p:cNvPr id="26683" name="TextBox 82"/>
          <p:cNvSpPr txBox="1">
            <a:spLocks noChangeArrowheads="1"/>
          </p:cNvSpPr>
          <p:nvPr/>
        </p:nvSpPr>
        <p:spPr bwMode="auto">
          <a:xfrm>
            <a:off x="4429125" y="1857375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Calibri" pitchFamily="34" charset="0"/>
              </a:rPr>
              <a:t>0</a:t>
            </a:r>
          </a:p>
        </p:txBody>
      </p:sp>
      <p:sp>
        <p:nvSpPr>
          <p:cNvPr id="84" name="TextBox 83"/>
          <p:cNvSpPr txBox="1">
            <a:spLocks noChangeArrowheads="1"/>
          </p:cNvSpPr>
          <p:nvPr/>
        </p:nvSpPr>
        <p:spPr bwMode="auto">
          <a:xfrm>
            <a:off x="7143750" y="1000125"/>
            <a:ext cx="4270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О</a:t>
            </a:r>
          </a:p>
        </p:txBody>
      </p:sp>
      <p:sp>
        <p:nvSpPr>
          <p:cNvPr id="85" name="TextBox 84"/>
          <p:cNvSpPr txBox="1">
            <a:spLocks noChangeArrowheads="1"/>
          </p:cNvSpPr>
          <p:nvPr/>
        </p:nvSpPr>
        <p:spPr bwMode="auto">
          <a:xfrm>
            <a:off x="7143750" y="3429000"/>
            <a:ext cx="3016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!</a:t>
            </a:r>
          </a:p>
        </p:txBody>
      </p:sp>
      <p:sp>
        <p:nvSpPr>
          <p:cNvPr id="86" name="TextBox 85"/>
          <p:cNvSpPr txBox="1">
            <a:spLocks noChangeArrowheads="1"/>
          </p:cNvSpPr>
          <p:nvPr/>
        </p:nvSpPr>
        <p:spPr bwMode="auto">
          <a:xfrm>
            <a:off x="4643438" y="785813"/>
            <a:ext cx="4111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Н</a:t>
            </a:r>
          </a:p>
        </p:txBody>
      </p:sp>
      <p:sp>
        <p:nvSpPr>
          <p:cNvPr id="87" name="TextBox 86"/>
          <p:cNvSpPr txBox="1">
            <a:spLocks noChangeArrowheads="1"/>
          </p:cNvSpPr>
          <p:nvPr/>
        </p:nvSpPr>
        <p:spPr bwMode="auto">
          <a:xfrm>
            <a:off x="3786188" y="2928938"/>
            <a:ext cx="374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C00000"/>
                </a:solidFill>
                <a:latin typeface="Calibri" pitchFamily="34" charset="0"/>
              </a:rPr>
              <a:t>Р</a:t>
            </a:r>
          </a:p>
        </p:txBody>
      </p:sp>
      <p:graphicFrame>
        <p:nvGraphicFramePr>
          <p:cNvPr id="88" name="Таблица 87"/>
          <p:cNvGraphicFramePr>
            <a:graphicFrameLocks noGrp="1"/>
          </p:cNvGraphicFramePr>
          <p:nvPr/>
        </p:nvGraphicFramePr>
        <p:xfrm>
          <a:off x="428625" y="4929188"/>
          <a:ext cx="8429685" cy="830309"/>
        </p:xfrm>
        <a:graphic>
          <a:graphicData uri="http://schemas.openxmlformats.org/drawingml/2006/table">
            <a:tbl>
              <a:tblPr/>
              <a:tblGrid>
                <a:gridCol w="1368223"/>
                <a:gridCol w="1368863"/>
                <a:gridCol w="1368863"/>
                <a:gridCol w="1368863"/>
                <a:gridCol w="1368863"/>
                <a:gridCol w="1586010"/>
              </a:tblGrid>
              <a:tr h="4286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</a:rPr>
                        <a:t>у=х</a:t>
                      </a:r>
                      <a:r>
                        <a:rPr lang="ru-RU" sz="2400" b="1" baseline="30000" dirty="0" smtClean="0">
                          <a:latin typeface="Times New Roman" pitchFamily="18" charset="0"/>
                        </a:rPr>
                        <a:t>2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48638" marR="48638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</a:rPr>
                        <a:t>у =х</a:t>
                      </a:r>
                      <a:r>
                        <a:rPr lang="ru-RU" sz="2400" b="1" baseline="30000" dirty="0" smtClean="0">
                          <a:latin typeface="Times New Roman" pitchFamily="18" charset="0"/>
                        </a:rPr>
                        <a:t>2</a:t>
                      </a:r>
                      <a:r>
                        <a:rPr lang="ru-RU" sz="2400" b="1" dirty="0" smtClean="0">
                          <a:latin typeface="Times New Roman" pitchFamily="18" charset="0"/>
                        </a:rPr>
                        <a:t>-4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48638" marR="48638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err="1" smtClean="0">
                          <a:latin typeface="Times New Roman" pitchFamily="18" charset="0"/>
                        </a:rPr>
                        <a:t>у=</a:t>
                      </a:r>
                      <a:r>
                        <a:rPr lang="ru-RU" sz="2400" b="1" dirty="0" smtClean="0">
                          <a:latin typeface="Times New Roman" pitchFamily="18" charset="0"/>
                        </a:rPr>
                        <a:t>(х-2)</a:t>
                      </a:r>
                      <a:r>
                        <a:rPr lang="ru-RU" sz="2400" b="1" baseline="30000" dirty="0" smtClean="0">
                          <a:latin typeface="Times New Roman" pitchFamily="18" charset="0"/>
                        </a:rPr>
                        <a:t>2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48638" marR="48638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</a:rPr>
                        <a:t>у=(х+3)</a:t>
                      </a:r>
                      <a:r>
                        <a:rPr lang="ru-RU" sz="2400" b="1" baseline="30000" dirty="0" smtClean="0">
                          <a:latin typeface="Times New Roman" pitchFamily="18" charset="0"/>
                        </a:rPr>
                        <a:t>2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48638" marR="48638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</a:rPr>
                        <a:t>у=х</a:t>
                      </a:r>
                      <a:r>
                        <a:rPr lang="ru-RU" sz="2400" b="1" baseline="30000" dirty="0" smtClean="0">
                          <a:latin typeface="Times New Roman" pitchFamily="18" charset="0"/>
                        </a:rPr>
                        <a:t>2</a:t>
                      </a:r>
                      <a:r>
                        <a:rPr lang="ru-RU" sz="2400" b="1" dirty="0" smtClean="0">
                          <a:latin typeface="Times New Roman" pitchFamily="18" charset="0"/>
                        </a:rPr>
                        <a:t>+1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48638" marR="48638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Times New Roman" pitchFamily="18" charset="0"/>
                        </a:rPr>
                        <a:t>у=( х-2)</a:t>
                      </a:r>
                      <a:r>
                        <a:rPr lang="ru-RU" sz="2400" b="1" baseline="30000" dirty="0" smtClean="0">
                          <a:latin typeface="Times New Roman" pitchFamily="18" charset="0"/>
                        </a:rPr>
                        <a:t>2</a:t>
                      </a:r>
                      <a:r>
                        <a:rPr lang="ru-RU" sz="2400" b="1" dirty="0" smtClean="0">
                          <a:latin typeface="Times New Roman" pitchFamily="18" charset="0"/>
                        </a:rPr>
                        <a:t>-3</a:t>
                      </a:r>
                      <a:endParaRPr lang="ru-RU" sz="2400" dirty="0">
                        <a:latin typeface="Calibri"/>
                        <a:ea typeface="Times New Roman"/>
                      </a:endParaRPr>
                    </a:p>
                  </a:txBody>
                  <a:tcPr marL="48638" marR="48638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6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  <a:ea typeface="Times New Roman"/>
                      </a:endParaRPr>
                    </a:p>
                  </a:txBody>
                  <a:tcPr marL="48638" marR="48638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  <a:ea typeface="Times New Roman"/>
                      </a:endParaRPr>
                    </a:p>
                  </a:txBody>
                  <a:tcPr marL="48638" marR="48638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  <a:ea typeface="Times New Roman"/>
                      </a:endParaRPr>
                    </a:p>
                  </a:txBody>
                  <a:tcPr marL="48638" marR="48638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  <a:ea typeface="Times New Roman"/>
                      </a:endParaRPr>
                    </a:p>
                  </a:txBody>
                  <a:tcPr marL="48638" marR="48638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  <a:ea typeface="Times New Roman"/>
                      </a:endParaRPr>
                    </a:p>
                  </a:txBody>
                  <a:tcPr marL="48638" marR="48638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800" dirty="0">
                        <a:latin typeface="Calibri"/>
                        <a:ea typeface="Times New Roman"/>
                      </a:endParaRPr>
                    </a:p>
                  </a:txBody>
                  <a:tcPr marL="48638" marR="48638" marT="4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0.01366 C -0.00191 -0.00671 -0.00503 -0.00717 -0.00989 -0.00393 C -0.01996 0.01621 -0.03142 0.0419 -0.05017 0.04815 C -0.05607 0.05972 -0.04774 0.04537 -0.05989 0.05625 C -0.06475 0.06065 -0.06857 0.06644 -0.07343 0.07083 C -0.07656 0.07708 -0.08038 0.08449 -0.08194 0.0919 C -0.08281 0.0963 -0.08437 0.10509 -0.08437 0.10533 C -0.0835 0.12454 -0.08316 0.14421 -0.08194 0.16366 C -0.07951 0.2007 -0.06996 0.22176 -0.05139 0.24653 C -0.04462 0.25556 -0.05139 0.25185 -0.04288 0.25463 C -0.03715 0.26042 -0.03264 0.26713 -0.02951 0.2757 C -0.02864 0.28218 -0.02743 0.28866 -0.02708 0.29537 C -0.02552 0.32083 -0.02309 0.42361 -0.0283 0.42361 " pathEditMode="relative" rAng="0" ptsTypes="ffffffffffffA">
                                      <p:cBhvr>
                                        <p:cTn id="6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" y="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3.7037E-7 C 0.01458 0.00116 0.02934 0.00139 0.04392 0.00324 C 0.04618 0.00347 0.04791 0.00579 0.05 0.00648 C 0.05399 0.00787 0.05798 0.00949 0.06215 0.00972 C 0.09097 0.01158 0.11996 0.01181 0.14878 0.01296 C 0.16579 0.01759 0.17968 0.0206 0.19757 0.02269 C 0.20711 0.0257 0.21232 0.0294 0.22187 0.03102 C 0.23576 0.04028 0.25017 0.04653 0.2585 0.06505 C 0.26024 0.0794 0.2625 0.08912 0.26579 0.10255 C 0.26961 0.16597 0.26979 0.15417 0.26701 0.24236 C 0.26666 0.25209 0.2625 0.26459 0.25729 0.27153 C 0.25191 0.27871 0.25503 0.27037 0.25 0.27963 C 0.24895 0.28148 0.24895 0.28472 0.24757 0.28611 C 0.24548 0.2882 0.2401 0.28935 0.2401 0.28935 C 0.23698 0.29584 0.23437 0.29746 0.22916 0.30093 C 0.22604 0.3132 0.23055 0.29861 0.2243 0.30903 C 0.22343 0.31042 0.22378 0.3125 0.22309 0.31389 C 0.22066 0.31852 0.2151 0.32269 0.21215 0.32523 C 0.21007 0.32709 0.20486 0.32847 0.20486 0.32847 C 0.19895 0.34028 0.18663 0.34584 0.17916 0.35602 C 0.17187 0.36597 0.17899 0.36042 0.17187 0.37408 C 0.17066 0.37639 0.1684 0.37685 0.16701 0.37894 C 0.16475 0.38241 0.16302 0.38658 0.16093 0.39028 C 0.1592 0.39746 0.15573 0.40093 0.15121 0.40486 C 0.14965 0.4132 0.146 0.42523 0.14132 0.43102 C 0.13524 0.46343 0.13836 0.49213 0.13767 0.52847 C 0.13715 0.55857 0.13402 0.58658 0.13402 0.61621 " pathEditMode="relative" ptsTypes="ffffffffffffffffffffffffffA">
                                      <p:cBhvr>
                                        <p:cTn id="10" dur="10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1157 C 0.01215 -0.01759 -0.0066 -0.05718 0.0033 -0.08935 C 0.00364 -0.09584 0.00295 -0.10255 0.00451 -0.1088 C 0.00503 -0.11111 0.00798 -0.11088 0.00955 -0.11204 C 0.01441 -0.11551 0.01961 -0.11736 0.0243 -0.12153 C 0.13003 -0.11829 0.11666 -0.16019 0.12986 -0.1088 C 0.13142 -0.10232 0.13246 -0.10209 0.13611 -0.09769 C 0.14149 -0.08264 0.14635 -0.06852 0.14982 -0.05255 C 0.15139 -0.01597 0.15277 0.01967 0.15364 0.05671 C 0.15312 0.07384 0.15295 0.09074 0.15225 0.10787 C 0.15225 0.10949 0.15191 0.11157 0.15104 0.11273 C 0.15017 0.11389 0.14843 0.11342 0.14739 0.11435 C 0.1375 0.12129 0.13489 0.12662 0.12361 0.1287 C 0.09514 0.15324 0.12534 0.1287 0.03055 0.13356 C 0.02569 0.13379 0.01753 0.1419 0.01198 0.14305 C 0.01076 0.14421 0.00972 0.1456 0.00833 0.14629 C 0.00607 0.14768 0.00086 0.14954 0.00086 0.14977 C -0.00226 0.16157 -0.00348 0.17454 -0.0066 0.18657 C -0.00747 0.18981 -0.00903 0.19629 -0.00903 0.19653 C -0.01146 0.30694 -0.00139 0.27129 -0.01285 0.30995 C -0.01424 0.34954 -0.01407 0.33449 -0.01407 0.35509 " pathEditMode="relative" rAng="0" ptsTypes="ffffffffffffffffffffA">
                                      <p:cBhvr>
                                        <p:cTn id="14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2" y="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7037E-7 C 0.0184 0.0037 0.03333 0.01389 0.05122 0.01967 C 0.06754 0.03055 0.08368 0.04514 0.09879 0.05856 C 0.10261 0.0618 0.10764 0.06065 0.11215 0.0618 C 0.11667 0.06574 0.11736 0.07083 0.12188 0.07477 C 0.12517 0.08866 0.12674 0.10509 0.13281 0.11713 C 0.13576 0.19398 0.15017 0.28055 0.1316 0.35463 C 0.13056 0.36921 0.12899 0.38125 0.12552 0.39514 C 0.12448 0.39907 0.12101 0.40116 0.11945 0.40486 C 0.11563 0.41389 0.11372 0.41944 0.10608 0.42292 C 0.10261 0.42893 0.09913 0.43217 0.09514 0.4375 C 0.09358 0.44398 0.09132 0.44514 0.08646 0.44722 C 0.0842 0.45926 0.08108 0.45741 0.07431 0.46342 C 0.07066 0.47153 0.06771 0.47847 0.06094 0.48148 C 0.05868 0.49028 0.05729 0.50023 0.05122 0.50579 C 0.05 0.5125 0.05 0.51342 0.04757 0.52037 C 0.04601 0.52477 0.04254 0.53333 0.04254 0.53333 C 0.03368 0.58032 0.03767 0.61574 0.03767 0.66991 " pathEditMode="relative" ptsTypes="fffffffffffffffffA">
                                      <p:cBhvr>
                                        <p:cTn id="18" dur="1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56 -0.01088 C -0.00399 -0.01273 -0.0059 -0.01644 -0.01059 -0.0206 C -0.01632 -0.03218 -0.01389 -0.02732 -0.01788 -0.03542 C -0.01875 -0.03704 -0.02031 -0.04028 -0.02031 -0.04005 C -0.01996 -0.05 -0.02049 -0.05996 -0.0191 -0.06945 C -0.01875 -0.0713 -0.01632 -0.0713 -0.01545 -0.07269 C -0.01424 -0.07454 -0.01441 -0.07778 -0.01302 -0.07917 C -0.00642 -0.08565 0.00642 -0.08565 0.01372 -0.08889 C 0.03524 -0.08773 0.05694 -0.08866 0.07847 -0.08565 C 0.08021 -0.08542 0.07969 -0.08079 0.0809 -0.07917 C 0.0849 -0.07384 0.09184 -0.06898 0.0967 -0.06459 C 0.09965 -0.0588 0.10104 -0.05255 0.10399 -0.04676 C 0.10694 -0.03195 0.11094 -0.01551 0.11736 -0.00278 C 0.11701 0.01736 0.11684 0.03727 0.11615 0.05741 C 0.11563 0.07129 0.0934 0.08333 0.08455 0.08657 C 0.08212 0.0875 0.07986 0.08958 0.07726 0.08981 C 0.05816 0.09166 0.03889 0.0919 0.01979 0.09305 C -0.01858 0.09745 -0.05121 0.10092 -0.09115 0.10278 C -0.09826 0.10509 -0.10226 0.11204 -0.10937 0.11435 C -0.12621 0.12778 -0.14635 0.1243 -0.16424 0.13379 C -0.17066 0.14653 -0.17621 0.15972 -0.18264 0.17268 C -0.18472 0.18657 -0.18559 0.19629 -0.18628 0.2118 C -0.18594 0.25625 -0.18576 0.30069 -0.18507 0.34514 C -0.1849 0.35972 -0.18333 0.37315 -0.17778 0.38565 C -0.17153 0.40023 -0.1533 0.40926 -0.14236 0.41504 C -0.13733 0.42361 -0.13073 0.43333 -0.12396 0.43935 C -0.1217 0.44838 -0.11979 0.45694 -0.11667 0.46551 C -0.11615 0.46713 -0.11649 0.46921 -0.11545 0.47037 C -0.11371 0.47199 -0.11146 0.47129 -0.10937 0.47199 C -0.09878 0.47893 -0.08785 0.48634 -0.07778 0.49444 C -0.06753 0.54259 -0.07917 0.48588 -0.07778 0.62778 C -0.07778 0.6294 -0.07587 0.62986 -0.07517 0.63102 C -0.075 0.63148 -0.07517 0.63241 -0.07517 0.63264 " pathEditMode="relative" rAng="0" ptsTypes="ffffffffffffffffffffffffffffffffA">
                                      <p:cBhvr>
                                        <p:cTn id="22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" y="2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96 -0.003 C -0.03993 0.00093 -0.08194 -0.00046 -0.12518 -0.00138 C -0.1356 -0.00416 -0.13369 -0.00995 -0.14219 -0.01273 C -0.14341 -0.0155 -0.14428 -0.01851 -0.14584 -0.02083 C -0.14671 -0.02222 -0.14862 -0.02245 -0.14948 -0.02407 C -0.15035 -0.02546 -0.14983 -0.02754 -0.1507 -0.02893 C -0.15191 -0.03101 -0.154 -0.03217 -0.15556 -0.03379 C -0.1573 -0.0405 -0.15921 -0.04375 -0.16303 -0.04861 C -0.16875 -0.06388 -0.16997 -0.07986 -0.17396 -0.0956 C -0.17882 -0.15393 -0.17778 -0.1375 -0.17396 -0.25185 C -0.17379 -0.25625 -0.16754 -0.25416 -0.16424 -0.25509 C -0.16094 -0.25601 -0.15435 -0.25833 -0.15435 -0.2581 C -0.02795 -0.25578 -0.04132 -0.26458 0.02483 -0.24699 C 0.0316 -0.24097 0.03698 -0.23263 0.04323 -0.22569 C 0.0481 -0.22037 0.05382 -0.21736 0.05903 -0.21273 C 0.06424 -0.1956 0.07223 -0.18171 0.07605 -0.16388 C 0.07813 -0.05601 0.07778 0.05209 0.08334 0.15973 C 0.08386 0.20116 0.08577 0.24329 0.08577 0.28473 " pathEditMode="relative" rAng="0" ptsTypes="fffffffffffffffffA">
                                      <p:cBhvr>
                                        <p:cTn id="2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2" grpId="0"/>
      <p:bldP spid="5140" grpId="0"/>
      <p:bldP spid="84" grpId="0"/>
      <p:bldP spid="85" grpId="0"/>
      <p:bldP spid="86" grpId="0"/>
      <p:bldP spid="8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543956" cy="592933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b="1" dirty="0" smtClean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42862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14300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85738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2572554" y="3429000"/>
            <a:ext cx="6857206" cy="79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28614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00052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4715694" y="3428206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5322135" y="3536145"/>
            <a:ext cx="707229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-28576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-100014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-171452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-2500338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-3214718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0" y="57148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0" y="128586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0" y="200024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0" y="271462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0" y="414338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0" y="485776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-214346" y="557214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0" y="628652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 flipH="1" flipV="1">
            <a:off x="1249351" y="3536145"/>
            <a:ext cx="6644504" cy="794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0" y="3429000"/>
            <a:ext cx="8858280" cy="1588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8429652" y="2500306"/>
            <a:ext cx="4267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</a:t>
            </a:r>
            <a:endParaRPr lang="ru-RU" sz="4000" b="1" cap="none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786314" y="0"/>
            <a:ext cx="4347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4000" b="1" cap="none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>
            <a:off x="150019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221457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292895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644124" y="3428206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35771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786604" y="3428206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7143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-64295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-135733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-2107429" y="3393281"/>
            <a:ext cx="6858000" cy="7143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-2857528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0" y="307181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0" y="235743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507209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0" y="164305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0" y="92867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0" y="378619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0" y="450057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0" y="521495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0" y="592933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Овал 67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0" y="4941168"/>
            <a:ext cx="4427984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Установите соответствие между</a:t>
            </a:r>
          </a:p>
          <a:p>
            <a:r>
              <a:rPr lang="ru-RU" sz="2400" dirty="0" smtClean="0"/>
              <a:t>графиками функций и формулами, задающими эти функции</a:t>
            </a:r>
            <a:endParaRPr lang="ru-RU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0" y="0"/>
            <a:ext cx="2123728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/>
              <a:t>У= 2х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У= –2х-2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У= –2х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У= 2х-2</a:t>
            </a:r>
            <a:endParaRPr lang="ru-RU" sz="2400" b="1" dirty="0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5400000" flipH="1" flipV="1">
            <a:off x="2411760" y="3068960"/>
            <a:ext cx="4536504" cy="108012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4824028" y="3465004"/>
            <a:ext cx="216024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716016" y="342900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4211960" y="342900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4644008" y="400506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b="1" dirty="0" smtClean="0">
                <a:solidFill>
                  <a:srgbClr val="C00000"/>
                </a:solidFill>
              </a:rPr>
              <a:t>-2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467544" y="1124744"/>
            <a:ext cx="1224136" cy="3600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543956" cy="592933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b="1" dirty="0" smtClean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42862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14300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85738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2572554" y="3429000"/>
            <a:ext cx="6857206" cy="79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28614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00052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4715694" y="3428206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5322135" y="3536145"/>
            <a:ext cx="707229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-28576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-100014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-171452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-2500338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-3214718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0" y="57148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0" y="128586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0" y="200024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0" y="271462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0" y="414338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0" y="485776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-214346" y="557214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0" y="628652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 flipH="1" flipV="1">
            <a:off x="1249351" y="3536145"/>
            <a:ext cx="6644504" cy="794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0" y="3429000"/>
            <a:ext cx="8858280" cy="1588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8429652" y="2500306"/>
            <a:ext cx="4267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</a:t>
            </a:r>
            <a:endParaRPr lang="ru-RU" sz="4000" b="1" cap="none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786314" y="0"/>
            <a:ext cx="4347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4000" b="1" cap="none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>
            <a:off x="150019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221457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292895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644124" y="3428206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35771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786604" y="3428206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7143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-64295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-135733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-2107429" y="3393281"/>
            <a:ext cx="6858000" cy="7143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-2857528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0" y="307181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0" y="235743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507209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0" y="164305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0" y="92867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0" y="378619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0" y="450057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0" y="521495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0" y="592933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Овал 67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0" y="4941168"/>
            <a:ext cx="4427984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Установите соответствие между</a:t>
            </a:r>
          </a:p>
          <a:p>
            <a:r>
              <a:rPr lang="ru-RU" sz="2400" dirty="0" smtClean="0"/>
              <a:t>графиками функций и формулами, задающими эти функции</a:t>
            </a:r>
            <a:endParaRPr lang="ru-RU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0" y="0"/>
            <a:ext cx="2123728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/>
              <a:t>У= 2х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У= –2х-2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У= –2х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У= 2х-2</a:t>
            </a:r>
            <a:endParaRPr lang="ru-RU" sz="2400" b="1" dirty="0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5400000" flipH="1" flipV="1">
            <a:off x="2375756" y="2528900"/>
            <a:ext cx="4392488" cy="1872208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4824028" y="3465004"/>
            <a:ext cx="216024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716016" y="342900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4211960" y="342900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323528" y="0"/>
            <a:ext cx="1224136" cy="3600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8543956" cy="592933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b="1" dirty="0" smtClean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>
            <a:off x="42862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114300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>
            <a:off x="185738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2572554" y="3429000"/>
            <a:ext cx="6857206" cy="794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28614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400052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4715694" y="3428206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5400000">
            <a:off x="5322135" y="3536145"/>
            <a:ext cx="7072290" cy="1588"/>
          </a:xfrm>
          <a:prstGeom prst="straightConnector1">
            <a:avLst/>
          </a:prstGeom>
          <a:ln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-28576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-100014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-1714520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-2500338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-3214718" y="3429000"/>
            <a:ext cx="6858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0" y="57148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0" y="128586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0" y="200024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0" y="271462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0" y="342900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0" y="414338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0" y="485776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-214346" y="557214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0" y="6286520"/>
            <a:ext cx="9144000" cy="1588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rot="5400000" flipH="1" flipV="1">
            <a:off x="1249351" y="3536145"/>
            <a:ext cx="6644504" cy="794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0" y="3429000"/>
            <a:ext cx="8858280" cy="1588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8429652" y="2500306"/>
            <a:ext cx="42671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err="1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х</a:t>
            </a:r>
            <a:endParaRPr lang="ru-RU" sz="4000" b="1" cap="none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786314" y="0"/>
            <a:ext cx="43473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cap="none" spc="50" dirty="0" smtClean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</a:t>
            </a:r>
            <a:endParaRPr lang="ru-RU" sz="4000" b="1" cap="none" spc="50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rot="5400000">
            <a:off x="150019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221457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5400000">
            <a:off x="292895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rot="5400000">
            <a:off x="3644124" y="3428206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35771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 rot="5400000">
            <a:off x="786604" y="3428206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 rot="5400000">
            <a:off x="7143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rot="5400000">
            <a:off x="-64295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 rot="5400000">
            <a:off x="-135733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 rot="5400000">
            <a:off x="-2107429" y="3393281"/>
            <a:ext cx="6858000" cy="7143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-2857528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0" y="307181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0" y="235743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rot="5400000">
            <a:off x="5072090" y="3429000"/>
            <a:ext cx="6858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0" y="164305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0" y="92867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0" y="378619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>
            <a:off x="0" y="450057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0" y="521495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0" y="5929330"/>
            <a:ext cx="9144000" cy="1588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Овал 67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0" y="4941168"/>
            <a:ext cx="4427984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Установите соответствие между</a:t>
            </a:r>
          </a:p>
          <a:p>
            <a:r>
              <a:rPr lang="ru-RU" sz="2400" dirty="0" smtClean="0"/>
              <a:t>графиками функций и формулами, задающими эти функции</a:t>
            </a:r>
            <a:endParaRPr lang="ru-RU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0" y="0"/>
            <a:ext cx="2123728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/>
              <a:t>У= 2х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У= –2х+2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У= –2х</a:t>
            </a:r>
          </a:p>
          <a:p>
            <a:pPr marL="457200" indent="-457200">
              <a:buAutoNum type="arabicPeriod"/>
            </a:pPr>
            <a:r>
              <a:rPr lang="ru-RU" sz="2400" b="1" dirty="0" smtClean="0"/>
              <a:t>У= 2х-2</a:t>
            </a:r>
            <a:endParaRPr lang="ru-RU" sz="2400" b="1" dirty="0"/>
          </a:p>
        </p:txBody>
      </p:sp>
      <p:cxnSp>
        <p:nvCxnSpPr>
          <p:cNvPr id="60" name="Прямая соединительная линия 59"/>
          <p:cNvCxnSpPr/>
          <p:nvPr/>
        </p:nvCxnSpPr>
        <p:spPr>
          <a:xfrm rot="16200000" flipV="1">
            <a:off x="2519772" y="2168860"/>
            <a:ext cx="4464496" cy="18002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rot="5400000">
            <a:off x="4824028" y="3465004"/>
            <a:ext cx="216024" cy="0"/>
          </a:xfrm>
          <a:prstGeom prst="line">
            <a:avLst/>
          </a:prstGeom>
          <a:ln w="38100">
            <a:solidFill>
              <a:srgbClr val="00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4716016" y="342900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79" name="TextBox 78"/>
          <p:cNvSpPr txBox="1"/>
          <p:nvPr/>
        </p:nvSpPr>
        <p:spPr>
          <a:xfrm>
            <a:off x="4211960" y="3429000"/>
            <a:ext cx="3600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dirty="0" smtClean="0"/>
              <a:t>0</a:t>
            </a:r>
            <a:endParaRPr lang="ru-RU" sz="24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467544" y="404664"/>
            <a:ext cx="1224136" cy="36004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4644008" y="2420888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400" b="1" dirty="0" smtClean="0">
                <a:solidFill>
                  <a:srgbClr val="C00000"/>
                </a:solidFill>
              </a:rPr>
              <a:t>2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>
            <a:normAutofit/>
          </a:bodyPr>
          <a:lstStyle/>
          <a:p>
            <a:pPr eaLnBrk="1" hangingPunct="1"/>
            <a:r>
              <a:rPr lang="ru-RU" dirty="0" smtClean="0"/>
              <a:t>у =х</a:t>
            </a:r>
            <a:r>
              <a:rPr lang="ru-RU" baseline="30000" dirty="0" smtClean="0"/>
              <a:t>2</a:t>
            </a:r>
            <a:r>
              <a:rPr lang="ru-RU" dirty="0" smtClean="0"/>
              <a:t> +2;   у =х</a:t>
            </a:r>
            <a:r>
              <a:rPr lang="ru-RU" baseline="30000" dirty="0" smtClean="0"/>
              <a:t>2</a:t>
            </a:r>
            <a:r>
              <a:rPr lang="ru-RU" dirty="0" smtClean="0"/>
              <a:t> – 3;   у =(х-2)</a:t>
            </a:r>
            <a:r>
              <a:rPr lang="ru-RU" baseline="30000" dirty="0" smtClean="0"/>
              <a:t>2</a:t>
            </a:r>
            <a:r>
              <a:rPr lang="ru-RU" dirty="0" smtClean="0"/>
              <a:t>;   у =х</a:t>
            </a:r>
            <a:r>
              <a:rPr lang="ru-RU" baseline="30000" dirty="0" smtClean="0"/>
              <a:t>2</a:t>
            </a:r>
            <a:r>
              <a:rPr lang="ru-RU" dirty="0" smtClean="0"/>
              <a:t> – 1;</a:t>
            </a:r>
          </a:p>
          <a:p>
            <a:pPr eaLnBrk="1" hangingPunct="1"/>
            <a:r>
              <a:rPr lang="ru-RU" dirty="0" smtClean="0"/>
              <a:t>у =х</a:t>
            </a:r>
            <a:r>
              <a:rPr lang="ru-RU" baseline="30000" dirty="0" smtClean="0"/>
              <a:t>2</a:t>
            </a:r>
            <a:r>
              <a:rPr lang="ru-RU" dirty="0" smtClean="0"/>
              <a:t> +4;   у =(х+1)</a:t>
            </a:r>
            <a:r>
              <a:rPr lang="ru-RU" baseline="30000" dirty="0" smtClean="0"/>
              <a:t>2</a:t>
            </a:r>
            <a:r>
              <a:rPr lang="ru-RU" dirty="0" smtClean="0"/>
              <a:t>;   у =(х-1)</a:t>
            </a:r>
            <a:r>
              <a:rPr lang="ru-RU" baseline="30000" dirty="0" smtClean="0"/>
              <a:t>2</a:t>
            </a:r>
            <a:r>
              <a:rPr lang="ru-RU" dirty="0" smtClean="0"/>
              <a:t>;  у =(</a:t>
            </a:r>
            <a:r>
              <a:rPr lang="ru-RU" dirty="0" smtClean="0"/>
              <a:t>х+2)</a:t>
            </a:r>
            <a:r>
              <a:rPr lang="ru-RU" baseline="30000" dirty="0" smtClean="0"/>
              <a:t>2</a:t>
            </a:r>
            <a:r>
              <a:rPr lang="ru-RU" dirty="0" smtClean="0"/>
              <a:t>?</a:t>
            </a:r>
          </a:p>
          <a:p>
            <a:pPr eaLnBrk="1" hangingPunct="1"/>
            <a:endParaRPr lang="ru-RU" sz="2800" dirty="0" smtClean="0"/>
          </a:p>
          <a:p>
            <a:pPr eaLnBrk="1" hangingPunct="1"/>
            <a:endParaRPr lang="ru-RU" sz="2800" dirty="0" smtClean="0"/>
          </a:p>
          <a:p>
            <a:pPr eaLnBrk="1" hangingPunct="1"/>
            <a:endParaRPr lang="ru-RU" sz="2800" dirty="0" smtClean="0"/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827584" y="3429000"/>
            <a:ext cx="16706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6600"/>
                </a:solidFill>
              </a:rPr>
              <a:t>у =х</a:t>
            </a:r>
            <a:r>
              <a:rPr lang="ru-RU" sz="3600" b="1" baseline="30000" dirty="0">
                <a:solidFill>
                  <a:srgbClr val="006600"/>
                </a:solidFill>
              </a:rPr>
              <a:t>2</a:t>
            </a:r>
            <a:r>
              <a:rPr lang="ru-RU" sz="3600" b="1" dirty="0">
                <a:solidFill>
                  <a:srgbClr val="006600"/>
                </a:solidFill>
              </a:rPr>
              <a:t> +2</a:t>
            </a: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 flipH="1">
            <a:off x="755575" y="4149080"/>
            <a:ext cx="17277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6600"/>
                </a:solidFill>
              </a:rPr>
              <a:t>у =х</a:t>
            </a:r>
            <a:r>
              <a:rPr lang="ru-RU" sz="3600" b="1" baseline="30000" dirty="0">
                <a:solidFill>
                  <a:srgbClr val="006600"/>
                </a:solidFill>
              </a:rPr>
              <a:t>2</a:t>
            </a:r>
            <a:r>
              <a:rPr lang="ru-RU" sz="3600" b="1" dirty="0">
                <a:solidFill>
                  <a:srgbClr val="006600"/>
                </a:solidFill>
              </a:rPr>
              <a:t>+4</a:t>
            </a: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2771800" y="4149080"/>
            <a:ext cx="15824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у =х</a:t>
            </a:r>
            <a:r>
              <a:rPr lang="ru-RU" sz="3600" b="1" baseline="30000" dirty="0">
                <a:solidFill>
                  <a:srgbClr val="C00000"/>
                </a:solidFill>
              </a:rPr>
              <a:t>2</a:t>
            </a:r>
            <a:r>
              <a:rPr lang="ru-RU" sz="3600" b="1" dirty="0">
                <a:solidFill>
                  <a:srgbClr val="C00000"/>
                </a:solidFill>
              </a:rPr>
              <a:t> -3</a:t>
            </a:r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2771800" y="3501008"/>
            <a:ext cx="17281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у =х</a:t>
            </a:r>
            <a:r>
              <a:rPr lang="ru-RU" sz="3600" b="1" baseline="30000" dirty="0">
                <a:solidFill>
                  <a:srgbClr val="C00000"/>
                </a:solidFill>
              </a:rPr>
              <a:t>2</a:t>
            </a:r>
            <a:r>
              <a:rPr lang="ru-RU" sz="3600" b="1" dirty="0">
                <a:solidFill>
                  <a:srgbClr val="C00000"/>
                </a:solidFill>
              </a:rPr>
              <a:t> -1</a:t>
            </a:r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4860032" y="3501008"/>
            <a:ext cx="18357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у =(х-2)</a:t>
            </a:r>
            <a:r>
              <a:rPr lang="ru-RU" sz="3600" b="1" baseline="30000" dirty="0">
                <a:solidFill>
                  <a:srgbClr val="002060"/>
                </a:solidFill>
              </a:rPr>
              <a:t>2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4932040" y="4149080"/>
            <a:ext cx="18357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у =(х-1)</a:t>
            </a:r>
            <a:r>
              <a:rPr lang="ru-RU" sz="3600" b="1" baseline="30000" dirty="0">
                <a:solidFill>
                  <a:srgbClr val="002060"/>
                </a:solidFill>
              </a:rPr>
              <a:t>2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7418" name="TextBox 9"/>
          <p:cNvSpPr txBox="1">
            <a:spLocks noChangeArrowheads="1"/>
          </p:cNvSpPr>
          <p:nvPr/>
        </p:nvSpPr>
        <p:spPr bwMode="auto">
          <a:xfrm>
            <a:off x="7020272" y="3501008"/>
            <a:ext cx="192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660066"/>
                </a:solidFill>
              </a:rPr>
              <a:t>у =(х+1)</a:t>
            </a:r>
            <a:r>
              <a:rPr lang="ru-RU" sz="3600" b="1" baseline="30000" dirty="0">
                <a:solidFill>
                  <a:srgbClr val="660066"/>
                </a:solidFill>
              </a:rPr>
              <a:t>2 </a:t>
            </a:r>
            <a:endParaRPr lang="ru-RU" sz="3600" b="1" dirty="0">
              <a:solidFill>
                <a:srgbClr val="660066"/>
              </a:solidFill>
            </a:endParaRPr>
          </a:p>
        </p:txBody>
      </p:sp>
      <p:sp>
        <p:nvSpPr>
          <p:cNvPr id="17419" name="TextBox 10"/>
          <p:cNvSpPr txBox="1">
            <a:spLocks noChangeArrowheads="1"/>
          </p:cNvSpPr>
          <p:nvPr/>
        </p:nvSpPr>
        <p:spPr bwMode="auto">
          <a:xfrm>
            <a:off x="7020272" y="4149080"/>
            <a:ext cx="192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660066"/>
                </a:solidFill>
              </a:rPr>
              <a:t>у =(х+4)</a:t>
            </a:r>
            <a:r>
              <a:rPr lang="ru-RU" sz="3600" b="1" baseline="30000" dirty="0">
                <a:solidFill>
                  <a:srgbClr val="660066"/>
                </a:solidFill>
              </a:rPr>
              <a:t>2 </a:t>
            </a:r>
            <a:endParaRPr lang="ru-RU" sz="3600" b="1" dirty="0">
              <a:solidFill>
                <a:srgbClr val="660066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67544" y="3284984"/>
            <a:ext cx="2160240" cy="1656184"/>
          </a:xfrm>
          <a:prstGeom prst="roundRect">
            <a:avLst/>
          </a:prstGeom>
          <a:solidFill>
            <a:srgbClr val="006600"/>
          </a:solidFill>
          <a:ln>
            <a:solidFill>
              <a:srgbClr val="0066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71800" y="3284984"/>
            <a:ext cx="1944216" cy="1584176"/>
          </a:xfrm>
          <a:prstGeom prst="round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60032" y="3284984"/>
            <a:ext cx="2016224" cy="1584176"/>
          </a:xfrm>
          <a:prstGeom prst="round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948264" y="3284984"/>
            <a:ext cx="2016224" cy="1584176"/>
          </a:xfrm>
          <a:prstGeom prst="roundRect">
            <a:avLst/>
          </a:prstGeom>
          <a:solidFill>
            <a:srgbClr val="660066"/>
          </a:solidFill>
          <a:ln>
            <a:solidFill>
              <a:srgbClr val="002060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rgbClr val="C00000"/>
                </a:solidFill>
              </a:rPr>
              <a:t>Разбейте функции на 4 группы.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11560" y="3501008"/>
            <a:ext cx="1944216" cy="1296144"/>
          </a:xfrm>
          <a:prstGeom prst="rect">
            <a:avLst/>
          </a:prstGeom>
          <a:noFill/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771800" y="3501008"/>
            <a:ext cx="1800200" cy="129614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860032" y="3501008"/>
            <a:ext cx="1800200" cy="129614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020272" y="3573016"/>
            <a:ext cx="1800200" cy="1296144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611560" y="5373216"/>
            <a:ext cx="68012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По какому принципу вы составили группы?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251520" y="476672"/>
            <a:ext cx="8892480" cy="6192416"/>
          </a:xfrm>
        </p:spPr>
        <p:txBody>
          <a:bodyPr>
            <a:normAutofit/>
          </a:bodyPr>
          <a:lstStyle/>
          <a:p>
            <a:pPr eaLnBrk="1" hangingPunct="1"/>
            <a:endParaRPr lang="ru-RU" sz="2800" dirty="0" smtClean="0"/>
          </a:p>
          <a:p>
            <a:pPr eaLnBrk="1" hangingPunct="1"/>
            <a:endParaRPr lang="ru-RU" sz="2800" dirty="0" smtClean="0"/>
          </a:p>
          <a:p>
            <a:pPr eaLnBrk="1" hangingPunct="1"/>
            <a:endParaRPr lang="ru-RU" sz="2800" dirty="0" smtClean="0"/>
          </a:p>
        </p:txBody>
      </p:sp>
      <p:sp>
        <p:nvSpPr>
          <p:cNvPr id="17412" name="TextBox 3"/>
          <p:cNvSpPr txBox="1">
            <a:spLocks noChangeArrowheads="1"/>
          </p:cNvSpPr>
          <p:nvPr/>
        </p:nvSpPr>
        <p:spPr bwMode="auto">
          <a:xfrm>
            <a:off x="755576" y="3501008"/>
            <a:ext cx="16706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6600"/>
                </a:solidFill>
              </a:rPr>
              <a:t>у =х</a:t>
            </a:r>
            <a:r>
              <a:rPr lang="ru-RU" sz="3600" b="1" baseline="30000" dirty="0">
                <a:solidFill>
                  <a:srgbClr val="006600"/>
                </a:solidFill>
              </a:rPr>
              <a:t>2</a:t>
            </a:r>
            <a:r>
              <a:rPr lang="ru-RU" sz="3600" b="1" dirty="0">
                <a:solidFill>
                  <a:srgbClr val="006600"/>
                </a:solidFill>
              </a:rPr>
              <a:t> +2</a:t>
            </a:r>
          </a:p>
        </p:txBody>
      </p:sp>
      <p:sp>
        <p:nvSpPr>
          <p:cNvPr id="17413" name="TextBox 4"/>
          <p:cNvSpPr txBox="1">
            <a:spLocks noChangeArrowheads="1"/>
          </p:cNvSpPr>
          <p:nvPr/>
        </p:nvSpPr>
        <p:spPr bwMode="auto">
          <a:xfrm flipH="1">
            <a:off x="755575" y="4149080"/>
            <a:ext cx="17277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6600"/>
                </a:solidFill>
              </a:rPr>
              <a:t>у =х</a:t>
            </a:r>
            <a:r>
              <a:rPr lang="ru-RU" sz="3600" b="1" baseline="30000" dirty="0">
                <a:solidFill>
                  <a:srgbClr val="006600"/>
                </a:solidFill>
              </a:rPr>
              <a:t>2</a:t>
            </a:r>
            <a:r>
              <a:rPr lang="ru-RU" sz="3600" b="1" dirty="0">
                <a:solidFill>
                  <a:srgbClr val="006600"/>
                </a:solidFill>
              </a:rPr>
              <a:t>+4</a:t>
            </a: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2771800" y="4149080"/>
            <a:ext cx="158248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у =х</a:t>
            </a:r>
            <a:r>
              <a:rPr lang="ru-RU" sz="3600" b="1" baseline="30000" dirty="0">
                <a:solidFill>
                  <a:srgbClr val="C00000"/>
                </a:solidFill>
              </a:rPr>
              <a:t>2</a:t>
            </a:r>
            <a:r>
              <a:rPr lang="ru-RU" sz="3600" b="1" dirty="0">
                <a:solidFill>
                  <a:srgbClr val="C00000"/>
                </a:solidFill>
              </a:rPr>
              <a:t> -3</a:t>
            </a:r>
          </a:p>
        </p:txBody>
      </p:sp>
      <p:sp>
        <p:nvSpPr>
          <p:cNvPr id="17415" name="TextBox 6"/>
          <p:cNvSpPr txBox="1">
            <a:spLocks noChangeArrowheads="1"/>
          </p:cNvSpPr>
          <p:nvPr/>
        </p:nvSpPr>
        <p:spPr bwMode="auto">
          <a:xfrm>
            <a:off x="2771800" y="3501008"/>
            <a:ext cx="17281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</a:rPr>
              <a:t>у =х</a:t>
            </a:r>
            <a:r>
              <a:rPr lang="ru-RU" sz="3600" b="1" baseline="30000" dirty="0">
                <a:solidFill>
                  <a:srgbClr val="C00000"/>
                </a:solidFill>
              </a:rPr>
              <a:t>2</a:t>
            </a:r>
            <a:r>
              <a:rPr lang="ru-RU" sz="3600" b="1" dirty="0">
                <a:solidFill>
                  <a:srgbClr val="C00000"/>
                </a:solidFill>
              </a:rPr>
              <a:t> -1</a:t>
            </a:r>
          </a:p>
        </p:txBody>
      </p:sp>
      <p:sp>
        <p:nvSpPr>
          <p:cNvPr id="17416" name="TextBox 7"/>
          <p:cNvSpPr txBox="1">
            <a:spLocks noChangeArrowheads="1"/>
          </p:cNvSpPr>
          <p:nvPr/>
        </p:nvSpPr>
        <p:spPr bwMode="auto">
          <a:xfrm>
            <a:off x="4860032" y="3501008"/>
            <a:ext cx="18357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у =(х-2)</a:t>
            </a:r>
            <a:r>
              <a:rPr lang="ru-RU" sz="3600" b="1" baseline="30000" dirty="0">
                <a:solidFill>
                  <a:srgbClr val="002060"/>
                </a:solidFill>
              </a:rPr>
              <a:t>2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7417" name="TextBox 8"/>
          <p:cNvSpPr txBox="1">
            <a:spLocks noChangeArrowheads="1"/>
          </p:cNvSpPr>
          <p:nvPr/>
        </p:nvSpPr>
        <p:spPr bwMode="auto">
          <a:xfrm>
            <a:off x="4932040" y="4149080"/>
            <a:ext cx="18357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у =(х-1)</a:t>
            </a:r>
            <a:r>
              <a:rPr lang="ru-RU" sz="3600" b="1" baseline="30000" dirty="0">
                <a:solidFill>
                  <a:srgbClr val="002060"/>
                </a:solidFill>
              </a:rPr>
              <a:t>2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17418" name="TextBox 9"/>
          <p:cNvSpPr txBox="1">
            <a:spLocks noChangeArrowheads="1"/>
          </p:cNvSpPr>
          <p:nvPr/>
        </p:nvSpPr>
        <p:spPr bwMode="auto">
          <a:xfrm>
            <a:off x="7020272" y="3501008"/>
            <a:ext cx="192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660066"/>
                </a:solidFill>
              </a:rPr>
              <a:t>у =(х+1)</a:t>
            </a:r>
            <a:r>
              <a:rPr lang="ru-RU" sz="3600" b="1" baseline="30000" dirty="0">
                <a:solidFill>
                  <a:srgbClr val="660066"/>
                </a:solidFill>
              </a:rPr>
              <a:t>2 </a:t>
            </a:r>
            <a:endParaRPr lang="ru-RU" sz="3600" b="1" dirty="0">
              <a:solidFill>
                <a:srgbClr val="660066"/>
              </a:solidFill>
            </a:endParaRPr>
          </a:p>
        </p:txBody>
      </p:sp>
      <p:sp>
        <p:nvSpPr>
          <p:cNvPr id="17419" name="TextBox 10"/>
          <p:cNvSpPr txBox="1">
            <a:spLocks noChangeArrowheads="1"/>
          </p:cNvSpPr>
          <p:nvPr/>
        </p:nvSpPr>
        <p:spPr bwMode="auto">
          <a:xfrm>
            <a:off x="7020272" y="4149080"/>
            <a:ext cx="192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>
                <a:solidFill>
                  <a:srgbClr val="660066"/>
                </a:solidFill>
              </a:rPr>
              <a:t>у =(</a:t>
            </a:r>
            <a:r>
              <a:rPr lang="ru-RU" sz="3600" b="1" dirty="0" smtClean="0">
                <a:solidFill>
                  <a:srgbClr val="660066"/>
                </a:solidFill>
              </a:rPr>
              <a:t>х+2)</a:t>
            </a:r>
            <a:r>
              <a:rPr lang="ru-RU" sz="3600" b="1" baseline="30000" dirty="0" smtClean="0">
                <a:solidFill>
                  <a:srgbClr val="660066"/>
                </a:solidFill>
              </a:rPr>
              <a:t>2 </a:t>
            </a:r>
            <a:endParaRPr lang="ru-RU" sz="3600" b="1" dirty="0">
              <a:solidFill>
                <a:srgbClr val="660066"/>
              </a:solidFill>
            </a:endParaRPr>
          </a:p>
        </p:txBody>
      </p:sp>
      <p:sp>
        <p:nvSpPr>
          <p:cNvPr id="16" name="Заголовок 1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39552" y="3501008"/>
            <a:ext cx="2016224" cy="1296144"/>
          </a:xfrm>
          <a:prstGeom prst="rect">
            <a:avLst/>
          </a:prstGeom>
          <a:noFill/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2771800" y="3501008"/>
            <a:ext cx="1800200" cy="1296144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4860032" y="3501008"/>
            <a:ext cx="1872208" cy="1296144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7020272" y="3501008"/>
            <a:ext cx="1944216" cy="1296144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67544" y="476672"/>
            <a:ext cx="828092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Постройте графики этих функций у себя в группах. Запишите общий вид функций, графики которых вы строили. </a:t>
            </a:r>
          </a:p>
          <a:p>
            <a:r>
              <a:rPr lang="ru-RU" sz="2800" dirty="0" smtClean="0"/>
              <a:t>Сделайте вывод.</a:t>
            </a: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611560" y="5013176"/>
            <a:ext cx="1728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</a:rPr>
              <a:t>1 группа</a:t>
            </a:r>
            <a:endParaRPr lang="ru-RU" sz="2800" b="1" dirty="0">
              <a:solidFill>
                <a:srgbClr val="006600"/>
              </a:solidFill>
            </a:endParaRP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2771800" y="5013176"/>
            <a:ext cx="17281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2 группа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4860032" y="5013176"/>
            <a:ext cx="16561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3 группа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25" name="TextBox 9"/>
          <p:cNvSpPr txBox="1">
            <a:spLocks noChangeArrowheads="1"/>
          </p:cNvSpPr>
          <p:nvPr/>
        </p:nvSpPr>
        <p:spPr bwMode="auto">
          <a:xfrm>
            <a:off x="6876256" y="5013176"/>
            <a:ext cx="18002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660066"/>
                </a:solidFill>
              </a:rPr>
              <a:t>4 группа</a:t>
            </a:r>
            <a:endParaRPr lang="ru-RU" sz="2800" b="1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8"/>
            <a:ext cx="8568952" cy="156966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1 группа:</a:t>
            </a:r>
          </a:p>
          <a:p>
            <a:r>
              <a:rPr lang="ru-RU" sz="2400" b="1" dirty="0" smtClean="0">
                <a:solidFill>
                  <a:srgbClr val="006600"/>
                </a:solidFill>
              </a:rPr>
              <a:t>1. у </a:t>
            </a:r>
            <a:r>
              <a:rPr lang="ru-RU" sz="2400" b="1" dirty="0" smtClean="0">
                <a:solidFill>
                  <a:srgbClr val="006600"/>
                </a:solidFill>
              </a:rPr>
              <a:t>=х</a:t>
            </a:r>
            <a:r>
              <a:rPr lang="ru-RU" sz="2400" b="1" baseline="30000" dirty="0" smtClean="0">
                <a:solidFill>
                  <a:srgbClr val="006600"/>
                </a:solidFill>
              </a:rPr>
              <a:t>2</a:t>
            </a:r>
            <a:r>
              <a:rPr lang="ru-RU" sz="2400" b="1" dirty="0" smtClean="0">
                <a:solidFill>
                  <a:srgbClr val="006600"/>
                </a:solidFill>
              </a:rPr>
              <a:t> +</a:t>
            </a:r>
            <a:r>
              <a:rPr lang="ru-RU" sz="2400" b="1" dirty="0" smtClean="0">
                <a:solidFill>
                  <a:srgbClr val="006600"/>
                </a:solidFill>
              </a:rPr>
              <a:t>2                                                                         2. у </a:t>
            </a:r>
            <a:r>
              <a:rPr lang="ru-RU" sz="2400" b="1" dirty="0" smtClean="0">
                <a:solidFill>
                  <a:srgbClr val="006600"/>
                </a:solidFill>
              </a:rPr>
              <a:t>=х</a:t>
            </a:r>
            <a:r>
              <a:rPr lang="ru-RU" sz="2400" b="1" baseline="30000" dirty="0" smtClean="0">
                <a:solidFill>
                  <a:srgbClr val="006600"/>
                </a:solidFill>
              </a:rPr>
              <a:t>2</a:t>
            </a:r>
            <a:r>
              <a:rPr lang="ru-RU" sz="2400" b="1" dirty="0" smtClean="0">
                <a:solidFill>
                  <a:srgbClr val="006600"/>
                </a:solidFill>
              </a:rPr>
              <a:t>+4</a:t>
            </a:r>
          </a:p>
          <a:p>
            <a:endParaRPr lang="ru-RU" sz="2400" b="1" dirty="0" smtClean="0">
              <a:solidFill>
                <a:srgbClr val="006600"/>
              </a:solidFill>
            </a:endParaRPr>
          </a:p>
          <a:p>
            <a:endParaRPr lang="ru-RU" sz="24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95536" y="1052736"/>
          <a:ext cx="335322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871"/>
                <a:gridCol w="558871"/>
                <a:gridCol w="558871"/>
                <a:gridCol w="558871"/>
                <a:gridCol w="558871"/>
                <a:gridCol w="5588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436096" y="1052736"/>
          <a:ext cx="335322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871"/>
                <a:gridCol w="558871"/>
                <a:gridCol w="558871"/>
                <a:gridCol w="558871"/>
                <a:gridCol w="558871"/>
                <a:gridCol w="5588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1844824"/>
            <a:ext cx="8568952" cy="156966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2 группа:</a:t>
            </a:r>
          </a:p>
          <a:p>
            <a:r>
              <a:rPr lang="ru-RU" sz="2400" b="1" dirty="0" smtClean="0">
                <a:solidFill>
                  <a:srgbClr val="006600"/>
                </a:solidFill>
              </a:rPr>
              <a:t>1. у </a:t>
            </a:r>
            <a:r>
              <a:rPr lang="ru-RU" sz="2400" b="1" dirty="0" smtClean="0">
                <a:solidFill>
                  <a:srgbClr val="006600"/>
                </a:solidFill>
              </a:rPr>
              <a:t>=х</a:t>
            </a:r>
            <a:r>
              <a:rPr lang="ru-RU" sz="2400" b="1" baseline="30000" dirty="0" smtClean="0">
                <a:solidFill>
                  <a:srgbClr val="006600"/>
                </a:solidFill>
              </a:rPr>
              <a:t>2</a:t>
            </a:r>
            <a:r>
              <a:rPr lang="ru-RU" sz="2400" b="1" dirty="0" smtClean="0">
                <a:solidFill>
                  <a:srgbClr val="006600"/>
                </a:solidFill>
              </a:rPr>
              <a:t> </a:t>
            </a:r>
            <a:r>
              <a:rPr lang="ru-RU" sz="2400" b="1" dirty="0" smtClean="0">
                <a:solidFill>
                  <a:srgbClr val="006600"/>
                </a:solidFill>
              </a:rPr>
              <a:t>-1                                                                         2. у </a:t>
            </a:r>
            <a:r>
              <a:rPr lang="ru-RU" sz="2400" b="1" dirty="0" smtClean="0">
                <a:solidFill>
                  <a:srgbClr val="006600"/>
                </a:solidFill>
              </a:rPr>
              <a:t>=</a:t>
            </a:r>
            <a:r>
              <a:rPr lang="ru-RU" sz="2400" b="1" dirty="0" smtClean="0">
                <a:solidFill>
                  <a:srgbClr val="006600"/>
                </a:solidFill>
              </a:rPr>
              <a:t>х</a:t>
            </a:r>
            <a:r>
              <a:rPr lang="ru-RU" sz="2400" b="1" baseline="30000" dirty="0" smtClean="0">
                <a:solidFill>
                  <a:srgbClr val="006600"/>
                </a:solidFill>
              </a:rPr>
              <a:t>2</a:t>
            </a:r>
            <a:r>
              <a:rPr lang="ru-RU" sz="2400" b="1" dirty="0" smtClean="0">
                <a:solidFill>
                  <a:srgbClr val="006600"/>
                </a:solidFill>
              </a:rPr>
              <a:t>-3</a:t>
            </a:r>
            <a:endParaRPr lang="ru-RU" sz="2400" b="1" dirty="0" smtClean="0">
              <a:solidFill>
                <a:srgbClr val="006600"/>
              </a:solidFill>
            </a:endParaRPr>
          </a:p>
          <a:p>
            <a:endParaRPr lang="ru-RU" sz="2400" b="1" dirty="0" smtClean="0">
              <a:solidFill>
                <a:srgbClr val="006600"/>
              </a:solidFill>
            </a:endParaRPr>
          </a:p>
          <a:p>
            <a:endParaRPr lang="ru-RU" sz="2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395536" y="2564904"/>
          <a:ext cx="335322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871"/>
                <a:gridCol w="558871"/>
                <a:gridCol w="558871"/>
                <a:gridCol w="558871"/>
                <a:gridCol w="558871"/>
                <a:gridCol w="5588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508104" y="2636912"/>
          <a:ext cx="335322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871"/>
                <a:gridCol w="558871"/>
                <a:gridCol w="558871"/>
                <a:gridCol w="558871"/>
                <a:gridCol w="558871"/>
                <a:gridCol w="5588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23528" y="3429000"/>
            <a:ext cx="8568952" cy="156966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3 группа:</a:t>
            </a:r>
          </a:p>
          <a:p>
            <a:r>
              <a:rPr lang="ru-RU" sz="2400" b="1" dirty="0" smtClean="0">
                <a:solidFill>
                  <a:srgbClr val="006600"/>
                </a:solidFill>
              </a:rPr>
              <a:t>1. у =(</a:t>
            </a:r>
            <a:r>
              <a:rPr lang="ru-RU" sz="2400" b="1" dirty="0" err="1" smtClean="0">
                <a:solidFill>
                  <a:srgbClr val="006600"/>
                </a:solidFill>
              </a:rPr>
              <a:t>х</a:t>
            </a:r>
            <a:r>
              <a:rPr lang="ru-RU" sz="2400" b="1" dirty="0" smtClean="0">
                <a:solidFill>
                  <a:srgbClr val="006600"/>
                </a:solidFill>
              </a:rPr>
              <a:t> -2)</a:t>
            </a:r>
            <a:r>
              <a:rPr lang="ru-RU" sz="2400" b="1" baseline="30000" dirty="0" smtClean="0">
                <a:solidFill>
                  <a:srgbClr val="006600"/>
                </a:solidFill>
              </a:rPr>
              <a:t>2</a:t>
            </a:r>
            <a:r>
              <a:rPr lang="ru-RU" sz="2400" b="1" dirty="0" smtClean="0">
                <a:solidFill>
                  <a:srgbClr val="006600"/>
                </a:solidFill>
              </a:rPr>
              <a:t>                                                                    2. </a:t>
            </a:r>
            <a:r>
              <a:rPr lang="ru-RU" sz="2400" b="1" dirty="0" smtClean="0">
                <a:solidFill>
                  <a:srgbClr val="006600"/>
                </a:solidFill>
              </a:rPr>
              <a:t>у =(</a:t>
            </a:r>
            <a:r>
              <a:rPr lang="ru-RU" sz="2400" b="1" dirty="0" err="1" smtClean="0">
                <a:solidFill>
                  <a:srgbClr val="006600"/>
                </a:solidFill>
              </a:rPr>
              <a:t>х</a:t>
            </a:r>
            <a:r>
              <a:rPr lang="ru-RU" sz="2400" b="1" dirty="0" smtClean="0">
                <a:solidFill>
                  <a:srgbClr val="006600"/>
                </a:solidFill>
              </a:rPr>
              <a:t> -1)</a:t>
            </a:r>
            <a:r>
              <a:rPr lang="ru-RU" sz="2400" b="1" baseline="30000" dirty="0" smtClean="0">
                <a:solidFill>
                  <a:srgbClr val="006600"/>
                </a:solidFill>
              </a:rPr>
              <a:t>2</a:t>
            </a:r>
            <a:r>
              <a:rPr lang="ru-RU" sz="2400" b="1" dirty="0" smtClean="0">
                <a:solidFill>
                  <a:srgbClr val="006600"/>
                </a:solidFill>
              </a:rPr>
              <a:t> </a:t>
            </a:r>
          </a:p>
          <a:p>
            <a:endParaRPr lang="ru-RU" sz="2400" b="1" dirty="0" smtClean="0">
              <a:solidFill>
                <a:srgbClr val="006600"/>
              </a:solidFill>
            </a:endParaRPr>
          </a:p>
          <a:p>
            <a:endParaRPr lang="ru-RU" sz="2400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23528" y="4221088"/>
          <a:ext cx="335322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871"/>
                <a:gridCol w="558871"/>
                <a:gridCol w="558871"/>
                <a:gridCol w="558871"/>
                <a:gridCol w="558871"/>
                <a:gridCol w="5588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5508104" y="4149080"/>
          <a:ext cx="3353226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8871"/>
                <a:gridCol w="558871"/>
                <a:gridCol w="558871"/>
                <a:gridCol w="558871"/>
                <a:gridCol w="558871"/>
                <a:gridCol w="55887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51520" y="5085184"/>
            <a:ext cx="8568952" cy="1569660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4 группа:</a:t>
            </a:r>
          </a:p>
          <a:p>
            <a:r>
              <a:rPr lang="ru-RU" sz="2400" b="1" dirty="0" smtClean="0">
                <a:solidFill>
                  <a:srgbClr val="006600"/>
                </a:solidFill>
              </a:rPr>
              <a:t>1. у =(</a:t>
            </a:r>
            <a:r>
              <a:rPr lang="ru-RU" sz="2400" b="1" dirty="0" err="1" smtClean="0">
                <a:solidFill>
                  <a:srgbClr val="006600"/>
                </a:solidFill>
              </a:rPr>
              <a:t>х</a:t>
            </a:r>
            <a:r>
              <a:rPr lang="ru-RU" sz="2400" b="1" dirty="0" smtClean="0">
                <a:solidFill>
                  <a:srgbClr val="006600"/>
                </a:solidFill>
              </a:rPr>
              <a:t> +1)</a:t>
            </a:r>
            <a:r>
              <a:rPr lang="ru-RU" sz="2400" b="1" baseline="30000" dirty="0" smtClean="0">
                <a:solidFill>
                  <a:srgbClr val="006600"/>
                </a:solidFill>
              </a:rPr>
              <a:t>2</a:t>
            </a:r>
            <a:r>
              <a:rPr lang="ru-RU" sz="2400" b="1" dirty="0" smtClean="0">
                <a:solidFill>
                  <a:srgbClr val="006600"/>
                </a:solidFill>
              </a:rPr>
              <a:t>                                                                    2. </a:t>
            </a:r>
            <a:r>
              <a:rPr lang="ru-RU" sz="2400" b="1" dirty="0" smtClean="0">
                <a:solidFill>
                  <a:srgbClr val="006600"/>
                </a:solidFill>
              </a:rPr>
              <a:t>у =(</a:t>
            </a:r>
            <a:r>
              <a:rPr lang="ru-RU" sz="2400" b="1" dirty="0" err="1" smtClean="0">
                <a:solidFill>
                  <a:srgbClr val="006600"/>
                </a:solidFill>
              </a:rPr>
              <a:t>х</a:t>
            </a:r>
            <a:r>
              <a:rPr lang="ru-RU" sz="2400" b="1" dirty="0" smtClean="0">
                <a:solidFill>
                  <a:srgbClr val="006600"/>
                </a:solidFill>
              </a:rPr>
              <a:t> </a:t>
            </a:r>
            <a:r>
              <a:rPr lang="ru-RU" sz="2400" b="1" dirty="0" smtClean="0">
                <a:solidFill>
                  <a:srgbClr val="006600"/>
                </a:solidFill>
              </a:rPr>
              <a:t>+2)</a:t>
            </a:r>
            <a:r>
              <a:rPr lang="ru-RU" sz="2400" b="1" baseline="30000" dirty="0" smtClean="0">
                <a:solidFill>
                  <a:srgbClr val="006600"/>
                </a:solidFill>
              </a:rPr>
              <a:t>2</a:t>
            </a:r>
            <a:r>
              <a:rPr lang="ru-RU" sz="2400" b="1" dirty="0" smtClean="0">
                <a:solidFill>
                  <a:srgbClr val="006600"/>
                </a:solidFill>
              </a:rPr>
              <a:t> </a:t>
            </a:r>
            <a:endParaRPr lang="ru-RU" sz="2400" b="1" dirty="0" smtClean="0">
              <a:solidFill>
                <a:srgbClr val="006600"/>
              </a:solidFill>
            </a:endParaRPr>
          </a:p>
          <a:p>
            <a:endParaRPr lang="ru-RU" sz="2400" b="1" dirty="0" smtClean="0">
              <a:solidFill>
                <a:srgbClr val="006600"/>
              </a:solidFill>
            </a:endParaRPr>
          </a:p>
          <a:p>
            <a:endParaRPr lang="ru-RU" sz="2400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323528" y="5877272"/>
          <a:ext cx="3816421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5203"/>
                <a:gridCol w="545203"/>
                <a:gridCol w="545203"/>
                <a:gridCol w="545203"/>
                <a:gridCol w="545203"/>
                <a:gridCol w="545203"/>
                <a:gridCol w="54520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5004048" y="5877272"/>
          <a:ext cx="3816421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5203"/>
                <a:gridCol w="545203"/>
                <a:gridCol w="545203"/>
                <a:gridCol w="545203"/>
                <a:gridCol w="545203"/>
                <a:gridCol w="545203"/>
                <a:gridCol w="54520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0" y="852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4187825" y="0"/>
          <a:ext cx="4956175" cy="6858000"/>
        </p:xfrm>
        <a:graphic>
          <a:graphicData uri="http://schemas.openxmlformats.org/presentationml/2006/ole">
            <p:oleObj spid="_x0000_s1026" name="GraphC" r:id="rId3" imgW="3724275" imgH="5153025" progId="">
              <p:embed/>
            </p:oleObj>
          </a:graphicData>
        </a:graphic>
      </p:graphicFrame>
      <p:sp>
        <p:nvSpPr>
          <p:cNvPr id="87046" name="Freeform 6"/>
          <p:cNvSpPr>
            <a:spLocks/>
          </p:cNvSpPr>
          <p:nvPr/>
        </p:nvSpPr>
        <p:spPr bwMode="auto">
          <a:xfrm>
            <a:off x="4859338" y="0"/>
            <a:ext cx="3600450" cy="5522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90" y="2145"/>
              </a:cxn>
              <a:cxn ang="0">
                <a:pos x="585" y="3120"/>
              </a:cxn>
              <a:cxn ang="0">
                <a:pos x="795" y="3975"/>
              </a:cxn>
              <a:cxn ang="0">
                <a:pos x="1080" y="4935"/>
              </a:cxn>
              <a:cxn ang="0">
                <a:pos x="1470" y="5955"/>
              </a:cxn>
              <a:cxn ang="0">
                <a:pos x="1770" y="6405"/>
              </a:cxn>
              <a:cxn ang="0">
                <a:pos x="2130" y="6585"/>
              </a:cxn>
              <a:cxn ang="0">
                <a:pos x="2460" y="6405"/>
              </a:cxn>
              <a:cxn ang="0">
                <a:pos x="2865" y="5805"/>
              </a:cxn>
              <a:cxn ang="0">
                <a:pos x="3165" y="4995"/>
              </a:cxn>
              <a:cxn ang="0">
                <a:pos x="3375" y="4230"/>
              </a:cxn>
              <a:cxn ang="0">
                <a:pos x="3555" y="3495"/>
              </a:cxn>
              <a:cxn ang="0">
                <a:pos x="3720" y="2775"/>
              </a:cxn>
              <a:cxn ang="0">
                <a:pos x="3900" y="1905"/>
              </a:cxn>
              <a:cxn ang="0">
                <a:pos x="4236" y="11"/>
              </a:cxn>
            </a:cxnLst>
            <a:rect l="0" t="0" r="r" b="b"/>
            <a:pathLst>
              <a:path w="4236" h="6585">
                <a:moveTo>
                  <a:pt x="0" y="0"/>
                </a:moveTo>
                <a:cubicBezTo>
                  <a:pt x="65" y="358"/>
                  <a:pt x="293" y="1625"/>
                  <a:pt x="390" y="2145"/>
                </a:cubicBezTo>
                <a:cubicBezTo>
                  <a:pt x="487" y="2665"/>
                  <a:pt x="518" y="2815"/>
                  <a:pt x="585" y="3120"/>
                </a:cubicBezTo>
                <a:cubicBezTo>
                  <a:pt x="652" y="3425"/>
                  <a:pt x="713" y="3673"/>
                  <a:pt x="795" y="3975"/>
                </a:cubicBezTo>
                <a:cubicBezTo>
                  <a:pt x="877" y="4277"/>
                  <a:pt x="968" y="4605"/>
                  <a:pt x="1080" y="4935"/>
                </a:cubicBezTo>
                <a:cubicBezTo>
                  <a:pt x="1192" y="5265"/>
                  <a:pt x="1355" y="5710"/>
                  <a:pt x="1470" y="5955"/>
                </a:cubicBezTo>
                <a:cubicBezTo>
                  <a:pt x="1585" y="6200"/>
                  <a:pt x="1660" y="6300"/>
                  <a:pt x="1770" y="6405"/>
                </a:cubicBezTo>
                <a:cubicBezTo>
                  <a:pt x="1880" y="6510"/>
                  <a:pt x="2015" y="6585"/>
                  <a:pt x="2130" y="6585"/>
                </a:cubicBezTo>
                <a:cubicBezTo>
                  <a:pt x="2245" y="6585"/>
                  <a:pt x="2337" y="6535"/>
                  <a:pt x="2460" y="6405"/>
                </a:cubicBezTo>
                <a:cubicBezTo>
                  <a:pt x="2583" y="6275"/>
                  <a:pt x="2747" y="6040"/>
                  <a:pt x="2865" y="5805"/>
                </a:cubicBezTo>
                <a:cubicBezTo>
                  <a:pt x="2983" y="5570"/>
                  <a:pt x="3080" y="5258"/>
                  <a:pt x="3165" y="4995"/>
                </a:cubicBezTo>
                <a:cubicBezTo>
                  <a:pt x="3250" y="4732"/>
                  <a:pt x="3310" y="4480"/>
                  <a:pt x="3375" y="4230"/>
                </a:cubicBezTo>
                <a:cubicBezTo>
                  <a:pt x="3440" y="3980"/>
                  <a:pt x="3497" y="3738"/>
                  <a:pt x="3555" y="3495"/>
                </a:cubicBezTo>
                <a:cubicBezTo>
                  <a:pt x="3613" y="3252"/>
                  <a:pt x="3663" y="3040"/>
                  <a:pt x="3720" y="2775"/>
                </a:cubicBezTo>
                <a:cubicBezTo>
                  <a:pt x="3777" y="2510"/>
                  <a:pt x="3814" y="2366"/>
                  <a:pt x="3900" y="1905"/>
                </a:cubicBezTo>
                <a:cubicBezTo>
                  <a:pt x="3986" y="1444"/>
                  <a:pt x="4166" y="406"/>
                  <a:pt x="4236" y="11"/>
                </a:cubicBezTo>
              </a:path>
            </a:pathLst>
          </a:custGeom>
          <a:noFill/>
          <a:ln w="539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7047" name="Freeform 7"/>
          <p:cNvSpPr>
            <a:spLocks/>
          </p:cNvSpPr>
          <p:nvPr/>
        </p:nvSpPr>
        <p:spPr bwMode="auto">
          <a:xfrm>
            <a:off x="4859338" y="0"/>
            <a:ext cx="3600450" cy="5522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90" y="2145"/>
              </a:cxn>
              <a:cxn ang="0">
                <a:pos x="585" y="3120"/>
              </a:cxn>
              <a:cxn ang="0">
                <a:pos x="795" y="3975"/>
              </a:cxn>
              <a:cxn ang="0">
                <a:pos x="1080" y="4935"/>
              </a:cxn>
              <a:cxn ang="0">
                <a:pos x="1470" y="5955"/>
              </a:cxn>
              <a:cxn ang="0">
                <a:pos x="1770" y="6405"/>
              </a:cxn>
              <a:cxn ang="0">
                <a:pos x="2130" y="6585"/>
              </a:cxn>
              <a:cxn ang="0">
                <a:pos x="2460" y="6405"/>
              </a:cxn>
              <a:cxn ang="0">
                <a:pos x="2865" y="5805"/>
              </a:cxn>
              <a:cxn ang="0">
                <a:pos x="3165" y="4995"/>
              </a:cxn>
              <a:cxn ang="0">
                <a:pos x="3375" y="4230"/>
              </a:cxn>
              <a:cxn ang="0">
                <a:pos x="3555" y="3495"/>
              </a:cxn>
              <a:cxn ang="0">
                <a:pos x="3720" y="2775"/>
              </a:cxn>
              <a:cxn ang="0">
                <a:pos x="3900" y="1905"/>
              </a:cxn>
              <a:cxn ang="0">
                <a:pos x="4236" y="11"/>
              </a:cxn>
            </a:cxnLst>
            <a:rect l="0" t="0" r="r" b="b"/>
            <a:pathLst>
              <a:path w="4236" h="6585">
                <a:moveTo>
                  <a:pt x="0" y="0"/>
                </a:moveTo>
                <a:cubicBezTo>
                  <a:pt x="65" y="358"/>
                  <a:pt x="293" y="1625"/>
                  <a:pt x="390" y="2145"/>
                </a:cubicBezTo>
                <a:cubicBezTo>
                  <a:pt x="487" y="2665"/>
                  <a:pt x="518" y="2815"/>
                  <a:pt x="585" y="3120"/>
                </a:cubicBezTo>
                <a:cubicBezTo>
                  <a:pt x="652" y="3425"/>
                  <a:pt x="713" y="3673"/>
                  <a:pt x="795" y="3975"/>
                </a:cubicBezTo>
                <a:cubicBezTo>
                  <a:pt x="877" y="4277"/>
                  <a:pt x="968" y="4605"/>
                  <a:pt x="1080" y="4935"/>
                </a:cubicBezTo>
                <a:cubicBezTo>
                  <a:pt x="1192" y="5265"/>
                  <a:pt x="1355" y="5710"/>
                  <a:pt x="1470" y="5955"/>
                </a:cubicBezTo>
                <a:cubicBezTo>
                  <a:pt x="1585" y="6200"/>
                  <a:pt x="1660" y="6300"/>
                  <a:pt x="1770" y="6405"/>
                </a:cubicBezTo>
                <a:cubicBezTo>
                  <a:pt x="1880" y="6510"/>
                  <a:pt x="2015" y="6585"/>
                  <a:pt x="2130" y="6585"/>
                </a:cubicBezTo>
                <a:cubicBezTo>
                  <a:pt x="2245" y="6585"/>
                  <a:pt x="2337" y="6535"/>
                  <a:pt x="2460" y="6405"/>
                </a:cubicBezTo>
                <a:cubicBezTo>
                  <a:pt x="2583" y="6275"/>
                  <a:pt x="2747" y="6040"/>
                  <a:pt x="2865" y="5805"/>
                </a:cubicBezTo>
                <a:cubicBezTo>
                  <a:pt x="2983" y="5570"/>
                  <a:pt x="3080" y="5258"/>
                  <a:pt x="3165" y="4995"/>
                </a:cubicBezTo>
                <a:cubicBezTo>
                  <a:pt x="3250" y="4732"/>
                  <a:pt x="3310" y="4480"/>
                  <a:pt x="3375" y="4230"/>
                </a:cubicBezTo>
                <a:cubicBezTo>
                  <a:pt x="3440" y="3980"/>
                  <a:pt x="3497" y="3738"/>
                  <a:pt x="3555" y="3495"/>
                </a:cubicBezTo>
                <a:cubicBezTo>
                  <a:pt x="3613" y="3252"/>
                  <a:pt x="3663" y="3040"/>
                  <a:pt x="3720" y="2775"/>
                </a:cubicBezTo>
                <a:cubicBezTo>
                  <a:pt x="3777" y="2510"/>
                  <a:pt x="3814" y="2366"/>
                  <a:pt x="3900" y="1905"/>
                </a:cubicBezTo>
                <a:cubicBezTo>
                  <a:pt x="3986" y="1444"/>
                  <a:pt x="4166" y="406"/>
                  <a:pt x="4236" y="11"/>
                </a:cubicBezTo>
              </a:path>
            </a:pathLst>
          </a:custGeom>
          <a:noFill/>
          <a:ln w="539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39750" y="2636838"/>
            <a:ext cx="2735263" cy="1171575"/>
            <a:chOff x="204" y="663"/>
            <a:chExt cx="1723" cy="738"/>
          </a:xfrm>
        </p:grpSpPr>
        <p:sp>
          <p:nvSpPr>
            <p:cNvPr id="87050" name="AutoShape 10" descr="Крупная сетка"/>
            <p:cNvSpPr>
              <a:spLocks noChangeArrowheads="1"/>
            </p:cNvSpPr>
            <p:nvPr/>
          </p:nvSpPr>
          <p:spPr bwMode="auto">
            <a:xfrm>
              <a:off x="204" y="754"/>
              <a:ext cx="1723" cy="565"/>
            </a:xfrm>
            <a:prstGeom prst="wedgeRectCallout">
              <a:avLst>
                <a:gd name="adj1" fmla="val 120921"/>
                <a:gd name="adj2" fmla="val -95662"/>
              </a:avLst>
            </a:prstGeom>
            <a:ln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endParaRPr lang="ru-RU"/>
            </a:p>
          </p:txBody>
        </p:sp>
        <p:graphicFrame>
          <p:nvGraphicFramePr>
            <p:cNvPr id="87053" name="Object 13"/>
            <p:cNvGraphicFramePr>
              <a:graphicFrameLocks noChangeAspect="1"/>
            </p:cNvGraphicFramePr>
            <p:nvPr/>
          </p:nvGraphicFramePr>
          <p:xfrm>
            <a:off x="476" y="663"/>
            <a:ext cx="1161" cy="738"/>
          </p:xfrm>
          <a:graphic>
            <a:graphicData uri="http://schemas.openxmlformats.org/presentationml/2006/ole">
              <p:oleObj spid="_x0000_s1029" name="Формула" r:id="rId4" imgW="419040" imgH="228600" progId="Equation.3">
                <p:embed/>
              </p:oleObj>
            </a:graphicData>
          </a:graphic>
        </p:graphicFrame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468313" y="4271963"/>
            <a:ext cx="2879725" cy="1079500"/>
            <a:chOff x="295" y="2691"/>
            <a:chExt cx="1814" cy="680"/>
          </a:xfrm>
        </p:grpSpPr>
        <p:sp>
          <p:nvSpPr>
            <p:cNvPr id="87056" name="AutoShape 16" descr="Крупная сетка"/>
            <p:cNvSpPr>
              <a:spLocks noChangeArrowheads="1"/>
            </p:cNvSpPr>
            <p:nvPr/>
          </p:nvSpPr>
          <p:spPr bwMode="auto">
            <a:xfrm>
              <a:off x="340" y="2750"/>
              <a:ext cx="1723" cy="565"/>
            </a:xfrm>
            <a:prstGeom prst="wedgeRectCallout">
              <a:avLst>
                <a:gd name="adj1" fmla="val 129685"/>
                <a:gd name="adj2" fmla="val -104514"/>
              </a:avLst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endParaRPr lang="ru-RU"/>
            </a:p>
          </p:txBody>
        </p:sp>
        <p:graphicFrame>
          <p:nvGraphicFramePr>
            <p:cNvPr id="87057" name="Object 17"/>
            <p:cNvGraphicFramePr>
              <a:graphicFrameLocks noChangeAspect="1"/>
            </p:cNvGraphicFramePr>
            <p:nvPr/>
          </p:nvGraphicFramePr>
          <p:xfrm>
            <a:off x="295" y="2691"/>
            <a:ext cx="1814" cy="680"/>
          </p:xfrm>
          <a:graphic>
            <a:graphicData uri="http://schemas.openxmlformats.org/presentationml/2006/ole">
              <p:oleObj spid="_x0000_s1028" name="Формула" r:id="rId5" imgW="609480" imgH="228600" progId="Equation.3">
                <p:embed/>
              </p:oleObj>
            </a:graphicData>
          </a:graphic>
        </p:graphicFrame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39750" y="1012825"/>
            <a:ext cx="2879725" cy="1016000"/>
            <a:chOff x="340" y="638"/>
            <a:chExt cx="1814" cy="640"/>
          </a:xfrm>
          <a:noFill/>
        </p:grpSpPr>
        <p:sp>
          <p:nvSpPr>
            <p:cNvPr id="87060" name="AutoShape 20" descr="Крупная сетка"/>
            <p:cNvSpPr>
              <a:spLocks noChangeArrowheads="1"/>
            </p:cNvSpPr>
            <p:nvPr/>
          </p:nvSpPr>
          <p:spPr bwMode="auto">
            <a:xfrm>
              <a:off x="385" y="677"/>
              <a:ext cx="1723" cy="565"/>
            </a:xfrm>
            <a:prstGeom prst="wedgeRectCallout">
              <a:avLst>
                <a:gd name="adj1" fmla="val 109838"/>
                <a:gd name="adj2" fmla="val -82389"/>
              </a:avLst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/>
            <a:lstStyle/>
            <a:p>
              <a:pPr algn="ctr"/>
              <a:endParaRPr lang="ru-RU"/>
            </a:p>
          </p:txBody>
        </p:sp>
        <p:graphicFrame>
          <p:nvGraphicFramePr>
            <p:cNvPr id="87061" name="Object 21"/>
            <p:cNvGraphicFramePr>
              <a:graphicFrameLocks noChangeAspect="1"/>
            </p:cNvGraphicFramePr>
            <p:nvPr/>
          </p:nvGraphicFramePr>
          <p:xfrm>
            <a:off x="340" y="638"/>
            <a:ext cx="1814" cy="640"/>
          </p:xfrm>
          <a:graphic>
            <a:graphicData uri="http://schemas.openxmlformats.org/presentationml/2006/ole">
              <p:oleObj spid="_x0000_s1027" name="Формула" r:id="rId6" imgW="647640" imgH="228600" progId="Equation.3">
                <p:embed/>
              </p:oleObj>
            </a:graphicData>
          </a:graphic>
        </p:graphicFrame>
      </p:grpSp>
      <p:sp>
        <p:nvSpPr>
          <p:cNvPr id="87063" name="Freeform 23"/>
          <p:cNvSpPr>
            <a:spLocks/>
          </p:cNvSpPr>
          <p:nvPr/>
        </p:nvSpPr>
        <p:spPr bwMode="auto">
          <a:xfrm>
            <a:off x="6653213" y="5589588"/>
            <a:ext cx="6350" cy="5334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36"/>
              </a:cxn>
            </a:cxnLst>
            <a:rect l="0" t="0" r="r" b="b"/>
            <a:pathLst>
              <a:path w="4" h="336">
                <a:moveTo>
                  <a:pt x="4" y="0"/>
                </a:moveTo>
                <a:lnTo>
                  <a:pt x="0" y="336"/>
                </a:lnTo>
              </a:path>
            </a:pathLst>
          </a:custGeom>
          <a:noFill/>
          <a:ln w="63500">
            <a:solidFill>
              <a:srgbClr val="003366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7064" name="Line 24"/>
          <p:cNvSpPr>
            <a:spLocks noChangeShapeType="1"/>
          </p:cNvSpPr>
          <p:nvPr/>
        </p:nvSpPr>
        <p:spPr bwMode="auto">
          <a:xfrm flipV="1">
            <a:off x="6659563" y="4437063"/>
            <a:ext cx="0" cy="1152525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0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70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11008E-7 L 1.38889E-6 0.09459 " pathEditMode="relative" ptsTypes="AA">
                                      <p:cBhvr>
                                        <p:cTn id="33" dur="2000" fill="hold"/>
                                        <p:tgtEl>
                                          <p:spTgt spid="870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2000"/>
                                        <p:tgtEl>
                                          <p:spTgt spid="87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11008E-7 L -1.38889E-6 -0.15726 " pathEditMode="relative" ptsTypes="AA">
                                      <p:cBhvr>
                                        <p:cTn id="45" dur="2000" fill="hold"/>
                                        <p:tgtEl>
                                          <p:spTgt spid="870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87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 animBg="1"/>
      <p:bldP spid="87046" grpId="1" animBg="1"/>
      <p:bldP spid="87047" grpId="0" animBg="1"/>
      <p:bldP spid="87047" grpId="1" animBg="1"/>
      <p:bldP spid="87063" grpId="0" animBg="1"/>
      <p:bldP spid="8706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0" y="852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4187825" y="0"/>
          <a:ext cx="4956175" cy="6858000"/>
        </p:xfrm>
        <a:graphic>
          <a:graphicData uri="http://schemas.openxmlformats.org/presentationml/2006/ole">
            <p:oleObj spid="_x0000_s2050" name="GraphC" r:id="rId3" imgW="3724275" imgH="5153025" progId="">
              <p:embed/>
            </p:oleObj>
          </a:graphicData>
        </a:graphic>
      </p:graphicFrame>
      <p:sp>
        <p:nvSpPr>
          <p:cNvPr id="87046" name="Freeform 6"/>
          <p:cNvSpPr>
            <a:spLocks/>
          </p:cNvSpPr>
          <p:nvPr/>
        </p:nvSpPr>
        <p:spPr bwMode="auto">
          <a:xfrm>
            <a:off x="4860032" y="548680"/>
            <a:ext cx="3600450" cy="5522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90" y="2145"/>
              </a:cxn>
              <a:cxn ang="0">
                <a:pos x="585" y="3120"/>
              </a:cxn>
              <a:cxn ang="0">
                <a:pos x="795" y="3975"/>
              </a:cxn>
              <a:cxn ang="0">
                <a:pos x="1080" y="4935"/>
              </a:cxn>
              <a:cxn ang="0">
                <a:pos x="1470" y="5955"/>
              </a:cxn>
              <a:cxn ang="0">
                <a:pos x="1770" y="6405"/>
              </a:cxn>
              <a:cxn ang="0">
                <a:pos x="2130" y="6585"/>
              </a:cxn>
              <a:cxn ang="0">
                <a:pos x="2460" y="6405"/>
              </a:cxn>
              <a:cxn ang="0">
                <a:pos x="2865" y="5805"/>
              </a:cxn>
              <a:cxn ang="0">
                <a:pos x="3165" y="4995"/>
              </a:cxn>
              <a:cxn ang="0">
                <a:pos x="3375" y="4230"/>
              </a:cxn>
              <a:cxn ang="0">
                <a:pos x="3555" y="3495"/>
              </a:cxn>
              <a:cxn ang="0">
                <a:pos x="3720" y="2775"/>
              </a:cxn>
              <a:cxn ang="0">
                <a:pos x="3900" y="1905"/>
              </a:cxn>
              <a:cxn ang="0">
                <a:pos x="4236" y="11"/>
              </a:cxn>
            </a:cxnLst>
            <a:rect l="0" t="0" r="r" b="b"/>
            <a:pathLst>
              <a:path w="4236" h="6585">
                <a:moveTo>
                  <a:pt x="0" y="0"/>
                </a:moveTo>
                <a:cubicBezTo>
                  <a:pt x="65" y="358"/>
                  <a:pt x="293" y="1625"/>
                  <a:pt x="390" y="2145"/>
                </a:cubicBezTo>
                <a:cubicBezTo>
                  <a:pt x="487" y="2665"/>
                  <a:pt x="518" y="2815"/>
                  <a:pt x="585" y="3120"/>
                </a:cubicBezTo>
                <a:cubicBezTo>
                  <a:pt x="652" y="3425"/>
                  <a:pt x="713" y="3673"/>
                  <a:pt x="795" y="3975"/>
                </a:cubicBezTo>
                <a:cubicBezTo>
                  <a:pt x="877" y="4277"/>
                  <a:pt x="968" y="4605"/>
                  <a:pt x="1080" y="4935"/>
                </a:cubicBezTo>
                <a:cubicBezTo>
                  <a:pt x="1192" y="5265"/>
                  <a:pt x="1355" y="5710"/>
                  <a:pt x="1470" y="5955"/>
                </a:cubicBezTo>
                <a:cubicBezTo>
                  <a:pt x="1585" y="6200"/>
                  <a:pt x="1660" y="6300"/>
                  <a:pt x="1770" y="6405"/>
                </a:cubicBezTo>
                <a:cubicBezTo>
                  <a:pt x="1880" y="6510"/>
                  <a:pt x="2015" y="6585"/>
                  <a:pt x="2130" y="6585"/>
                </a:cubicBezTo>
                <a:cubicBezTo>
                  <a:pt x="2245" y="6585"/>
                  <a:pt x="2337" y="6535"/>
                  <a:pt x="2460" y="6405"/>
                </a:cubicBezTo>
                <a:cubicBezTo>
                  <a:pt x="2583" y="6275"/>
                  <a:pt x="2747" y="6040"/>
                  <a:pt x="2865" y="5805"/>
                </a:cubicBezTo>
                <a:cubicBezTo>
                  <a:pt x="2983" y="5570"/>
                  <a:pt x="3080" y="5258"/>
                  <a:pt x="3165" y="4995"/>
                </a:cubicBezTo>
                <a:cubicBezTo>
                  <a:pt x="3250" y="4732"/>
                  <a:pt x="3310" y="4480"/>
                  <a:pt x="3375" y="4230"/>
                </a:cubicBezTo>
                <a:cubicBezTo>
                  <a:pt x="3440" y="3980"/>
                  <a:pt x="3497" y="3738"/>
                  <a:pt x="3555" y="3495"/>
                </a:cubicBezTo>
                <a:cubicBezTo>
                  <a:pt x="3613" y="3252"/>
                  <a:pt x="3663" y="3040"/>
                  <a:pt x="3720" y="2775"/>
                </a:cubicBezTo>
                <a:cubicBezTo>
                  <a:pt x="3777" y="2510"/>
                  <a:pt x="3814" y="2366"/>
                  <a:pt x="3900" y="1905"/>
                </a:cubicBezTo>
                <a:cubicBezTo>
                  <a:pt x="3986" y="1444"/>
                  <a:pt x="4166" y="406"/>
                  <a:pt x="4236" y="11"/>
                </a:cubicBezTo>
              </a:path>
            </a:pathLst>
          </a:custGeom>
          <a:noFill/>
          <a:ln w="5397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7047" name="Freeform 7"/>
          <p:cNvSpPr>
            <a:spLocks/>
          </p:cNvSpPr>
          <p:nvPr/>
        </p:nvSpPr>
        <p:spPr bwMode="auto">
          <a:xfrm>
            <a:off x="4788024" y="-1107504"/>
            <a:ext cx="3600450" cy="5522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90" y="2145"/>
              </a:cxn>
              <a:cxn ang="0">
                <a:pos x="585" y="3120"/>
              </a:cxn>
              <a:cxn ang="0">
                <a:pos x="795" y="3975"/>
              </a:cxn>
              <a:cxn ang="0">
                <a:pos x="1080" y="4935"/>
              </a:cxn>
              <a:cxn ang="0">
                <a:pos x="1470" y="5955"/>
              </a:cxn>
              <a:cxn ang="0">
                <a:pos x="1770" y="6405"/>
              </a:cxn>
              <a:cxn ang="0">
                <a:pos x="2130" y="6585"/>
              </a:cxn>
              <a:cxn ang="0">
                <a:pos x="2460" y="6405"/>
              </a:cxn>
              <a:cxn ang="0">
                <a:pos x="2865" y="5805"/>
              </a:cxn>
              <a:cxn ang="0">
                <a:pos x="3165" y="4995"/>
              </a:cxn>
              <a:cxn ang="0">
                <a:pos x="3375" y="4230"/>
              </a:cxn>
              <a:cxn ang="0">
                <a:pos x="3555" y="3495"/>
              </a:cxn>
              <a:cxn ang="0">
                <a:pos x="3720" y="2775"/>
              </a:cxn>
              <a:cxn ang="0">
                <a:pos x="3900" y="1905"/>
              </a:cxn>
              <a:cxn ang="0">
                <a:pos x="4236" y="11"/>
              </a:cxn>
            </a:cxnLst>
            <a:rect l="0" t="0" r="r" b="b"/>
            <a:pathLst>
              <a:path w="4236" h="6585">
                <a:moveTo>
                  <a:pt x="0" y="0"/>
                </a:moveTo>
                <a:cubicBezTo>
                  <a:pt x="65" y="358"/>
                  <a:pt x="293" y="1625"/>
                  <a:pt x="390" y="2145"/>
                </a:cubicBezTo>
                <a:cubicBezTo>
                  <a:pt x="487" y="2665"/>
                  <a:pt x="518" y="2815"/>
                  <a:pt x="585" y="3120"/>
                </a:cubicBezTo>
                <a:cubicBezTo>
                  <a:pt x="652" y="3425"/>
                  <a:pt x="713" y="3673"/>
                  <a:pt x="795" y="3975"/>
                </a:cubicBezTo>
                <a:cubicBezTo>
                  <a:pt x="877" y="4277"/>
                  <a:pt x="968" y="4605"/>
                  <a:pt x="1080" y="4935"/>
                </a:cubicBezTo>
                <a:cubicBezTo>
                  <a:pt x="1192" y="5265"/>
                  <a:pt x="1355" y="5710"/>
                  <a:pt x="1470" y="5955"/>
                </a:cubicBezTo>
                <a:cubicBezTo>
                  <a:pt x="1585" y="6200"/>
                  <a:pt x="1660" y="6300"/>
                  <a:pt x="1770" y="6405"/>
                </a:cubicBezTo>
                <a:cubicBezTo>
                  <a:pt x="1880" y="6510"/>
                  <a:pt x="2015" y="6585"/>
                  <a:pt x="2130" y="6585"/>
                </a:cubicBezTo>
                <a:cubicBezTo>
                  <a:pt x="2245" y="6585"/>
                  <a:pt x="2337" y="6535"/>
                  <a:pt x="2460" y="6405"/>
                </a:cubicBezTo>
                <a:cubicBezTo>
                  <a:pt x="2583" y="6275"/>
                  <a:pt x="2747" y="6040"/>
                  <a:pt x="2865" y="5805"/>
                </a:cubicBezTo>
                <a:cubicBezTo>
                  <a:pt x="2983" y="5570"/>
                  <a:pt x="3080" y="5258"/>
                  <a:pt x="3165" y="4995"/>
                </a:cubicBezTo>
                <a:cubicBezTo>
                  <a:pt x="3250" y="4732"/>
                  <a:pt x="3310" y="4480"/>
                  <a:pt x="3375" y="4230"/>
                </a:cubicBezTo>
                <a:cubicBezTo>
                  <a:pt x="3440" y="3980"/>
                  <a:pt x="3497" y="3738"/>
                  <a:pt x="3555" y="3495"/>
                </a:cubicBezTo>
                <a:cubicBezTo>
                  <a:pt x="3613" y="3252"/>
                  <a:pt x="3663" y="3040"/>
                  <a:pt x="3720" y="2775"/>
                </a:cubicBezTo>
                <a:cubicBezTo>
                  <a:pt x="3777" y="2510"/>
                  <a:pt x="3814" y="2366"/>
                  <a:pt x="3900" y="1905"/>
                </a:cubicBezTo>
                <a:cubicBezTo>
                  <a:pt x="3986" y="1444"/>
                  <a:pt x="4166" y="406"/>
                  <a:pt x="4236" y="11"/>
                </a:cubicBezTo>
              </a:path>
            </a:pathLst>
          </a:custGeom>
          <a:noFill/>
          <a:ln w="53975">
            <a:solidFill>
              <a:srgbClr val="00808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7063" name="Freeform 23"/>
          <p:cNvSpPr>
            <a:spLocks/>
          </p:cNvSpPr>
          <p:nvPr/>
        </p:nvSpPr>
        <p:spPr bwMode="auto">
          <a:xfrm>
            <a:off x="6653213" y="5589588"/>
            <a:ext cx="6350" cy="53340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0" y="336"/>
              </a:cxn>
            </a:cxnLst>
            <a:rect l="0" t="0" r="r" b="b"/>
            <a:pathLst>
              <a:path w="4" h="336">
                <a:moveTo>
                  <a:pt x="4" y="0"/>
                </a:moveTo>
                <a:lnTo>
                  <a:pt x="0" y="336"/>
                </a:lnTo>
              </a:path>
            </a:pathLst>
          </a:custGeom>
          <a:noFill/>
          <a:ln w="63500">
            <a:solidFill>
              <a:srgbClr val="003366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7064" name="Line 24"/>
          <p:cNvSpPr>
            <a:spLocks noChangeShapeType="1"/>
          </p:cNvSpPr>
          <p:nvPr/>
        </p:nvSpPr>
        <p:spPr bwMode="auto">
          <a:xfrm flipV="1">
            <a:off x="6659563" y="4437063"/>
            <a:ext cx="0" cy="1152525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18" name="Прямая со стрелкой 17"/>
          <p:cNvCxnSpPr/>
          <p:nvPr/>
        </p:nvCxnSpPr>
        <p:spPr>
          <a:xfrm rot="5400000" flipH="1" flipV="1">
            <a:off x="3361556" y="3298676"/>
            <a:ext cx="659735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043608" y="404664"/>
            <a:ext cx="1584088" cy="7078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ru-RU" sz="4000" i="1" dirty="0" err="1" smtClean="0"/>
              <a:t>у=х²+а</a:t>
            </a:r>
            <a:endParaRPr lang="ru-RU" sz="4000" i="1" dirty="0"/>
          </a:p>
        </p:txBody>
      </p:sp>
      <p:sp>
        <p:nvSpPr>
          <p:cNvPr id="20" name="TextBox 19"/>
          <p:cNvSpPr txBox="1"/>
          <p:nvPr/>
        </p:nvSpPr>
        <p:spPr>
          <a:xfrm>
            <a:off x="6156176" y="4725144"/>
            <a:ext cx="10647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err="1" smtClean="0"/>
              <a:t>у=х</a:t>
            </a:r>
            <a:r>
              <a:rPr lang="ru-RU" sz="4000" i="1" dirty="0" smtClean="0"/>
              <a:t>²</a:t>
            </a:r>
            <a:endParaRPr lang="ru-RU" sz="4000" i="1" dirty="0"/>
          </a:p>
        </p:txBody>
      </p:sp>
      <p:sp>
        <p:nvSpPr>
          <p:cNvPr id="21" name="TextBox 20"/>
          <p:cNvSpPr txBox="1"/>
          <p:nvPr/>
        </p:nvSpPr>
        <p:spPr>
          <a:xfrm>
            <a:off x="6588224" y="5949280"/>
            <a:ext cx="14814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smtClean="0"/>
              <a:t>у=х²-1</a:t>
            </a:r>
            <a:endParaRPr lang="ru-RU" sz="4000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5796136" y="3140968"/>
            <a:ext cx="15792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smtClean="0"/>
              <a:t>у=х²+2</a:t>
            </a:r>
            <a:endParaRPr lang="ru-RU" sz="4000" i="1" dirty="0"/>
          </a:p>
        </p:txBody>
      </p:sp>
      <p:sp>
        <p:nvSpPr>
          <p:cNvPr id="23" name="Rectangle 49"/>
          <p:cNvSpPr>
            <a:spLocks noChangeArrowheads="1"/>
          </p:cNvSpPr>
          <p:nvPr/>
        </p:nvSpPr>
        <p:spPr bwMode="auto">
          <a:xfrm>
            <a:off x="467544" y="2276872"/>
            <a:ext cx="7272338" cy="1512168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9525">
            <a:solidFill>
              <a:srgbClr val="C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 i="1" dirty="0" smtClean="0">
                <a:latin typeface="Georgia" pitchFamily="18" charset="0"/>
              </a:rPr>
              <a:t>Графики получились </a:t>
            </a:r>
            <a:r>
              <a:rPr lang="ru-RU" sz="2400" b="1" i="1" dirty="0">
                <a:latin typeface="Georgia" pitchFamily="18" charset="0"/>
              </a:rPr>
              <a:t>в результате</a:t>
            </a:r>
          </a:p>
          <a:p>
            <a:r>
              <a:rPr lang="ru-RU" sz="2400" b="1" i="1" dirty="0">
                <a:latin typeface="Georgia" pitchFamily="18" charset="0"/>
              </a:rPr>
              <a:t>сдвига графика функции  </a:t>
            </a:r>
            <a:r>
              <a:rPr lang="ru-RU" sz="2800" b="1" i="1" dirty="0" err="1" smtClean="0"/>
              <a:t>у=х</a:t>
            </a:r>
            <a:r>
              <a:rPr lang="ru-RU" sz="2800" b="1" i="1" dirty="0" smtClean="0"/>
              <a:t>²</a:t>
            </a:r>
            <a:r>
              <a:rPr lang="ru-RU" sz="2800" b="1" i="1" dirty="0" smtClean="0">
                <a:latin typeface="Georgia" pitchFamily="18" charset="0"/>
              </a:rPr>
              <a:t>               </a:t>
            </a:r>
            <a:endParaRPr lang="ru-RU" sz="2800" b="1" i="1" dirty="0">
              <a:latin typeface="Georgia" pitchFamily="18" charset="0"/>
            </a:endParaRPr>
          </a:p>
          <a:p>
            <a:r>
              <a:rPr lang="ru-RU" sz="2400" b="1" i="1" dirty="0">
                <a:latin typeface="Georgia" pitchFamily="18" charset="0"/>
              </a:rPr>
              <a:t>вдоль оси 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у</a:t>
            </a:r>
            <a:r>
              <a:rPr lang="ru-RU" sz="2400" b="1" i="1" dirty="0" smtClean="0">
                <a:latin typeface="Georgia" pitchFamily="18" charset="0"/>
              </a:rPr>
              <a:t> на 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а</a:t>
            </a:r>
            <a:r>
              <a:rPr lang="ru-RU" sz="2400" b="1" i="1" dirty="0" smtClean="0">
                <a:latin typeface="Georgia" pitchFamily="18" charset="0"/>
              </a:rPr>
              <a:t> единиц вверх, если а&gt;0</a:t>
            </a:r>
          </a:p>
          <a:p>
            <a:r>
              <a:rPr lang="ru-RU" sz="2400" b="1" i="1" dirty="0" smtClean="0">
                <a:latin typeface="Georgia" pitchFamily="18" charset="0"/>
              </a:rPr>
              <a:t>и на </a:t>
            </a:r>
            <a:r>
              <a:rPr lang="ru-RU" sz="2400" b="1" i="1" dirty="0" smtClean="0">
                <a:solidFill>
                  <a:srgbClr val="C00000"/>
                </a:solidFill>
                <a:latin typeface="Georgia" pitchFamily="18" charset="0"/>
              </a:rPr>
              <a:t>а</a:t>
            </a:r>
            <a:r>
              <a:rPr lang="ru-RU" sz="2400" b="1" i="1" dirty="0" smtClean="0">
                <a:latin typeface="Georgia" pitchFamily="18" charset="0"/>
              </a:rPr>
              <a:t> единиц вниз, если а&lt;0 .</a:t>
            </a:r>
            <a:endParaRPr lang="ru-RU" sz="2400" b="1" i="1" dirty="0"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672</Words>
  <Application>Microsoft Office PowerPoint</Application>
  <PresentationFormat>Экран (4:3)</PresentationFormat>
  <Paragraphs>260</Paragraphs>
  <Slides>17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Тема Office</vt:lpstr>
      <vt:lpstr>GraphC</vt:lpstr>
      <vt:lpstr>Формула</vt:lpstr>
      <vt:lpstr>Слайд 1</vt:lpstr>
      <vt:lpstr>Слайд 2</vt:lpstr>
      <vt:lpstr>Слайд 3</vt:lpstr>
      <vt:lpstr>Слайд 4</vt:lpstr>
      <vt:lpstr> Разбейте функции на 4 группы. </vt:lpstr>
      <vt:lpstr> </vt:lpstr>
      <vt:lpstr>Слайд 7</vt:lpstr>
      <vt:lpstr>Слайд 8</vt:lpstr>
      <vt:lpstr>Слайд 9</vt:lpstr>
      <vt:lpstr>Слайд 10</vt:lpstr>
      <vt:lpstr>Слайд 11</vt:lpstr>
      <vt:lpstr>Слайд 12</vt:lpstr>
      <vt:lpstr>Построение графиков квадратичных функций с помощью движения вдоль осей координат</vt:lpstr>
      <vt:lpstr>Слайд 14</vt:lpstr>
      <vt:lpstr>Слайд 15</vt:lpstr>
      <vt:lpstr>Слайд 16</vt:lpstr>
      <vt:lpstr>Слайд 17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школа</cp:lastModifiedBy>
  <cp:revision>23</cp:revision>
  <dcterms:created xsi:type="dcterms:W3CDTF">2011-01-29T13:44:38Z</dcterms:created>
  <dcterms:modified xsi:type="dcterms:W3CDTF">2012-09-23T15:48:42Z</dcterms:modified>
</cp:coreProperties>
</file>