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0" r:id="rId3"/>
    <p:sldId id="262" r:id="rId4"/>
    <p:sldId id="258" r:id="rId5"/>
    <p:sldId id="257" r:id="rId6"/>
    <p:sldId id="283" r:id="rId7"/>
    <p:sldId id="286" r:id="rId8"/>
    <p:sldId id="284" r:id="rId9"/>
    <p:sldId id="265" r:id="rId10"/>
    <p:sldId id="266" r:id="rId11"/>
    <p:sldId id="272" r:id="rId12"/>
    <p:sldId id="264" r:id="rId13"/>
    <p:sldId id="267" r:id="rId14"/>
    <p:sldId id="287" r:id="rId15"/>
    <p:sldId id="282" r:id="rId16"/>
    <p:sldId id="278" r:id="rId17"/>
    <p:sldId id="280" r:id="rId18"/>
    <p:sldId id="274" r:id="rId19"/>
    <p:sldId id="263" r:id="rId20"/>
    <p:sldId id="261" r:id="rId21"/>
    <p:sldId id="281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839E-9110-4CFF-903C-1330460BF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11C9-6389-4069-9097-859DE73F8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2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11C9-6389-4069-9097-859DE73F86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4026A-B44C-4858-82B0-AFF4912666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11C9-6389-4069-9097-859DE73F86E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EB9D-9B09-4A50-A10B-8F10C7728D7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3843-4289-4101-94A2-B59C061E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2D16-BAEF-445C-AD6F-916385F8244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79D4-170F-465C-ACC2-6961B2ED8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9555-8A11-45B5-A648-E732D9B4B4B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2B94-B3B5-4170-B5E2-EC88DF5C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3435-04FA-453D-87DC-A1F99AD69CE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A1C-85A6-441F-9666-4283EB5A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31DA-9683-471B-87AD-19905357D0A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CFE-D1B1-44E6-8662-117881F3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BECC-A2CE-4DD4-A0C8-6C833A8706C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4C67-5F93-49B6-8B19-4AF6D72E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FB96-1016-40E2-8452-9C3C004BD5E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1EE5-E299-43E8-AE89-6DA74644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42F5-9012-4F07-A83E-6B35BF840DA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7D5B-C397-440E-AA10-CFF65FCB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7B6A-7B84-4017-B9F1-B9B81A28558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6904-D720-4A56-9D0E-609906D56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5E53-E2DA-4F11-8A88-E67320EB799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4AFD-2D71-4566-98C2-E3150014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0972-918F-4A5B-929D-8BB010FB321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DF46-FF45-497A-8A26-9F9B0063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DAAE71-178E-4C0D-8A8C-F1280DF8193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FF0F5-0646-45C8-92AC-FE4E2A8B3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09A1-6EE1-41E6-8CC9-5FC3305F80D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_0001.wmv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60" y="548616"/>
            <a:ext cx="8229600" cy="1143000"/>
          </a:xfrm>
        </p:spPr>
        <p:txBody>
          <a:bodyPr/>
          <a:lstStyle/>
          <a:p>
            <a:r>
              <a:rPr lang="ru-RU" dirty="0" smtClean="0"/>
              <a:t>Блез Паскаль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36" y="1538748"/>
            <a:ext cx="3780504" cy="434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341436" y="548616"/>
            <a:ext cx="8997950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Какие числа, кратные 5, удовлетворяют </a:t>
            </a:r>
            <a:r>
              <a:rPr lang="ru-RU" sz="2800" b="1" dirty="0" smtClean="0">
                <a:latin typeface="Calibri" pitchFamily="34" charset="0"/>
              </a:rPr>
              <a:t>промежутку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440330" name="Text Box 10"/>
          <p:cNvSpPr txBox="1">
            <a:spLocks noChangeArrowheads="1"/>
          </p:cNvSpPr>
          <p:nvPr/>
        </p:nvSpPr>
        <p:spPr bwMode="auto">
          <a:xfrm>
            <a:off x="2905125" y="1016000"/>
            <a:ext cx="3013075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en-US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441325" y="4822825"/>
            <a:ext cx="279400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5" name="Text Box 15"/>
          <p:cNvSpPr txBox="1">
            <a:spLocks noChangeArrowheads="1"/>
          </p:cNvSpPr>
          <p:nvPr/>
        </p:nvSpPr>
        <p:spPr bwMode="auto">
          <a:xfrm>
            <a:off x="3108325" y="5559425"/>
            <a:ext cx="279400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auto">
          <a:xfrm>
            <a:off x="6054725" y="4924425"/>
            <a:ext cx="2656496" cy="70788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64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1241556" y="2348856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60</a:t>
            </a: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4124325" y="29432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65</a:t>
            </a:r>
          </a:p>
        </p:txBody>
      </p:sp>
      <p:sp>
        <p:nvSpPr>
          <p:cNvPr id="440345" name="Text Box 25"/>
          <p:cNvSpPr txBox="1">
            <a:spLocks noChangeArrowheads="1"/>
          </p:cNvSpPr>
          <p:nvPr/>
        </p:nvSpPr>
        <p:spPr bwMode="auto">
          <a:xfrm>
            <a:off x="2591736" y="3158964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70</a:t>
            </a:r>
          </a:p>
        </p:txBody>
      </p:sp>
      <p:sp>
        <p:nvSpPr>
          <p:cNvPr id="440347" name="Text Box 27"/>
          <p:cNvSpPr txBox="1">
            <a:spLocks noChangeArrowheads="1"/>
          </p:cNvSpPr>
          <p:nvPr/>
        </p:nvSpPr>
        <p:spPr bwMode="auto">
          <a:xfrm>
            <a:off x="5572125" y="36544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75</a:t>
            </a:r>
          </a:p>
        </p:txBody>
      </p:sp>
      <p:sp>
        <p:nvSpPr>
          <p:cNvPr id="440351" name="Text Box 31"/>
          <p:cNvSpPr txBox="1">
            <a:spLocks noChangeArrowheads="1"/>
          </p:cNvSpPr>
          <p:nvPr/>
        </p:nvSpPr>
        <p:spPr bwMode="auto">
          <a:xfrm>
            <a:off x="2321700" y="198880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61</a:t>
            </a:r>
          </a:p>
        </p:txBody>
      </p:sp>
      <p:sp>
        <p:nvSpPr>
          <p:cNvPr id="440352" name="Text Box 32"/>
          <p:cNvSpPr txBox="1">
            <a:spLocks noChangeArrowheads="1"/>
          </p:cNvSpPr>
          <p:nvPr/>
        </p:nvSpPr>
        <p:spPr bwMode="auto">
          <a:xfrm>
            <a:off x="3997325" y="20034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63</a:t>
            </a:r>
          </a:p>
        </p:txBody>
      </p:sp>
      <p:sp>
        <p:nvSpPr>
          <p:cNvPr id="440353" name="Text Box 33"/>
          <p:cNvSpPr txBox="1">
            <a:spLocks noChangeArrowheads="1"/>
          </p:cNvSpPr>
          <p:nvPr/>
        </p:nvSpPr>
        <p:spPr bwMode="auto">
          <a:xfrm>
            <a:off x="6912312" y="1898796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</a:t>
            </a:r>
          </a:p>
        </p:txBody>
      </p:sp>
      <p:sp>
        <p:nvSpPr>
          <p:cNvPr id="440354" name="Text Box 34"/>
          <p:cNvSpPr txBox="1">
            <a:spLocks noChangeArrowheads="1"/>
          </p:cNvSpPr>
          <p:nvPr/>
        </p:nvSpPr>
        <p:spPr bwMode="auto">
          <a:xfrm>
            <a:off x="1421580" y="3429000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71</a:t>
            </a:r>
          </a:p>
        </p:txBody>
      </p:sp>
      <p:sp>
        <p:nvSpPr>
          <p:cNvPr id="440355" name="Text Box 35" hidden="1"/>
          <p:cNvSpPr txBox="1">
            <a:spLocks noChangeArrowheads="1"/>
          </p:cNvSpPr>
          <p:nvPr/>
        </p:nvSpPr>
        <p:spPr bwMode="auto">
          <a:xfrm>
            <a:off x="1609725" y="33496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72</a:t>
            </a:r>
          </a:p>
        </p:txBody>
      </p:sp>
      <p:sp>
        <p:nvSpPr>
          <p:cNvPr id="440356" name="Text Box 36"/>
          <p:cNvSpPr txBox="1">
            <a:spLocks noChangeArrowheads="1"/>
          </p:cNvSpPr>
          <p:nvPr/>
        </p:nvSpPr>
        <p:spPr bwMode="auto">
          <a:xfrm>
            <a:off x="4098925" y="38068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74</a:t>
            </a:r>
          </a:p>
        </p:txBody>
      </p:sp>
      <p:sp>
        <p:nvSpPr>
          <p:cNvPr id="440357" name="Text Box 37"/>
          <p:cNvSpPr txBox="1">
            <a:spLocks noChangeArrowheads="1"/>
          </p:cNvSpPr>
          <p:nvPr/>
        </p:nvSpPr>
        <p:spPr bwMode="auto">
          <a:xfrm>
            <a:off x="5562132" y="243886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78</a:t>
            </a:r>
          </a:p>
        </p:txBody>
      </p:sp>
      <p:sp>
        <p:nvSpPr>
          <p:cNvPr id="440358" name="Text Box 38"/>
          <p:cNvSpPr txBox="1">
            <a:spLocks noChangeArrowheads="1"/>
          </p:cNvSpPr>
          <p:nvPr/>
        </p:nvSpPr>
        <p:spPr bwMode="auto">
          <a:xfrm>
            <a:off x="6732288" y="3158964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</a:t>
            </a:r>
          </a:p>
        </p:txBody>
      </p:sp>
      <p:sp>
        <p:nvSpPr>
          <p:cNvPr id="440359" name="Text Box 39"/>
          <p:cNvSpPr txBox="1">
            <a:spLocks noChangeArrowheads="1"/>
          </p:cNvSpPr>
          <p:nvPr/>
        </p:nvSpPr>
        <p:spPr bwMode="auto">
          <a:xfrm>
            <a:off x="7542396" y="378904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85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28611 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1 0.05389 L 0.16424 0.361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0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7222 0.18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0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40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40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0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9"/>
                  </p:tgtEl>
                </p:cond>
              </p:nextCondLst>
            </p:seq>
          </p:childTnLst>
        </p:cTn>
      </p:par>
    </p:tnLst>
    <p:bldLst>
      <p:bldP spid="440332" grpId="0"/>
      <p:bldP spid="440335" grpId="0"/>
      <p:bldP spid="440336" grpId="0"/>
      <p:bldP spid="440339" grpId="0"/>
      <p:bldP spid="440342" grpId="0"/>
      <p:bldP spid="440342" grpId="1"/>
      <p:bldP spid="440345" grpId="0"/>
      <p:bldP spid="440345" grpId="1"/>
      <p:bldP spid="440347" grpId="0"/>
      <p:bldP spid="440347" grpId="1"/>
      <p:bldP spid="440351" grpId="0"/>
      <p:bldP spid="440352" grpId="0"/>
      <p:bldP spid="440353" grpId="0"/>
      <p:bldP spid="440354" grpId="0"/>
      <p:bldP spid="440355" grpId="0"/>
      <p:bldP spid="440356" grpId="0"/>
      <p:bldP spid="440357" grpId="0"/>
      <p:bldP spid="440358" grpId="0"/>
      <p:bldP spid="4403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872"/>
            <a:ext cx="8005784" cy="793766"/>
          </a:xfrm>
        </p:spPr>
        <p:txBody>
          <a:bodyPr/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ФИЗКУЛЬТМИНУТКА</a:t>
            </a:r>
            <a:endParaRPr lang="ru-RU" dirty="0"/>
          </a:p>
        </p:txBody>
      </p:sp>
      <p:pic>
        <p:nvPicPr>
          <p:cNvPr id="4" name="Picture 6" descr="cat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24" y="3881440"/>
            <a:ext cx="1944687" cy="2143125"/>
          </a:xfrm>
          <a:prstGeom prst="rect">
            <a:avLst/>
          </a:prstGeom>
          <a:noFill/>
        </p:spPr>
      </p:pic>
      <p:pic>
        <p:nvPicPr>
          <p:cNvPr id="5" name="Рисунок 3" descr="1319468093_1df2cfa0fbea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16" y="1619240"/>
            <a:ext cx="2687643" cy="44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несколько значений выражения переменной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при которых значение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7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2861772" y="2168832"/>
          <a:ext cx="3643338" cy="785818"/>
        </p:xfrm>
        <a:graphic>
          <a:graphicData uri="http://schemas.openxmlformats.org/presentationml/2006/ole">
            <p:oleObj spid="_x0000_s1027" name="Формула" r:id="rId4" imgW="799920" imgH="2286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286124"/>
            <a:ext cx="207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143380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5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28638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244334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а = 0;  2;  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14338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          </a:t>
            </a:r>
            <a:r>
              <a:rPr lang="ru-RU" sz="2800" b="1" dirty="0" smtClean="0">
                <a:solidFill>
                  <a:srgbClr val="C00000"/>
                </a:solidFill>
              </a:rPr>
              <a:t>а = 4; 9; 14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214950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а = 4; 14; 24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908664"/>
            <a:ext cx="7741032" cy="50406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810.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Укажите, какие из чисел 158, 255, 1290, 183, 735, 176, 890, 4500, 134, 112 кратны числу: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а) 2;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б) 5;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в)10;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г) и 2 и 5?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91496" y="638628"/>
            <a:ext cx="45906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5?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61652" y="2258844"/>
            <a:ext cx="49506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2?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81868" y="3338988"/>
            <a:ext cx="49506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10?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1508" y="216883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1508" y="2888928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664" y="486919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51664" y="414909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1664" y="3789048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51664" y="3429000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1508" y="324897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71880" y="594933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71880" y="486919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592"/>
            <a:ext cx="8229600" cy="540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1088688"/>
            <a:ext cx="8101080" cy="5580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Какое из данных чисел делится на </a:t>
            </a:r>
            <a:r>
              <a:rPr lang="ru-RU" b="1" dirty="0" smtClean="0"/>
              <a:t>2</a:t>
            </a:r>
            <a:r>
              <a:rPr lang="ru-RU" dirty="0" smtClean="0"/>
              <a:t> ?</a:t>
            </a:r>
          </a:p>
          <a:p>
            <a:pPr>
              <a:buNone/>
            </a:pPr>
            <a:r>
              <a:rPr lang="ru-RU" dirty="0" smtClean="0"/>
              <a:t>        а )125,   б) 156,   в) 1321.</a:t>
            </a:r>
          </a:p>
          <a:p>
            <a:pPr>
              <a:buNone/>
            </a:pPr>
            <a:r>
              <a:rPr lang="ru-RU" dirty="0" smtClean="0"/>
              <a:t>2.  Среди чисел найдите те, которые делятся на  </a:t>
            </a:r>
            <a:r>
              <a:rPr lang="ru-RU" b="1" dirty="0" smtClean="0"/>
              <a:t>5 </a:t>
            </a:r>
            <a:r>
              <a:rPr lang="ru-RU" dirty="0" smtClean="0"/>
              <a:t>      а) 12,  б)  111,  в)  125.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Найдите те числа, которые делятся и на </a:t>
            </a:r>
            <a:r>
              <a:rPr lang="ru-RU" b="1" dirty="0" smtClean="0"/>
              <a:t>2</a:t>
            </a:r>
            <a:r>
              <a:rPr lang="ru-RU" dirty="0" smtClean="0"/>
              <a:t> и на </a:t>
            </a:r>
            <a:r>
              <a:rPr lang="ru-RU" b="1" dirty="0" smtClean="0"/>
              <a:t>5</a:t>
            </a:r>
            <a:r>
              <a:rPr lang="ru-RU" dirty="0" smtClean="0"/>
              <a:t>      а)  175,  б)  390,  в)  222.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Какое число кратно и </a:t>
            </a:r>
            <a:r>
              <a:rPr lang="ru-RU" b="1" dirty="0" smtClean="0"/>
              <a:t>5 и 10?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а) 12463,  б)  12460,  в)  12461.</a:t>
            </a:r>
          </a:p>
          <a:p>
            <a:pPr marL="514350" indent="-514350">
              <a:buNone/>
            </a:pPr>
            <a:r>
              <a:rPr lang="ru-RU" dirty="0" smtClean="0"/>
              <a:t> 5.  Какое из данных чисел делится на </a:t>
            </a:r>
            <a:r>
              <a:rPr lang="ru-RU" b="1" dirty="0" smtClean="0"/>
              <a:t>10</a:t>
            </a:r>
          </a:p>
          <a:p>
            <a:pPr marL="514350" indent="-514350">
              <a:buNone/>
            </a:pPr>
            <a:r>
              <a:rPr lang="ru-RU" dirty="0" smtClean="0"/>
              <a:t>        а)  11250,  б)  234,   в)  4155.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2.  - в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3.  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4.  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5.  -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549275"/>
            <a:ext cx="91440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ВОПРОСЫ:</a:t>
            </a:r>
            <a:endParaRPr lang="ru-RU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" y="1430338"/>
            <a:ext cx="910907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определить, делится оно без остатка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 или не делится на 10?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узнать, делится оно без остатка на 5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делится на 5?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узнать, делится оно без остатка на 2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делится на 2?</a:t>
            </a:r>
          </a:p>
        </p:txBody>
      </p:sp>
      <p:sp>
        <p:nvSpPr>
          <p:cNvPr id="23556" name="TextBox 46"/>
          <p:cNvSpPr txBox="1">
            <a:spLocks noChangeArrowheads="1"/>
          </p:cNvSpPr>
          <p:nvPr/>
        </p:nvSpPr>
        <p:spPr bwMode="auto">
          <a:xfrm>
            <a:off x="6261100" y="6503988"/>
            <a:ext cx="2954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448" y="11787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число оканчивается четной цифрой, т.е. одной из цифр 0, 2, 4, 6, 8, то оно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делится на 2. </a:t>
            </a:r>
          </a:p>
          <a:p>
            <a:pPr>
              <a:buNone/>
            </a:pP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Числа, оканчивающиеся цифрой 1, 3, 5, 7, 9,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делятся на 2.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496" y="728640"/>
            <a:ext cx="4572032" cy="3911609"/>
          </a:xfrm>
        </p:spPr>
        <p:txBody>
          <a:bodyPr numCol="1"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10: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Делим числа мы на 10,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конце числа.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 а если его нету,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получится тогда.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2012" y="243886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5: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число оканчивается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цифру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Деление начинается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простое число 5.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3535243_reshenie-pro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929066"/>
            <a:ext cx="2214578" cy="22423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71520" y="90866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72" y="225884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736" y="1718772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35:5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784" y="3699036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122:2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532" y="405908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25:5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156" y="90866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1940" y="2258844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64:2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868" y="818652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36:2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08" y="5049216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084" y="3248976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52" y="4419132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27:2=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2168" y="1718772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153:5=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56" y="5499276"/>
            <a:ext cx="2790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34560:10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2024" y="818652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880" y="1718772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664" y="225884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2372" y="90866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976" y="369903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=61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1676" y="405908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2084" y="225884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2312" y="324897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2156" y="5499276"/>
            <a:ext cx="2070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=3456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1736" y="504921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12" y="90866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44" y="4329120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2384" y="1628760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1604" y="2978940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65:10=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21820" y="2888928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Домашнее 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hlink"/>
              </a:buClr>
              <a:buSzPct val="70000"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§.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прочитать , выучить все признаки.</a:t>
            </a:r>
          </a:p>
          <a:p>
            <a:pPr lvl="0">
              <a:buClr>
                <a:schemeClr val="hlink"/>
              </a:buClr>
              <a:buSzPct val="70000"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2. Решить №№ 815,828.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kniga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86256"/>
            <a:ext cx="2447925" cy="16621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Дилар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72" y="638628"/>
            <a:ext cx="7873577" cy="180024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29748" t="51680" r="11449" b="36015"/>
          <a:stretch>
            <a:fillRect/>
          </a:stretch>
        </p:blipFill>
        <p:spPr bwMode="auto">
          <a:xfrm>
            <a:off x="611472" y="2618892"/>
            <a:ext cx="8416122" cy="99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48" y="1988808"/>
            <a:ext cx="8229600" cy="2297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делимости</a:t>
            </a:r>
            <a:b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2, 5, 10.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14348" y="1257288"/>
            <a:ext cx="7972452" cy="202883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найти способы быстрого определения делителей числа без выполнения деления;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20" y="2258844"/>
            <a:ext cx="7290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сформулировать признаки делимости чисел на 2,  5, 10;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96" y="3248976"/>
            <a:ext cx="792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-научиться применять признак при решении    задач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9556">
            <a:off x="7164388" y="4868863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556" y="908664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100:2=50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544" y="2528880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122:2=61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060" y="2528880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64:2=32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072" y="908664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36:2=16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71640" y="818652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82108" y="2528880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72120" y="818652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81628" y="2438868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08" y="3879060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88:2=44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1856" y="3789048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20" y="4959204"/>
            <a:ext cx="7651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цифры  0,2,4,6,8, то оно делится на 2.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401844" y="1808784"/>
            <a:ext cx="2250300" cy="1200329"/>
            <a:chOff x="3401844" y="1808784"/>
            <a:chExt cx="2250300" cy="120032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401844" y="1808784"/>
              <a:ext cx="2250300" cy="1200329"/>
              <a:chOff x="3401844" y="1808784"/>
              <a:chExt cx="2250300" cy="12003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401844" y="1808784"/>
                <a:ext cx="2250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27  2</a:t>
                </a:r>
                <a:endParaRPr lang="ru-RU" sz="7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572000" y="2168832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4572000" y="2348856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4572000" y="2528880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391976" y="1988808"/>
              <a:ext cx="360048" cy="7200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3941916" y="1718772"/>
            <a:ext cx="540072" cy="1440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592" y="1268712"/>
            <a:ext cx="225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35:5=7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580" y="3338988"/>
            <a:ext cx="225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25:5=5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38988"/>
            <a:ext cx="4050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50:5=10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988" y="1268712"/>
            <a:ext cx="360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100:5=20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71640" y="126871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02084" y="126871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22060" y="3338988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1628" y="3338988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41556" y="5049216"/>
            <a:ext cx="594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0 и на 5, то оно делится на 5.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01844" y="2258844"/>
            <a:ext cx="2250300" cy="1754326"/>
            <a:chOff x="3401844" y="2258844"/>
            <a:chExt cx="2250300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3401844" y="2258844"/>
              <a:ext cx="2250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153  5</a:t>
              </a:r>
            </a:p>
            <a:p>
              <a:endPara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662012" y="2528880"/>
              <a:ext cx="90012" cy="450060"/>
              <a:chOff x="6462252" y="2528880"/>
              <a:chExt cx="90012" cy="45006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462252" y="2528880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462252" y="2708904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6462252" y="2888928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1" name="Прямая соединительная линия 20"/>
            <p:cNvCxnSpPr>
              <a:stCxn id="15" idx="0"/>
            </p:cNvCxnSpPr>
            <p:nvPr/>
          </p:nvCxnSpPr>
          <p:spPr>
            <a:xfrm>
              <a:off x="4526994" y="2258844"/>
              <a:ext cx="405054" cy="90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4121940" y="216883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24" grpId="0" animBg="1"/>
      <p:bldP spid="24" grpId="1" animBg="1"/>
      <p:bldP spid="24" grpId="2" animBg="1"/>
      <p:bldP spid="2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602" y="1268712"/>
            <a:ext cx="260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50:10=5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576" y="1268712"/>
            <a:ext cx="40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100:10=10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08" y="3879060"/>
            <a:ext cx="354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400:10=40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8" y="3879060"/>
            <a:ext cx="333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650:10=65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700" y="2708904"/>
            <a:ext cx="45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34560:10=3456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01604" y="1178700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44" y="3789048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71880" y="2618892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02084" y="1178700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01604" y="3789048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520" y="5049216"/>
            <a:ext cx="711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цифру 0, то оно делится на 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131808" y="2348856"/>
            <a:ext cx="2520336" cy="1015663"/>
            <a:chOff x="3131808" y="2348856"/>
            <a:chExt cx="2520336" cy="101566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21940" y="2528880"/>
              <a:ext cx="360048" cy="720096"/>
              <a:chOff x="4301964" y="728640"/>
              <a:chExt cx="360048" cy="720096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4391976" y="818652"/>
                <a:ext cx="90012" cy="450060"/>
                <a:chOff x="7722420" y="1448736"/>
                <a:chExt cx="90012" cy="450060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7722420" y="1448736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7722420" y="1628760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22420" y="1808784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301964" y="728640"/>
                <a:ext cx="360048" cy="72009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131808" y="2348856"/>
              <a:ext cx="2520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65   10</a:t>
              </a:r>
              <a:endPara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81868" y="2348856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30" grpId="0" animBg="1"/>
      <p:bldP spid="30" grpId="1" animBg="1"/>
      <p:bldP spid="3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60" y="90866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Используя каждую из цифр </a:t>
            </a:r>
            <a:r>
              <a:rPr lang="ru-RU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5 и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один раз, составьте все возможные трехзначные числа: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кратные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кратные    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cap="all" dirty="0" smtClean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кратные      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1538748"/>
            <a:ext cx="4114800" cy="4525963"/>
          </a:xfrm>
          <a:ln w="6350">
            <a:noFill/>
          </a:ln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а) кратные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10:</a:t>
            </a:r>
          </a:p>
          <a:p>
            <a:pPr>
              <a:buNone/>
            </a:pP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б)кратные </a:t>
            </a:r>
            <a:r>
              <a:rPr lang="ru-RU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5:</a:t>
            </a:r>
          </a:p>
          <a:p>
            <a:pPr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в)кратные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2:</a:t>
            </a:r>
            <a:endParaRPr lang="ru-RU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>
              <a:buNone/>
            </a:pP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113174" y="1571612"/>
            <a:ext cx="295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850, 580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357562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850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580, 805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1976" y="5286388"/>
            <a:ext cx="37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850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580,508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0011</Template>
  <TotalTime>730</TotalTime>
  <Words>674</Words>
  <Application>Microsoft Office PowerPoint</Application>
  <PresentationFormat>Экран (4:3)</PresentationFormat>
  <Paragraphs>164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0011</vt:lpstr>
      <vt:lpstr>Специальное оформление</vt:lpstr>
      <vt:lpstr>Формула</vt:lpstr>
      <vt:lpstr>Блез Паскаль</vt:lpstr>
      <vt:lpstr>Слайд 2</vt:lpstr>
      <vt:lpstr>Признаки делимости на 2, 5, 10.</vt:lpstr>
      <vt:lpstr>Цель урока</vt:lpstr>
      <vt:lpstr>Слайд 5</vt:lpstr>
      <vt:lpstr>Слайд 6</vt:lpstr>
      <vt:lpstr>Слайд 7</vt:lpstr>
      <vt:lpstr>Слайд 8</vt:lpstr>
      <vt:lpstr> </vt:lpstr>
      <vt:lpstr>Слайд 10</vt:lpstr>
      <vt:lpstr>ФИЗКУЛЬТМИНУТКА</vt:lpstr>
      <vt:lpstr> Назовите несколько значений выражения переменной а, при которых значение </vt:lpstr>
      <vt:lpstr>Слайд 13</vt:lpstr>
      <vt:lpstr>Слайд 14</vt:lpstr>
      <vt:lpstr>тест</vt:lpstr>
      <vt:lpstr>Ответы</vt:lpstr>
      <vt:lpstr>Слайд 17</vt:lpstr>
      <vt:lpstr>Слайд 18</vt:lpstr>
      <vt:lpstr>Слайд 19</vt:lpstr>
      <vt:lpstr>Домашнее задание</vt:lpstr>
      <vt:lpstr>Слайд 21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Марданова</cp:lastModifiedBy>
  <cp:revision>91</cp:revision>
  <dcterms:created xsi:type="dcterms:W3CDTF">2014-02-20T08:39:13Z</dcterms:created>
  <dcterms:modified xsi:type="dcterms:W3CDTF">2015-02-18T17:18:44Z</dcterms:modified>
</cp:coreProperties>
</file>