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51661"/>
            <a:ext cx="7299038" cy="3652636"/>
          </a:xfrm>
        </p:spPr>
        <p:txBody>
          <a:bodyPr/>
          <a:lstStyle/>
          <a:p>
            <a:pPr algn="ctr"/>
            <a:r>
              <a:rPr lang="ru-RU" sz="6600" i="1" dirty="0" smtClean="0">
                <a:solidFill>
                  <a:schemeClr val="accent6">
                    <a:lumMod val="75000"/>
                  </a:schemeClr>
                </a:solidFill>
              </a:rPr>
              <a:t>Содержание и формы работы с семьёй</a:t>
            </a:r>
            <a:endParaRPr lang="ru-RU" sz="6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7" b="11277"/>
          <a:stretch/>
        </p:blipFill>
        <p:spPr bwMode="auto">
          <a:xfrm>
            <a:off x="5148064" y="4104297"/>
            <a:ext cx="3995936" cy="2628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404664"/>
            <a:ext cx="7125113" cy="924475"/>
          </a:xfrm>
        </p:spPr>
        <p:txBody>
          <a:bodyPr/>
          <a:lstStyle/>
          <a:p>
            <a:pPr algn="ctr"/>
            <a:r>
              <a:rPr lang="ru-RU" dirty="0" smtClean="0"/>
              <a:t>Схема </a:t>
            </a:r>
            <a:r>
              <a:rPr lang="ru-RU" dirty="0" smtClean="0"/>
              <a:t>педагогического взаимодействия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20548" y="3323201"/>
            <a:ext cx="26642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Ученик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12776"/>
            <a:ext cx="1944216" cy="932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6501206" y="2852936"/>
            <a:ext cx="143752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ЗДВР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84844" y="1617170"/>
            <a:ext cx="189472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Классный коллектив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27877" y="4094042"/>
            <a:ext cx="16413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Педагог-психолог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19372" y="5318976"/>
            <a:ext cx="23762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Педагог </a:t>
            </a:r>
            <a:r>
              <a:rPr lang="ru-RU" dirty="0" err="1" smtClean="0">
                <a:solidFill>
                  <a:schemeClr val="tx1"/>
                </a:solidFill>
              </a:rPr>
              <a:t>доп.образования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04080" y="5318976"/>
            <a:ext cx="194076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Родительский комитет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30963" y="2852936"/>
            <a:ext cx="15841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Семья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31640" y="1772816"/>
            <a:ext cx="17967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Социальный педагог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3735" y="1578884"/>
            <a:ext cx="1835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Классный </a:t>
            </a:r>
          </a:p>
          <a:p>
            <a:r>
              <a:rPr lang="ru-RU" dirty="0" smtClean="0"/>
              <a:t>руководитель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911" y="4094042"/>
            <a:ext cx="222446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200275" y="4237601"/>
            <a:ext cx="1961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Совет</a:t>
            </a:r>
          </a:p>
          <a:p>
            <a:r>
              <a:rPr lang="ru-RU" dirty="0" smtClean="0"/>
              <a:t>профилактики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4067944" y="376733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0"/>
          </p:cNvCxnSpPr>
          <p:nvPr/>
        </p:nvCxnSpPr>
        <p:spPr>
          <a:xfrm flipV="1">
            <a:off x="4752696" y="2304746"/>
            <a:ext cx="0" cy="10184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292080" y="2420888"/>
            <a:ext cx="720080" cy="9023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7" idx="1"/>
          </p:cNvCxnSpPr>
          <p:nvPr/>
        </p:nvCxnSpPr>
        <p:spPr>
          <a:xfrm flipV="1">
            <a:off x="5868144" y="3310136"/>
            <a:ext cx="633062" cy="1908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0" idx="1"/>
          </p:cNvCxnSpPr>
          <p:nvPr/>
        </p:nvCxnSpPr>
        <p:spPr>
          <a:xfrm>
            <a:off x="5868144" y="4094042"/>
            <a:ext cx="759733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Прямая со стрелкой 2047"/>
          <p:cNvCxnSpPr/>
          <p:nvPr/>
        </p:nvCxnSpPr>
        <p:spPr>
          <a:xfrm>
            <a:off x="5076056" y="4237601"/>
            <a:ext cx="598407" cy="9915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Прямая со стрелкой 2051"/>
          <p:cNvCxnSpPr/>
          <p:nvPr/>
        </p:nvCxnSpPr>
        <p:spPr>
          <a:xfrm flipH="1">
            <a:off x="3783735" y="4322642"/>
            <a:ext cx="716257" cy="9065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Прямая со стрелкой 2053"/>
          <p:cNvCxnSpPr>
            <a:stCxn id="4" idx="3"/>
            <a:endCxn id="2051" idx="3"/>
          </p:cNvCxnSpPr>
          <p:nvPr/>
        </p:nvCxnSpPr>
        <p:spPr>
          <a:xfrm flipH="1">
            <a:off x="3293374" y="4103690"/>
            <a:ext cx="517351" cy="4570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Прямая со стрелкой 2055"/>
          <p:cNvCxnSpPr/>
          <p:nvPr/>
        </p:nvCxnSpPr>
        <p:spPr>
          <a:xfrm flipH="1" flipV="1">
            <a:off x="3162009" y="2531570"/>
            <a:ext cx="1033627" cy="7916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Прямая со стрелкой 2057"/>
          <p:cNvCxnSpPr>
            <a:endCxn id="13" idx="3"/>
          </p:cNvCxnSpPr>
          <p:nvPr/>
        </p:nvCxnSpPr>
        <p:spPr>
          <a:xfrm flipH="1" flipV="1">
            <a:off x="2915139" y="3310136"/>
            <a:ext cx="636910" cy="1908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97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 CYR"/>
                <a:ea typeface="Times New Roman"/>
                <a:cs typeface="Times New Roman"/>
              </a:rPr>
              <a:t>Задачи </a:t>
            </a:r>
            <a:r>
              <a:rPr lang="ru-RU" b="1" i="1" dirty="0">
                <a:solidFill>
                  <a:srgbClr val="FF0000"/>
                </a:solidFill>
                <a:latin typeface="Times New Roman CYR"/>
                <a:ea typeface="Times New Roman"/>
                <a:cs typeface="Times New Roman"/>
              </a:rPr>
              <a:t>взаимодействия классного руководителя и родителей </a:t>
            </a:r>
            <a:r>
              <a:rPr lang="ru-RU" i="1" dirty="0" smtClean="0">
                <a:solidFill>
                  <a:srgbClr val="FF0000"/>
                </a:solidFill>
                <a:latin typeface="Times New Roman CYR"/>
                <a:ea typeface="Times New Roman"/>
                <a:cs typeface="Times New Roman"/>
              </a:rPr>
              <a:t>:</a:t>
            </a:r>
            <a:r>
              <a:rPr lang="ru-RU" sz="2400" i="1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2400" i="1" dirty="0">
                <a:latin typeface="Calibri"/>
                <a:ea typeface="Times New Roman"/>
                <a:cs typeface="Times New Roman"/>
              </a:rPr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формирование активной педагогической позиции родителей;</a:t>
            </a:r>
          </a:p>
          <a:p>
            <a:r>
              <a:rPr lang="ru-RU" sz="2800" dirty="0"/>
              <a:t>вооружение родителей педагогическими знаниями и умениями;</a:t>
            </a:r>
          </a:p>
          <a:p>
            <a:r>
              <a:rPr lang="ru-RU" sz="2800" dirty="0"/>
              <a:t>активное участие родителей в воспитании </a:t>
            </a:r>
            <a:r>
              <a:rPr lang="ru-RU" sz="2800" dirty="0" smtClean="0"/>
              <a:t>детей.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995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ru-RU" b="1" i="1" dirty="0">
                <a:solidFill>
                  <a:srgbClr val="FF0000"/>
                </a:solidFill>
                <a:latin typeface="Times New Roman CYR"/>
                <a:ea typeface="Times New Roman"/>
                <a:cs typeface="Times New Roman"/>
              </a:rPr>
              <a:t>Организация взаимодействия классного руководителя и семьи предполагает:</a:t>
            </a:r>
            <a:r>
              <a:rPr lang="ru-RU" sz="2400" b="1" i="1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2400" b="1" i="1" dirty="0">
                <a:latin typeface="Calibri"/>
                <a:ea typeface="Times New Roman"/>
                <a:cs typeface="Times New Roman"/>
              </a:rPr>
            </a:b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 </a:t>
            </a:r>
            <a:r>
              <a:rPr lang="ru-RU" sz="2200" dirty="0" smtClean="0"/>
              <a:t>Изучение </a:t>
            </a:r>
            <a:r>
              <a:rPr lang="ru-RU" sz="2200" dirty="0"/>
              <a:t>семьи с целью выявления её возможностей по воспитанию своих детей и детей </a:t>
            </a:r>
            <a:r>
              <a:rPr lang="ru-RU" sz="2200" dirty="0" smtClean="0"/>
              <a:t>класса(наблюдение, диагностические методы)</a:t>
            </a:r>
            <a:endParaRPr lang="ru-RU" sz="2200" dirty="0"/>
          </a:p>
          <a:p>
            <a:r>
              <a:rPr lang="ru-RU" sz="2200" dirty="0"/>
              <a:t>	Группировку семей по принципу наличия в них нравственного потенциала и возможности оказывать воспитательное воздействие на своего ребёнка и детей класса;</a:t>
            </a:r>
          </a:p>
          <a:p>
            <a:r>
              <a:rPr lang="ru-RU" sz="2200" dirty="0"/>
              <a:t> </a:t>
            </a:r>
            <a:r>
              <a:rPr lang="ru-RU" sz="2200" dirty="0" smtClean="0"/>
              <a:t> Анализ </a:t>
            </a:r>
            <a:r>
              <a:rPr lang="ru-RU" sz="2200" dirty="0"/>
              <a:t>промежуточных и конечных результатов их совместной воспитательной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799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125113" cy="924475"/>
          </a:xfrm>
        </p:spPr>
        <p:txBody>
          <a:bodyPr/>
          <a:lstStyle/>
          <a:p>
            <a:pPr algn="ctr"/>
            <a:r>
              <a:rPr lang="ru-RU" i="1" dirty="0">
                <a:solidFill>
                  <a:srgbClr val="FF0000"/>
                </a:solidFill>
                <a:latin typeface="Times New Roman CYR"/>
                <a:ea typeface="Times New Roman"/>
              </a:rPr>
              <a:t>Содержание и формы работы классного руководителя с родителями </a:t>
            </a:r>
            <a:r>
              <a:rPr lang="ru-RU" i="1" dirty="0" smtClean="0">
                <a:solidFill>
                  <a:srgbClr val="FF0000"/>
                </a:solidFill>
                <a:latin typeface="Times New Roman CYR"/>
                <a:ea typeface="Times New Roman"/>
              </a:rPr>
              <a:t>учащихся</a:t>
            </a:r>
            <a:endParaRPr lang="ru-RU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449453"/>
              </p:ext>
            </p:extLst>
          </p:nvPr>
        </p:nvGraphicFramePr>
        <p:xfrm>
          <a:off x="1009650" y="1806575"/>
          <a:ext cx="7124700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350"/>
                <a:gridCol w="3562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Направления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Формы работы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1. Повышение психолого-педагогических знаний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Лекции, семинары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Конференции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 Открытые уроки и классные мероприятия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Индивидуальные</a:t>
                      </a:r>
                      <a:r>
                        <a:rPr lang="ru-RU" sz="1600" baseline="0" dirty="0" smtClean="0"/>
                        <a:t> тематические консультации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2. Вовлечение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родителей в учебно-воспитательный процесс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Родительские собрания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КТД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3. Совместный досуг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3. Участие родителей в управлении школой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Классный родительский комитет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Общешкольный родительский комитет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83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89174"/>
            <a:ext cx="79208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 CYR"/>
                <a:ea typeface="Times New Roman"/>
              </a:rPr>
              <a:t>"</a:t>
            </a:r>
            <a:r>
              <a:rPr lang="ru-RU" sz="2800" b="1" i="1" dirty="0">
                <a:latin typeface="Times New Roman CYR"/>
                <a:ea typeface="Times New Roman"/>
              </a:rPr>
              <a:t>Как можно меньше вызовов в школу родителей для моральных нотаций детям, для устрашения сыновей отцовской "сильной рукой", для предупреждения об опасностях, "если и дальше так будет продолжаться", - и как можно больше такого духовного общения детей с родителями, которое приносит радость матерям и отцам. Всё, что у ребёнка в голове, душе, в тетради, дневнике, - всё это мы должны рассматривать с точки зрения взаимоотношений детей и родителей, и совершенно недопустимо, чтобы ребёнок приносил матери и отцу одни огорчения - это уродливое воспитание". </a:t>
            </a:r>
            <a:endParaRPr lang="ru-RU" sz="2800" b="1" i="1" dirty="0" smtClean="0">
              <a:latin typeface="Times New Roman CYR"/>
              <a:ea typeface="Times New Roman"/>
            </a:endParaRPr>
          </a:p>
          <a:p>
            <a:pPr algn="r"/>
            <a:r>
              <a:rPr lang="ru-RU" sz="2800" dirty="0">
                <a:solidFill>
                  <a:prstClr val="black"/>
                </a:solidFill>
                <a:latin typeface="Times New Roman CYR"/>
                <a:ea typeface="Times New Roman"/>
              </a:rPr>
              <a:t>В.А. </a:t>
            </a:r>
            <a:r>
              <a:rPr lang="ru-RU" sz="2800" dirty="0" smtClean="0">
                <a:solidFill>
                  <a:prstClr val="black"/>
                </a:solidFill>
                <a:latin typeface="Times New Roman CYR"/>
                <a:ea typeface="Times New Roman"/>
              </a:rPr>
              <a:t>Сухомлинский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7368066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112</TotalTime>
  <Words>238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Spring</vt:lpstr>
      <vt:lpstr>Содержание и формы работы с семьёй</vt:lpstr>
      <vt:lpstr>Схема педагогического взаимодействия </vt:lpstr>
      <vt:lpstr>Задачи взаимодействия классного руководителя и родителей : </vt:lpstr>
      <vt:lpstr>Организация взаимодействия классного руководителя и семьи предполагает: </vt:lpstr>
      <vt:lpstr>Содержание и формы работы классного руководителя с родителями учащихся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и формы работы с семьёй</dc:title>
  <cp:lastModifiedBy>Анна</cp:lastModifiedBy>
  <cp:revision>8</cp:revision>
  <dcterms:modified xsi:type="dcterms:W3CDTF">2014-11-24T12:25:27Z</dcterms:modified>
</cp:coreProperties>
</file>