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801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58" r:id="rId13"/>
    <p:sldId id="268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CC"/>
    <a:srgbClr val="91E5E3"/>
    <a:srgbClr val="CC0000"/>
    <a:srgbClr val="CCFF33"/>
    <a:srgbClr val="4A7FB4"/>
    <a:srgbClr val="4374BB"/>
    <a:srgbClr val="3378CB"/>
    <a:srgbClr val="9D8D65"/>
    <a:srgbClr val="ADA07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gray">
      <p:bgPr>
        <a:blipFill dpi="0" rotWithShape="0">
          <a:blip r:embed="rId2"/>
          <a:srcRect/>
          <a:stretch>
            <a:fillRect/>
          </a:stretch>
        </a:blip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4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5334000"/>
            <a:ext cx="8229600" cy="838200"/>
          </a:xfrm>
        </p:spPr>
        <p:txBody>
          <a:bodyPr anchor="b"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454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6019800"/>
            <a:ext cx="8229600" cy="609600"/>
          </a:xfrm>
        </p:spPr>
        <p:txBody>
          <a:bodyPr anchor="b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pic>
        <p:nvPicPr>
          <p:cNvPr id="4" name="Picture 3" descr="17.gif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467600" y="2590800"/>
            <a:ext cx="1676400" cy="2095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152400"/>
            <a:ext cx="20955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152400"/>
            <a:ext cx="61341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pic>
        <p:nvPicPr>
          <p:cNvPr id="4" name="Picture 3" descr="liam_ball_1.gif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77225" y="5838825"/>
            <a:ext cx="866775" cy="10191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4" name="Picture 3" descr="liam_ball_1.gif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77225" y="5838825"/>
            <a:ext cx="866775" cy="10191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524000"/>
            <a:ext cx="41148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1148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pic>
        <p:nvPicPr>
          <p:cNvPr id="5" name="Picture 4" descr="liam_ball_1.gif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77225" y="5838825"/>
            <a:ext cx="866775" cy="10191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pic>
        <p:nvPicPr>
          <p:cNvPr id="7" name="Picture 6" descr="liam_ball_1.gif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77225" y="5838825"/>
            <a:ext cx="866775" cy="10191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pic>
        <p:nvPicPr>
          <p:cNvPr id="3" name="Picture 2" descr="liam_ball_1.gif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77225" y="5838825"/>
            <a:ext cx="866775" cy="10191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iam_ball_1.gif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77225" y="5838825"/>
            <a:ext cx="866775" cy="10191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iam_ball_1.gif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77225" y="5838825"/>
            <a:ext cx="866775" cy="10191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Bitmap_128.bmp"/>
          <p:cNvPicPr>
            <a:picLocks noChangeAspect="1"/>
          </p:cNvPicPr>
          <p:nvPr userDrawn="1"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10782" t="19157" r="10805" b="10200"/>
          <a:stretch>
            <a:fillRect/>
          </a:stretch>
        </p:blipFill>
        <p:spPr>
          <a:xfrm>
            <a:off x="1524000" y="1447800"/>
            <a:ext cx="6096000" cy="4495800"/>
          </a:xfrm>
          <a:prstGeom prst="rect">
            <a:avLst/>
          </a:prstGeom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softEdge rad="112500"/>
          </a:effectLst>
        </p:spPr>
      </p:pic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676400" y="1828800"/>
            <a:ext cx="5715000" cy="3733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6019800"/>
            <a:ext cx="5751512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9" name="Picture 8" descr="liam_ball_1.gif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277225" y="5838825"/>
            <a:ext cx="866775" cy="1019175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invGray">
      <p:bgPr>
        <a:blipFill dpi="0" rotWithShape="0">
          <a:blip r:embed="rId13"/>
          <a:srcRect/>
          <a:stretch>
            <a:fillRect/>
          </a:stretch>
        </a:blip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4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152400"/>
            <a:ext cx="8382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title style</a:t>
            </a:r>
          </a:p>
        </p:txBody>
      </p:sp>
      <p:sp>
        <p:nvSpPr>
          <p:cNvPr id="4444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524000"/>
            <a:ext cx="83820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		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2" r:id="rId1"/>
    <p:sldLayoutId id="2147483803" r:id="rId2"/>
    <p:sldLayoutId id="2147483804" r:id="rId3"/>
    <p:sldLayoutId id="2147483805" r:id="rId4"/>
    <p:sldLayoutId id="2147483806" r:id="rId5"/>
    <p:sldLayoutId id="2147483807" r:id="rId6"/>
    <p:sldLayoutId id="2147483808" r:id="rId7"/>
    <p:sldLayoutId id="2147483809" r:id="rId8"/>
    <p:sldLayoutId id="2147483810" r:id="rId9"/>
    <p:sldLayoutId id="2147483811" r:id="rId10"/>
    <p:sldLayoutId id="2147483812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5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42910" y="4000504"/>
            <a:ext cx="8229600" cy="838200"/>
          </a:xfrm>
        </p:spPr>
        <p:txBody>
          <a:bodyPr/>
          <a:lstStyle/>
          <a:p>
            <a:pPr algn="r"/>
            <a:r>
              <a:rPr lang="ru-RU" sz="2000" dirty="0" smtClean="0">
                <a:solidFill>
                  <a:srgbClr val="CC0000"/>
                </a:solidFill>
                <a:latin typeface="Bookman Old Style" pitchFamily="18" charset="0"/>
              </a:rPr>
              <a:t>«Чтобы переварить знания, надо их поглощать с аппетитом»</a:t>
            </a:r>
            <a:br>
              <a:rPr lang="ru-RU" sz="2000" dirty="0" smtClean="0">
                <a:solidFill>
                  <a:srgbClr val="CC0000"/>
                </a:solidFill>
                <a:latin typeface="Bookman Old Style" pitchFamily="18" charset="0"/>
              </a:rPr>
            </a:br>
            <a:r>
              <a:rPr lang="ru-RU" sz="2000" dirty="0" smtClean="0">
                <a:solidFill>
                  <a:srgbClr val="CC0000"/>
                </a:solidFill>
                <a:latin typeface="Bookman Old Style" pitchFamily="18" charset="0"/>
              </a:rPr>
              <a:t>Анатоль Франс </a:t>
            </a:r>
            <a:br>
              <a:rPr lang="ru-RU" sz="2000" dirty="0" smtClean="0">
                <a:solidFill>
                  <a:srgbClr val="CC0000"/>
                </a:solidFill>
                <a:latin typeface="Bookman Old Style" pitchFamily="18" charset="0"/>
              </a:rPr>
            </a:br>
            <a:r>
              <a:rPr lang="ru-RU" sz="2000" dirty="0" smtClean="0">
                <a:solidFill>
                  <a:srgbClr val="CC0000"/>
                </a:solidFill>
                <a:latin typeface="Bookman Old Style" pitchFamily="18" charset="0"/>
              </a:rPr>
              <a:t>(французский писатель </a:t>
            </a:r>
            <a:r>
              <a:rPr lang="en-US" sz="2000" dirty="0" smtClean="0">
                <a:solidFill>
                  <a:srgbClr val="CC0000"/>
                </a:solidFill>
                <a:latin typeface="Bookman Old Style" pitchFamily="18" charset="0"/>
              </a:rPr>
              <a:t>XIX </a:t>
            </a:r>
            <a:r>
              <a:rPr lang="ru-RU" sz="2000" dirty="0" smtClean="0">
                <a:solidFill>
                  <a:srgbClr val="CC0000"/>
                </a:solidFill>
                <a:latin typeface="Bookman Old Style" pitchFamily="18" charset="0"/>
              </a:rPr>
              <a:t>века)</a:t>
            </a:r>
            <a:endParaRPr lang="en-US" sz="2000" dirty="0">
              <a:solidFill>
                <a:srgbClr val="CC0000"/>
              </a:solidFill>
              <a:latin typeface="Bookman Old Style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29058" y="5786454"/>
            <a:ext cx="50720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3366CC"/>
                </a:solidFill>
                <a:latin typeface="Bookman Old Style" pitchFamily="18" charset="0"/>
              </a:rPr>
              <a:t>Разработал:</a:t>
            </a:r>
          </a:p>
          <a:p>
            <a:pPr algn="ctr"/>
            <a:r>
              <a:rPr lang="ru-RU" sz="1600" b="1" dirty="0" smtClean="0">
                <a:solidFill>
                  <a:srgbClr val="3366CC"/>
                </a:solidFill>
                <a:latin typeface="Bookman Old Style" pitchFamily="18" charset="0"/>
              </a:rPr>
              <a:t>Учитель математики «СОШ №1» г. Воркуты Морозова Раиса </a:t>
            </a:r>
            <a:r>
              <a:rPr lang="ru-RU" sz="1600" b="1" dirty="0" err="1" smtClean="0">
                <a:solidFill>
                  <a:srgbClr val="3366CC"/>
                </a:solidFill>
                <a:latin typeface="Bookman Old Style" pitchFamily="18" charset="0"/>
              </a:rPr>
              <a:t>Аркадъевна</a:t>
            </a:r>
            <a:endParaRPr lang="ru-RU" sz="1600" b="1" dirty="0">
              <a:solidFill>
                <a:srgbClr val="3366CC"/>
              </a:solidFill>
              <a:latin typeface="Bookman Old Style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43108" y="285728"/>
            <a:ext cx="48577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man Old Style" pitchFamily="18" charset="0"/>
              </a:rPr>
              <a:t>Тема урока:</a:t>
            </a:r>
            <a:endParaRPr lang="ru-RU" sz="4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19 Февраля 2012 - Сайт МОУ &quot;Гимназия&quot; г. Борович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-214338"/>
            <a:ext cx="1357322" cy="1697654"/>
          </a:xfrm>
          <a:prstGeom prst="rect">
            <a:avLst/>
          </a:prstGeom>
          <a:noFill/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381000" y="152400"/>
            <a:ext cx="8382000" cy="9144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ru-RU" sz="2800" b="0" i="0" u="none" strike="noStrike" kern="0" cap="none" spc="0" normalizeH="0" noProof="0" dirty="0" smtClean="0">
                <a:ln>
                  <a:noFill/>
                </a:ln>
                <a:solidFill>
                  <a:srgbClr val="91E5E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+mj-cs"/>
              </a:rPr>
              <a:t>Выполните задания:</a:t>
            </a:r>
            <a:endParaRPr kumimoji="1" lang="en-US" sz="2800" b="0" i="0" u="none" strike="noStrike" kern="0" cap="none" spc="0" normalizeH="0" baseline="0" noProof="0" dirty="0">
              <a:ln>
                <a:noFill/>
              </a:ln>
              <a:solidFill>
                <a:srgbClr val="91E5E3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282" y="1785926"/>
            <a:ext cx="87154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514350"/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</a:rPr>
              <a:t>Упростите, применяя формулу сокращенного умножения: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14282" y="2643182"/>
            <a:ext cx="871543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514350" algn="ctr"/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</a:rPr>
              <a:t>(</a:t>
            </a:r>
            <a:r>
              <a:rPr lang="en-US" sz="2800" dirty="0" smtClean="0">
                <a:solidFill>
                  <a:srgbClr val="7030A0"/>
                </a:solidFill>
                <a:latin typeface="Calibri" pitchFamily="34" charset="0"/>
              </a:rPr>
              <a:t>m + n</a:t>
            </a:r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</a:rPr>
              <a:t>)</a:t>
            </a:r>
            <a:r>
              <a:rPr lang="ru-RU" sz="2800" baseline="30000" dirty="0" smtClean="0">
                <a:solidFill>
                  <a:srgbClr val="7030A0"/>
                </a:solidFill>
                <a:latin typeface="Calibri" pitchFamily="34" charset="0"/>
              </a:rPr>
              <a:t>2</a:t>
            </a:r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</a:rPr>
              <a:t>;</a:t>
            </a:r>
            <a:endParaRPr lang="en-US" sz="2800" dirty="0" smtClean="0">
              <a:solidFill>
                <a:srgbClr val="7030A0"/>
              </a:solidFill>
              <a:latin typeface="Calibri" pitchFamily="34" charset="0"/>
            </a:endParaRPr>
          </a:p>
          <a:p>
            <a:pPr indent="-514350" algn="ctr"/>
            <a:endParaRPr lang="ru-RU" sz="2800" dirty="0" smtClean="0">
              <a:solidFill>
                <a:srgbClr val="7030A0"/>
              </a:solidFill>
              <a:latin typeface="Calibri" pitchFamily="34" charset="0"/>
            </a:endParaRPr>
          </a:p>
          <a:p>
            <a:pPr indent="-514350" algn="ctr"/>
            <a:r>
              <a:rPr lang="en-US" sz="2800" dirty="0" smtClean="0">
                <a:solidFill>
                  <a:srgbClr val="7030A0"/>
                </a:solidFill>
                <a:latin typeface="Calibri" pitchFamily="34" charset="0"/>
              </a:rPr>
              <a:t>(a - c)</a:t>
            </a:r>
            <a:r>
              <a:rPr lang="en-US" sz="2800" baseline="30000" dirty="0" smtClean="0">
                <a:solidFill>
                  <a:srgbClr val="7030A0"/>
                </a:solidFill>
                <a:latin typeface="Calibri" pitchFamily="34" charset="0"/>
              </a:rPr>
              <a:t>2</a:t>
            </a:r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</a:rPr>
              <a:t>;</a:t>
            </a:r>
            <a:endParaRPr lang="en-US" sz="2800" dirty="0" smtClean="0">
              <a:solidFill>
                <a:srgbClr val="7030A0"/>
              </a:solidFill>
              <a:latin typeface="Calibri" pitchFamily="34" charset="0"/>
            </a:endParaRPr>
          </a:p>
          <a:p>
            <a:pPr indent="-514350" algn="ctr"/>
            <a:endParaRPr lang="ru-RU" sz="2800" dirty="0" smtClean="0">
              <a:solidFill>
                <a:srgbClr val="7030A0"/>
              </a:solidFill>
              <a:latin typeface="Calibri" pitchFamily="34" charset="0"/>
            </a:endParaRPr>
          </a:p>
          <a:p>
            <a:pPr indent="-514350" algn="ctr"/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</a:rPr>
              <a:t>(</a:t>
            </a:r>
            <a:r>
              <a:rPr lang="en-US" sz="2800" dirty="0" smtClean="0">
                <a:solidFill>
                  <a:srgbClr val="7030A0"/>
                </a:solidFill>
                <a:latin typeface="Calibri" pitchFamily="34" charset="0"/>
              </a:rPr>
              <a:t>3x – 2y)</a:t>
            </a:r>
            <a:r>
              <a:rPr lang="en-US" sz="2800" baseline="30000" dirty="0" smtClean="0">
                <a:solidFill>
                  <a:srgbClr val="7030A0"/>
                </a:solidFill>
                <a:latin typeface="Calibri" pitchFamily="34" charset="0"/>
              </a:rPr>
              <a:t>2</a:t>
            </a:r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</a:rPr>
              <a:t>;</a:t>
            </a:r>
            <a:endParaRPr lang="en-US" sz="2800" dirty="0" smtClean="0">
              <a:solidFill>
                <a:srgbClr val="7030A0"/>
              </a:solidFill>
              <a:latin typeface="Calibri" pitchFamily="34" charset="0"/>
            </a:endParaRPr>
          </a:p>
          <a:p>
            <a:pPr indent="-514350" algn="ctr"/>
            <a:endParaRPr lang="ru-RU" sz="2800" dirty="0" smtClean="0">
              <a:solidFill>
                <a:srgbClr val="7030A0"/>
              </a:solidFill>
              <a:latin typeface="Calibri" pitchFamily="34" charset="0"/>
            </a:endParaRPr>
          </a:p>
          <a:p>
            <a:pPr indent="-514350" algn="ctr"/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</a:rPr>
              <a:t>(</a:t>
            </a:r>
            <a:r>
              <a:rPr lang="en-US" sz="2800" dirty="0" smtClean="0">
                <a:solidFill>
                  <a:srgbClr val="7030A0"/>
                </a:solidFill>
                <a:latin typeface="Calibri" pitchFamily="34" charset="0"/>
              </a:rPr>
              <a:t>2a + 3b)</a:t>
            </a:r>
            <a:r>
              <a:rPr lang="en-US" sz="2800" baseline="30000" dirty="0" smtClean="0">
                <a:solidFill>
                  <a:srgbClr val="7030A0"/>
                </a:solidFill>
                <a:latin typeface="Calibri" pitchFamily="34" charset="0"/>
              </a:rPr>
              <a:t>2</a:t>
            </a:r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</a:rPr>
              <a:t>;</a:t>
            </a:r>
            <a:endParaRPr lang="en-US" sz="2800" dirty="0" smtClean="0">
              <a:solidFill>
                <a:srgbClr val="7030A0"/>
              </a:solidFill>
              <a:latin typeface="Calibri" pitchFamily="34" charset="0"/>
            </a:endParaRPr>
          </a:p>
          <a:p>
            <a:pPr indent="-514350" algn="ctr"/>
            <a:endParaRPr lang="en-US" sz="2800" dirty="0" smtClean="0">
              <a:solidFill>
                <a:srgbClr val="7030A0"/>
              </a:solidFill>
              <a:latin typeface="Calibri" pitchFamily="34" charset="0"/>
            </a:endParaRPr>
          </a:p>
          <a:p>
            <a:pPr indent="-514350" algn="ctr"/>
            <a:r>
              <a:rPr lang="en-US" sz="2800" dirty="0" smtClean="0">
                <a:solidFill>
                  <a:srgbClr val="7030A0"/>
                </a:solidFill>
                <a:latin typeface="Calibri" pitchFamily="34" charset="0"/>
              </a:rPr>
              <a:t>(0,2x + 4y</a:t>
            </a:r>
            <a:r>
              <a:rPr lang="en-US" sz="2800" baseline="30000" dirty="0" smtClean="0">
                <a:solidFill>
                  <a:srgbClr val="7030A0"/>
                </a:solidFill>
                <a:latin typeface="Calibri" pitchFamily="34" charset="0"/>
              </a:rPr>
              <a:t>2</a:t>
            </a:r>
            <a:r>
              <a:rPr lang="en-US" sz="2800" dirty="0" smtClean="0">
                <a:solidFill>
                  <a:srgbClr val="7030A0"/>
                </a:solidFill>
                <a:latin typeface="Calibri" pitchFamily="34" charset="0"/>
              </a:rPr>
              <a:t>)</a:t>
            </a:r>
            <a:r>
              <a:rPr lang="en-US" sz="2800" baseline="30000" dirty="0" smtClean="0">
                <a:solidFill>
                  <a:srgbClr val="7030A0"/>
                </a:solidFill>
                <a:latin typeface="Calibri" pitchFamily="34" charset="0"/>
              </a:rPr>
              <a:t>2</a:t>
            </a:r>
            <a:endParaRPr lang="ru-RU" sz="2800" dirty="0" smtClean="0">
              <a:solidFill>
                <a:srgbClr val="7030A0"/>
              </a:solidFill>
              <a:latin typeface="Calibri" pitchFamily="34" charset="0"/>
            </a:endParaRPr>
          </a:p>
          <a:p>
            <a:pPr indent="-514350" algn="ctr"/>
            <a:endParaRPr lang="ru-RU" sz="2800" dirty="0" smtClean="0">
              <a:solidFill>
                <a:srgbClr val="7030A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81000" y="152400"/>
            <a:ext cx="8382000" cy="9144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ru-RU" sz="2800" b="0" i="0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+mj-cs"/>
              </a:rPr>
              <a:t>Ответы на задание:</a:t>
            </a:r>
            <a:endParaRPr kumimoji="1" lang="en-US" sz="2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4282" y="1643050"/>
            <a:ext cx="871543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514350" algn="ctr"/>
            <a:r>
              <a:rPr lang="en-US" sz="2800" dirty="0" smtClean="0">
                <a:solidFill>
                  <a:srgbClr val="FF0000"/>
                </a:solidFill>
                <a:latin typeface="Calibri" pitchFamily="34" charset="0"/>
              </a:rPr>
              <a:t>m</a:t>
            </a:r>
            <a:r>
              <a:rPr lang="en-US" sz="2800" baseline="30000" dirty="0" smtClean="0">
                <a:solidFill>
                  <a:srgbClr val="FF0000"/>
                </a:solidFill>
                <a:latin typeface="Calibri" pitchFamily="34" charset="0"/>
              </a:rPr>
              <a:t>2</a:t>
            </a:r>
            <a:r>
              <a:rPr lang="en-US" sz="2800" dirty="0" smtClean="0">
                <a:solidFill>
                  <a:srgbClr val="FF0000"/>
                </a:solidFill>
                <a:latin typeface="Calibri" pitchFamily="34" charset="0"/>
              </a:rPr>
              <a:t> +2mn + n</a:t>
            </a:r>
            <a:r>
              <a:rPr lang="en-US" sz="2800" baseline="30000" dirty="0" smtClean="0">
                <a:solidFill>
                  <a:srgbClr val="FF0000"/>
                </a:solidFill>
                <a:latin typeface="Calibri" pitchFamily="34" charset="0"/>
              </a:rPr>
              <a:t>2</a:t>
            </a:r>
            <a:r>
              <a:rPr lang="ru-RU" sz="2800" dirty="0" smtClean="0">
                <a:solidFill>
                  <a:srgbClr val="FF0000"/>
                </a:solidFill>
                <a:latin typeface="Calibri" pitchFamily="34" charset="0"/>
              </a:rPr>
              <a:t>;</a:t>
            </a:r>
            <a:endParaRPr lang="en-US" sz="2800" dirty="0" smtClean="0">
              <a:solidFill>
                <a:srgbClr val="FF0000"/>
              </a:solidFill>
              <a:latin typeface="Calibri" pitchFamily="34" charset="0"/>
            </a:endParaRPr>
          </a:p>
          <a:p>
            <a:pPr indent="-514350" algn="ctr"/>
            <a:endParaRPr lang="ru-RU" sz="2800" dirty="0" smtClean="0">
              <a:solidFill>
                <a:srgbClr val="7030A0"/>
              </a:solidFill>
              <a:latin typeface="Calibri" pitchFamily="34" charset="0"/>
            </a:endParaRPr>
          </a:p>
          <a:p>
            <a:pPr indent="-514350" algn="ctr"/>
            <a:r>
              <a:rPr lang="en-US" sz="2800" dirty="0" smtClean="0">
                <a:solidFill>
                  <a:srgbClr val="FF0000"/>
                </a:solidFill>
                <a:latin typeface="Calibri" pitchFamily="34" charset="0"/>
              </a:rPr>
              <a:t>a</a:t>
            </a:r>
            <a:r>
              <a:rPr lang="en-US" sz="2800" baseline="30000" dirty="0" smtClean="0">
                <a:solidFill>
                  <a:srgbClr val="FF0000"/>
                </a:solidFill>
                <a:latin typeface="Calibri" pitchFamily="34" charset="0"/>
              </a:rPr>
              <a:t>2</a:t>
            </a:r>
            <a:r>
              <a:rPr lang="en-US" sz="2800" dirty="0" smtClean="0">
                <a:solidFill>
                  <a:srgbClr val="FF0000"/>
                </a:solidFill>
                <a:latin typeface="Calibri" pitchFamily="34" charset="0"/>
              </a:rPr>
              <a:t> - 2ac + c</a:t>
            </a:r>
            <a:r>
              <a:rPr lang="en-US" sz="2800" baseline="30000" dirty="0" smtClean="0">
                <a:solidFill>
                  <a:srgbClr val="FF0000"/>
                </a:solidFill>
                <a:latin typeface="Calibri" pitchFamily="34" charset="0"/>
              </a:rPr>
              <a:t>2</a:t>
            </a:r>
            <a:r>
              <a:rPr lang="ru-RU" sz="2800" dirty="0" smtClean="0">
                <a:solidFill>
                  <a:srgbClr val="FF0000"/>
                </a:solidFill>
                <a:latin typeface="Calibri" pitchFamily="34" charset="0"/>
              </a:rPr>
              <a:t>;</a:t>
            </a:r>
            <a:endParaRPr lang="en-US" sz="2800" dirty="0" smtClean="0">
              <a:solidFill>
                <a:srgbClr val="FF0000"/>
              </a:solidFill>
              <a:latin typeface="Calibri" pitchFamily="34" charset="0"/>
            </a:endParaRPr>
          </a:p>
          <a:p>
            <a:pPr indent="-514350" algn="ctr"/>
            <a:endParaRPr lang="ru-RU" sz="2800" dirty="0" smtClean="0">
              <a:solidFill>
                <a:srgbClr val="7030A0"/>
              </a:solidFill>
              <a:latin typeface="Calibri" pitchFamily="34" charset="0"/>
            </a:endParaRPr>
          </a:p>
          <a:p>
            <a:pPr indent="-514350" algn="ctr"/>
            <a:r>
              <a:rPr lang="en-US" sz="2800" dirty="0" smtClean="0">
                <a:solidFill>
                  <a:srgbClr val="FF0000"/>
                </a:solidFill>
                <a:latin typeface="Calibri" pitchFamily="34" charset="0"/>
              </a:rPr>
              <a:t>9x</a:t>
            </a:r>
            <a:r>
              <a:rPr lang="en-US" sz="2800" baseline="30000" dirty="0" smtClean="0">
                <a:solidFill>
                  <a:srgbClr val="FF0000"/>
                </a:solidFill>
                <a:latin typeface="Calibri" pitchFamily="34" charset="0"/>
              </a:rPr>
              <a:t>2</a:t>
            </a:r>
            <a:r>
              <a:rPr lang="en-US" sz="2800" dirty="0" smtClean="0">
                <a:solidFill>
                  <a:srgbClr val="FF0000"/>
                </a:solidFill>
                <a:latin typeface="Calibri" pitchFamily="34" charset="0"/>
              </a:rPr>
              <a:t> - 12xy + 4y</a:t>
            </a:r>
            <a:r>
              <a:rPr lang="en-US" sz="2800" baseline="30000" dirty="0" smtClean="0">
                <a:solidFill>
                  <a:srgbClr val="FF0000"/>
                </a:solidFill>
                <a:latin typeface="Calibri" pitchFamily="34" charset="0"/>
              </a:rPr>
              <a:t>2</a:t>
            </a:r>
            <a:r>
              <a:rPr lang="ru-RU" sz="2800" dirty="0" smtClean="0">
                <a:solidFill>
                  <a:srgbClr val="FF0000"/>
                </a:solidFill>
                <a:latin typeface="Calibri" pitchFamily="34" charset="0"/>
              </a:rPr>
              <a:t>;</a:t>
            </a:r>
            <a:endParaRPr lang="en-US" sz="2800" dirty="0" smtClean="0">
              <a:solidFill>
                <a:srgbClr val="FF0000"/>
              </a:solidFill>
              <a:latin typeface="Calibri" pitchFamily="34" charset="0"/>
            </a:endParaRPr>
          </a:p>
          <a:p>
            <a:pPr indent="-514350" algn="ctr"/>
            <a:endParaRPr lang="ru-RU" sz="2800" dirty="0" smtClean="0">
              <a:solidFill>
                <a:srgbClr val="7030A0"/>
              </a:solidFill>
              <a:latin typeface="Calibri" pitchFamily="34" charset="0"/>
            </a:endParaRPr>
          </a:p>
          <a:p>
            <a:pPr indent="-514350" algn="ctr"/>
            <a:r>
              <a:rPr lang="en-US" sz="2800" dirty="0" smtClean="0">
                <a:solidFill>
                  <a:srgbClr val="FF0000"/>
                </a:solidFill>
                <a:latin typeface="Calibri" pitchFamily="34" charset="0"/>
              </a:rPr>
              <a:t>4a</a:t>
            </a:r>
            <a:r>
              <a:rPr lang="en-US" sz="2800" baseline="30000" dirty="0" smtClean="0">
                <a:solidFill>
                  <a:srgbClr val="FF0000"/>
                </a:solidFill>
                <a:latin typeface="Calibri" pitchFamily="34" charset="0"/>
              </a:rPr>
              <a:t>2</a:t>
            </a:r>
            <a:r>
              <a:rPr lang="en-US" sz="2800" dirty="0" smtClean="0">
                <a:solidFill>
                  <a:srgbClr val="FF0000"/>
                </a:solidFill>
                <a:latin typeface="Calibri" pitchFamily="34" charset="0"/>
              </a:rPr>
              <a:t> + 12ab + 9b</a:t>
            </a:r>
            <a:r>
              <a:rPr lang="en-US" sz="2800" baseline="30000" dirty="0" smtClean="0">
                <a:solidFill>
                  <a:srgbClr val="FF0000"/>
                </a:solidFill>
                <a:latin typeface="Calibri" pitchFamily="34" charset="0"/>
              </a:rPr>
              <a:t>2</a:t>
            </a:r>
            <a:r>
              <a:rPr lang="ru-RU" sz="2800" dirty="0" smtClean="0">
                <a:solidFill>
                  <a:srgbClr val="FF0000"/>
                </a:solidFill>
                <a:latin typeface="Calibri" pitchFamily="34" charset="0"/>
              </a:rPr>
              <a:t>;</a:t>
            </a:r>
            <a:endParaRPr lang="en-US" sz="2800" dirty="0" smtClean="0">
              <a:solidFill>
                <a:srgbClr val="FF0000"/>
              </a:solidFill>
              <a:latin typeface="Calibri" pitchFamily="34" charset="0"/>
            </a:endParaRPr>
          </a:p>
          <a:p>
            <a:pPr indent="-514350" algn="ctr"/>
            <a:endParaRPr lang="en-US" sz="2800" dirty="0" smtClean="0">
              <a:solidFill>
                <a:srgbClr val="7030A0"/>
              </a:solidFill>
              <a:latin typeface="Calibri" pitchFamily="34" charset="0"/>
            </a:endParaRPr>
          </a:p>
          <a:p>
            <a:pPr indent="-514350" algn="ctr"/>
            <a:r>
              <a:rPr lang="en-US" sz="2800" dirty="0" smtClean="0">
                <a:solidFill>
                  <a:srgbClr val="FF0000"/>
                </a:solidFill>
                <a:latin typeface="Calibri" pitchFamily="34" charset="0"/>
              </a:rPr>
              <a:t>0,04x</a:t>
            </a:r>
            <a:r>
              <a:rPr lang="en-US" sz="2800" baseline="30000" dirty="0" smtClean="0">
                <a:solidFill>
                  <a:srgbClr val="FF0000"/>
                </a:solidFill>
                <a:latin typeface="Calibri" pitchFamily="34" charset="0"/>
              </a:rPr>
              <a:t>2</a:t>
            </a:r>
            <a:r>
              <a:rPr lang="en-US" sz="2800" dirty="0" smtClean="0">
                <a:solidFill>
                  <a:srgbClr val="FF0000"/>
                </a:solidFill>
                <a:latin typeface="Calibri" pitchFamily="34" charset="0"/>
              </a:rPr>
              <a:t> + 1,6xy</a:t>
            </a:r>
            <a:r>
              <a:rPr lang="en-US" sz="2800" baseline="30000" dirty="0" smtClean="0">
                <a:solidFill>
                  <a:srgbClr val="FF0000"/>
                </a:solidFill>
                <a:latin typeface="Calibri" pitchFamily="34" charset="0"/>
              </a:rPr>
              <a:t>2</a:t>
            </a:r>
            <a:r>
              <a:rPr lang="en-US" sz="2800" dirty="0" smtClean="0">
                <a:solidFill>
                  <a:srgbClr val="FF0000"/>
                </a:solidFill>
                <a:latin typeface="Calibri" pitchFamily="34" charset="0"/>
              </a:rPr>
              <a:t> + 16y</a:t>
            </a:r>
            <a:r>
              <a:rPr lang="en-US" sz="2800" baseline="30000" dirty="0" smtClean="0">
                <a:solidFill>
                  <a:srgbClr val="FF0000"/>
                </a:solidFill>
                <a:latin typeface="Calibri" pitchFamily="34" charset="0"/>
              </a:rPr>
              <a:t>4</a:t>
            </a:r>
            <a:endParaRPr lang="ru-RU" sz="2800" dirty="0" smtClean="0">
              <a:solidFill>
                <a:srgbClr val="FF0000"/>
              </a:solidFill>
              <a:latin typeface="Calibri" pitchFamily="34" charset="0"/>
            </a:endParaRPr>
          </a:p>
          <a:p>
            <a:pPr indent="-514350" algn="ctr"/>
            <a:endParaRPr lang="ru-RU" sz="2800" dirty="0" smtClean="0">
              <a:solidFill>
                <a:srgbClr val="7030A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381000" y="152400"/>
            <a:ext cx="8382000" cy="9144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ru-RU" sz="2800" b="0" i="0" u="none" strike="noStrike" kern="0" cap="none" spc="0" normalizeH="0" noProof="0" dirty="0" smtClean="0">
                <a:ln>
                  <a:noFill/>
                </a:ln>
                <a:solidFill>
                  <a:srgbClr val="91E5E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+mj-cs"/>
              </a:rPr>
              <a:t>Домашнее задание:</a:t>
            </a:r>
            <a:endParaRPr kumimoji="1" lang="en-US" sz="2800" b="0" i="0" u="none" strike="noStrike" kern="0" cap="none" spc="0" normalizeH="0" baseline="0" noProof="0" dirty="0">
              <a:ln>
                <a:noFill/>
              </a:ln>
              <a:solidFill>
                <a:srgbClr val="91E5E3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43042" y="1785926"/>
            <a:ext cx="578647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514350"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tx2"/>
                </a:solidFill>
                <a:latin typeface="Calibri" pitchFamily="34" charset="0"/>
              </a:rPr>
              <a:t>П.32 – читать, выучить правила квадрата суммы и разности, формулы учить по тетради;</a:t>
            </a:r>
          </a:p>
          <a:p>
            <a:pPr indent="-514350"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tx2"/>
                </a:solidFill>
                <a:latin typeface="Calibri" pitchFamily="34" charset="0"/>
              </a:rPr>
              <a:t>Докажите формулу</a:t>
            </a:r>
          </a:p>
          <a:p>
            <a:pPr indent="-514350" algn="ctr"/>
            <a:r>
              <a:rPr lang="ru-RU" sz="2800" dirty="0" smtClean="0">
                <a:solidFill>
                  <a:schemeClr val="tx2"/>
                </a:solidFill>
                <a:latin typeface="Calibri" pitchFamily="34" charset="0"/>
              </a:rPr>
              <a:t>(2</a:t>
            </a:r>
            <a:r>
              <a:rPr lang="en-US" sz="2800" dirty="0" err="1" smtClean="0">
                <a:solidFill>
                  <a:schemeClr val="tx2"/>
                </a:solidFill>
                <a:latin typeface="Calibri" pitchFamily="34" charset="0"/>
              </a:rPr>
              <a:t>x+y</a:t>
            </a:r>
            <a:r>
              <a:rPr lang="en-US" sz="2800" dirty="0" smtClean="0">
                <a:solidFill>
                  <a:schemeClr val="tx2"/>
                </a:solidFill>
                <a:latin typeface="Calibri" pitchFamily="34" charset="0"/>
              </a:rPr>
              <a:t>)</a:t>
            </a:r>
            <a:r>
              <a:rPr lang="en-US" sz="2800" baseline="30000" dirty="0" smtClean="0">
                <a:solidFill>
                  <a:schemeClr val="tx2"/>
                </a:solidFill>
                <a:latin typeface="Calibri" pitchFamily="34" charset="0"/>
              </a:rPr>
              <a:t>2</a:t>
            </a:r>
            <a:r>
              <a:rPr lang="en-US" sz="2800" dirty="0" smtClean="0">
                <a:solidFill>
                  <a:schemeClr val="tx2"/>
                </a:solidFill>
                <a:latin typeface="Calibri" pitchFamily="34" charset="0"/>
              </a:rPr>
              <a:t>=4(</a:t>
            </a:r>
            <a:r>
              <a:rPr lang="en-US" sz="2800" dirty="0" err="1" smtClean="0">
                <a:solidFill>
                  <a:schemeClr val="tx2"/>
                </a:solidFill>
                <a:latin typeface="Calibri" pitchFamily="34" charset="0"/>
              </a:rPr>
              <a:t>x+y</a:t>
            </a:r>
            <a:r>
              <a:rPr lang="en-US" sz="2800" dirty="0" smtClean="0">
                <a:solidFill>
                  <a:schemeClr val="tx2"/>
                </a:solidFill>
                <a:latin typeface="Calibri" pitchFamily="34" charset="0"/>
              </a:rPr>
              <a:t>)*x+y</a:t>
            </a:r>
            <a:r>
              <a:rPr lang="en-US" sz="2800" baseline="30000" dirty="0" smtClean="0">
                <a:solidFill>
                  <a:schemeClr val="tx2"/>
                </a:solidFill>
                <a:latin typeface="Calibri" pitchFamily="34" charset="0"/>
              </a:rPr>
              <a:t>2</a:t>
            </a:r>
            <a:r>
              <a:rPr lang="ru-RU" sz="2800" dirty="0" smtClean="0">
                <a:solidFill>
                  <a:schemeClr val="tx2"/>
                </a:solidFill>
                <a:latin typeface="Calibri" pitchFamily="34" charset="0"/>
              </a:rPr>
              <a:t>;</a:t>
            </a:r>
          </a:p>
          <a:p>
            <a:pPr indent="-514350"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tx2"/>
                </a:solidFill>
                <a:latin typeface="Calibri" pitchFamily="34" charset="0"/>
              </a:rPr>
              <a:t>№799 (</a:t>
            </a:r>
            <a:r>
              <a:rPr lang="ru-RU" sz="2800" dirty="0" err="1" smtClean="0">
                <a:solidFill>
                  <a:schemeClr val="tx2"/>
                </a:solidFill>
                <a:latin typeface="Calibri" pitchFamily="34" charset="0"/>
              </a:rPr>
              <a:t>б,г,е,з,к</a:t>
            </a:r>
            <a:r>
              <a:rPr lang="ru-RU" sz="2800" dirty="0" smtClean="0">
                <a:solidFill>
                  <a:schemeClr val="tx2"/>
                </a:solidFill>
                <a:latin typeface="Calibri" pitchFamily="34" charset="0"/>
              </a:rPr>
              <a:t>);</a:t>
            </a:r>
          </a:p>
          <a:p>
            <a:pPr indent="-514350"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tx2"/>
                </a:solidFill>
                <a:latin typeface="Calibri" pitchFamily="34" charset="0"/>
              </a:rPr>
              <a:t>№804 (</a:t>
            </a:r>
            <a:r>
              <a:rPr lang="ru-RU" sz="2800" dirty="0" err="1" smtClean="0">
                <a:solidFill>
                  <a:schemeClr val="tx2"/>
                </a:solidFill>
                <a:latin typeface="Calibri" pitchFamily="34" charset="0"/>
              </a:rPr>
              <a:t>а,в,д</a:t>
            </a:r>
            <a:r>
              <a:rPr lang="ru-RU" sz="2800" dirty="0" smtClean="0">
                <a:solidFill>
                  <a:schemeClr val="tx2"/>
                </a:solidFill>
                <a:latin typeface="Calibri" pitchFamily="34" charset="0"/>
              </a:rPr>
              <a:t>)</a:t>
            </a:r>
          </a:p>
          <a:p>
            <a:pPr indent="-514350"/>
            <a:endParaRPr lang="ru-RU" sz="2800" dirty="0" smtClean="0">
              <a:solidFill>
                <a:srgbClr val="7030A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Программа по математике 8 вид 6 8 класс. - 24 Ноября 2013 - Blog - Artnow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1571612"/>
            <a:ext cx="4762500" cy="4867276"/>
          </a:xfrm>
          <a:prstGeom prst="rect">
            <a:avLst/>
          </a:prstGeom>
          <a:noFill/>
        </p:spPr>
      </p:pic>
      <p:pic>
        <p:nvPicPr>
          <p:cNvPr id="1028" name="Picture 4" descr="в раздумье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071678"/>
            <a:ext cx="1428760" cy="2786082"/>
          </a:xfrm>
          <a:prstGeom prst="rect">
            <a:avLst/>
          </a:prstGeom>
          <a:noFill/>
        </p:spPr>
      </p:pic>
      <p:pic>
        <p:nvPicPr>
          <p:cNvPr id="1030" name="Picture 6" descr="Салон воздушнх шариков &quot;The balloons for you&quot; / Форум / Коша…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00892" y="2143116"/>
            <a:ext cx="1677697" cy="3143272"/>
          </a:xfrm>
          <a:prstGeom prst="rect">
            <a:avLst/>
          </a:prstGeom>
          <a:noFill/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381000" y="152400"/>
            <a:ext cx="8382000" cy="9144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ru-RU" sz="2800" kern="0" baseline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+mj-ea"/>
                <a:cs typeface="+mj-cs"/>
              </a:rPr>
              <a:t>СПАСИБО</a:t>
            </a:r>
            <a:r>
              <a:rPr kumimoji="1" lang="ru-RU" sz="2800" kern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+mj-ea"/>
                <a:cs typeface="+mj-cs"/>
              </a:rPr>
              <a:t> ЗА УРОК!</a:t>
            </a:r>
            <a:endParaRPr kumimoji="1" lang="en-US" sz="2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>
                <a:solidFill>
                  <a:srgbClr val="91E5E3"/>
                </a:solidFill>
                <a:latin typeface="Bookman Old Style" pitchFamily="18" charset="0"/>
              </a:rPr>
              <a:t>Проверка домашнего задания</a:t>
            </a:r>
            <a:endParaRPr lang="en-US" sz="2800" dirty="0">
              <a:solidFill>
                <a:srgbClr val="91E5E3"/>
              </a:solidFill>
              <a:latin typeface="Bookman Old Style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28860" y="785794"/>
            <a:ext cx="4286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3366CC"/>
                </a:solidFill>
                <a:latin typeface="Bookman Old Style" pitchFamily="18" charset="0"/>
              </a:rPr>
              <a:t>№ 687 (А, В, Д)</a:t>
            </a:r>
            <a:endParaRPr lang="ru-RU" sz="2800" b="1" dirty="0">
              <a:solidFill>
                <a:srgbClr val="3366CC"/>
              </a:solidFill>
              <a:latin typeface="Bookman Old Style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4282" y="1785926"/>
            <a:ext cx="87154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</a:rPr>
              <a:t>А) (3в-2)*(5-2в)+6в</a:t>
            </a:r>
            <a:r>
              <a:rPr lang="ru-RU" sz="2800" baseline="30000" dirty="0" smtClean="0">
                <a:solidFill>
                  <a:srgbClr val="7030A0"/>
                </a:solidFill>
                <a:latin typeface="Calibri" pitchFamily="34" charset="0"/>
              </a:rPr>
              <a:t>2</a:t>
            </a:r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</a:rPr>
              <a:t>=15в-10-6в</a:t>
            </a:r>
            <a:r>
              <a:rPr lang="ru-RU" sz="2800" baseline="30000" dirty="0" smtClean="0">
                <a:solidFill>
                  <a:srgbClr val="7030A0"/>
                </a:solidFill>
                <a:latin typeface="Calibri" pitchFamily="34" charset="0"/>
              </a:rPr>
              <a:t>2</a:t>
            </a:r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</a:rPr>
              <a:t>+4в+6в</a:t>
            </a:r>
            <a:r>
              <a:rPr lang="ru-RU" sz="2800" baseline="30000" dirty="0" smtClean="0">
                <a:solidFill>
                  <a:srgbClr val="7030A0"/>
                </a:solidFill>
                <a:latin typeface="Calibri" pitchFamily="34" charset="0"/>
              </a:rPr>
              <a:t>2</a:t>
            </a:r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</a:rPr>
              <a:t>=19в-10 </a:t>
            </a:r>
            <a:endParaRPr lang="ru-RU" sz="2800" dirty="0">
              <a:solidFill>
                <a:srgbClr val="7030A0"/>
              </a:solidFill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4282" y="2786058"/>
            <a:ext cx="87154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</a:rPr>
              <a:t>В) х</a:t>
            </a:r>
            <a:r>
              <a:rPr lang="ru-RU" sz="2800" baseline="30000" dirty="0" smtClean="0">
                <a:solidFill>
                  <a:srgbClr val="7030A0"/>
                </a:solidFill>
                <a:latin typeface="Calibri" pitchFamily="34" charset="0"/>
              </a:rPr>
              <a:t>3</a:t>
            </a:r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</a:rPr>
              <a:t>-(х</a:t>
            </a:r>
            <a:r>
              <a:rPr lang="ru-RU" sz="2800" baseline="30000" dirty="0" smtClean="0">
                <a:solidFill>
                  <a:srgbClr val="7030A0"/>
                </a:solidFill>
                <a:latin typeface="Calibri" pitchFamily="34" charset="0"/>
              </a:rPr>
              <a:t>2</a:t>
            </a:r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</a:rPr>
              <a:t>-3х)*(х+3)=х</a:t>
            </a:r>
            <a:r>
              <a:rPr lang="ru-RU" sz="2800" baseline="30000" dirty="0" smtClean="0">
                <a:solidFill>
                  <a:srgbClr val="7030A0"/>
                </a:solidFill>
                <a:latin typeface="Calibri" pitchFamily="34" charset="0"/>
              </a:rPr>
              <a:t>3</a:t>
            </a:r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</a:rPr>
              <a:t>-(х</a:t>
            </a:r>
            <a:r>
              <a:rPr lang="ru-RU" sz="2800" baseline="30000" dirty="0" smtClean="0">
                <a:solidFill>
                  <a:srgbClr val="7030A0"/>
                </a:solidFill>
                <a:latin typeface="Calibri" pitchFamily="34" charset="0"/>
              </a:rPr>
              <a:t>3</a:t>
            </a:r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</a:rPr>
              <a:t>-3х</a:t>
            </a:r>
            <a:r>
              <a:rPr lang="ru-RU" sz="2800" baseline="30000" dirty="0" smtClean="0">
                <a:solidFill>
                  <a:srgbClr val="7030A0"/>
                </a:solidFill>
                <a:latin typeface="Calibri" pitchFamily="34" charset="0"/>
              </a:rPr>
              <a:t>2</a:t>
            </a:r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</a:rPr>
              <a:t>+3х</a:t>
            </a:r>
            <a:r>
              <a:rPr lang="ru-RU" sz="2800" baseline="30000" dirty="0" smtClean="0">
                <a:solidFill>
                  <a:srgbClr val="7030A0"/>
                </a:solidFill>
                <a:latin typeface="Calibri" pitchFamily="34" charset="0"/>
              </a:rPr>
              <a:t>2</a:t>
            </a:r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</a:rPr>
              <a:t>-9х)=х</a:t>
            </a:r>
            <a:r>
              <a:rPr lang="ru-RU" sz="2800" baseline="30000" dirty="0" smtClean="0">
                <a:solidFill>
                  <a:srgbClr val="7030A0"/>
                </a:solidFill>
                <a:latin typeface="Calibri" pitchFamily="34" charset="0"/>
              </a:rPr>
              <a:t>3</a:t>
            </a:r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</a:rPr>
              <a:t>-х</a:t>
            </a:r>
            <a:r>
              <a:rPr lang="ru-RU" sz="2800" baseline="30000" dirty="0" smtClean="0">
                <a:solidFill>
                  <a:srgbClr val="7030A0"/>
                </a:solidFill>
                <a:latin typeface="Calibri" pitchFamily="34" charset="0"/>
              </a:rPr>
              <a:t>3</a:t>
            </a:r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</a:rPr>
              <a:t>+9х=9х  </a:t>
            </a:r>
            <a:endParaRPr lang="ru-RU" sz="2800" dirty="0">
              <a:solidFill>
                <a:srgbClr val="7030A0"/>
              </a:solidFill>
              <a:latin typeface="Calibri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4282" y="3714752"/>
            <a:ext cx="87154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</a:rPr>
              <a:t>Д) (</a:t>
            </a:r>
            <a:r>
              <a:rPr lang="ru-RU" sz="2800" dirty="0" err="1" smtClean="0">
                <a:solidFill>
                  <a:srgbClr val="7030A0"/>
                </a:solidFill>
                <a:latin typeface="Calibri" pitchFamily="34" charset="0"/>
              </a:rPr>
              <a:t>а-в</a:t>
            </a:r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</a:rPr>
              <a:t>)*(а+2)-(</a:t>
            </a:r>
            <a:r>
              <a:rPr lang="ru-RU" sz="2800" dirty="0" err="1" smtClean="0">
                <a:solidFill>
                  <a:srgbClr val="7030A0"/>
                </a:solidFill>
                <a:latin typeface="Calibri" pitchFamily="34" charset="0"/>
              </a:rPr>
              <a:t>а+в</a:t>
            </a:r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</a:rPr>
              <a:t>)*(а-2)=а</a:t>
            </a:r>
            <a:r>
              <a:rPr lang="ru-RU" sz="2800" baseline="30000" dirty="0" smtClean="0">
                <a:solidFill>
                  <a:srgbClr val="7030A0"/>
                </a:solidFill>
                <a:latin typeface="Calibri" pitchFamily="34" charset="0"/>
              </a:rPr>
              <a:t>2</a:t>
            </a:r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</a:rPr>
              <a:t>-ав+2а-2в-(а</a:t>
            </a:r>
            <a:r>
              <a:rPr lang="ru-RU" sz="2800" baseline="30000" dirty="0" smtClean="0">
                <a:solidFill>
                  <a:srgbClr val="7030A0"/>
                </a:solidFill>
                <a:latin typeface="Calibri" pitchFamily="34" charset="0"/>
              </a:rPr>
              <a:t>2</a:t>
            </a:r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</a:rPr>
              <a:t>+ав-2а-2в)=</a:t>
            </a:r>
          </a:p>
          <a:p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</a:rPr>
              <a:t>=а</a:t>
            </a:r>
            <a:r>
              <a:rPr lang="ru-RU" sz="2800" baseline="30000" dirty="0" smtClean="0">
                <a:solidFill>
                  <a:srgbClr val="7030A0"/>
                </a:solidFill>
                <a:latin typeface="Calibri" pitchFamily="34" charset="0"/>
              </a:rPr>
              <a:t>2</a:t>
            </a:r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</a:rPr>
              <a:t>-ав+2а-2в-а</a:t>
            </a:r>
            <a:r>
              <a:rPr lang="ru-RU" sz="2800" baseline="30000" dirty="0" smtClean="0">
                <a:solidFill>
                  <a:srgbClr val="7030A0"/>
                </a:solidFill>
                <a:latin typeface="Calibri" pitchFamily="34" charset="0"/>
              </a:rPr>
              <a:t>2</a:t>
            </a:r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</a:rPr>
              <a:t>-ав+2а+2в=-2ав+4а  </a:t>
            </a:r>
            <a:endParaRPr lang="ru-RU" sz="2800" dirty="0">
              <a:solidFill>
                <a:srgbClr val="7030A0"/>
              </a:solidFill>
              <a:latin typeface="Calibri" pitchFamily="34" charset="0"/>
            </a:endParaRPr>
          </a:p>
        </p:txBody>
      </p:sp>
      <p:pic>
        <p:nvPicPr>
          <p:cNvPr id="1029" name="Picture 5" descr="Download школа анимация pictures for free and share no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72264" y="4143380"/>
            <a:ext cx="2071702" cy="25071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382000" cy="914400"/>
          </a:xfrm>
        </p:spPr>
        <p:txBody>
          <a:bodyPr/>
          <a:lstStyle/>
          <a:p>
            <a:r>
              <a:rPr lang="ru-RU" sz="2800" dirty="0" smtClean="0">
                <a:solidFill>
                  <a:srgbClr val="91E5E3"/>
                </a:solidFill>
                <a:latin typeface="Bookman Old Style" pitchFamily="18" charset="0"/>
              </a:rPr>
              <a:t>Устная работа</a:t>
            </a:r>
            <a:endParaRPr lang="en-US" sz="2800" dirty="0">
              <a:solidFill>
                <a:srgbClr val="91E5E3"/>
              </a:solidFill>
              <a:latin typeface="Bookman Old Style" pitchFamily="18" charset="0"/>
            </a:endParaRPr>
          </a:p>
        </p:txBody>
      </p:sp>
      <p:pic>
        <p:nvPicPr>
          <p:cNvPr id="16386" name="Picture 2" descr="Perkalian Dua Suku Dua p4tkmatematika.or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0"/>
            <a:ext cx="2515662" cy="150019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14282" y="1785926"/>
            <a:ext cx="87154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arenR"/>
            </a:pPr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</a:rPr>
              <a:t>Прочитайте выражения:</a:t>
            </a:r>
          </a:p>
          <a:p>
            <a:pPr marL="514350" indent="-514350"/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</a:rPr>
              <a:t>2(</a:t>
            </a:r>
            <a:r>
              <a:rPr lang="ru-RU" sz="2800" dirty="0" err="1" smtClean="0">
                <a:solidFill>
                  <a:srgbClr val="7030A0"/>
                </a:solidFill>
                <a:latin typeface="Calibri" pitchFamily="34" charset="0"/>
              </a:rPr>
              <a:t>х+у</a:t>
            </a:r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</a:rPr>
              <a:t>);    2(</a:t>
            </a:r>
            <a:r>
              <a:rPr lang="ru-RU" sz="2800" dirty="0" err="1" smtClean="0">
                <a:solidFill>
                  <a:srgbClr val="7030A0"/>
                </a:solidFill>
                <a:latin typeface="Calibri" pitchFamily="34" charset="0"/>
              </a:rPr>
              <a:t>х-у</a:t>
            </a:r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</a:rPr>
              <a:t>);    2ху;    х</a:t>
            </a:r>
            <a:r>
              <a:rPr lang="ru-RU" sz="2800" baseline="30000" dirty="0" smtClean="0">
                <a:solidFill>
                  <a:srgbClr val="7030A0"/>
                </a:solidFill>
                <a:latin typeface="Calibri" pitchFamily="34" charset="0"/>
              </a:rPr>
              <a:t>2</a:t>
            </a:r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</a:rPr>
              <a:t>-у</a:t>
            </a:r>
            <a:r>
              <a:rPr lang="ru-RU" sz="2800" baseline="30000" dirty="0" smtClean="0">
                <a:solidFill>
                  <a:srgbClr val="7030A0"/>
                </a:solidFill>
                <a:latin typeface="Calibri" pitchFamily="34" charset="0"/>
              </a:rPr>
              <a:t>2</a:t>
            </a:r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</a:rPr>
              <a:t>;    (</a:t>
            </a:r>
            <a:r>
              <a:rPr lang="ru-RU" sz="2800" dirty="0" err="1" smtClean="0">
                <a:solidFill>
                  <a:srgbClr val="7030A0"/>
                </a:solidFill>
                <a:latin typeface="Calibri" pitchFamily="34" charset="0"/>
              </a:rPr>
              <a:t>х-у</a:t>
            </a:r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</a:rPr>
              <a:t>)</a:t>
            </a:r>
            <a:r>
              <a:rPr lang="ru-RU" sz="2800" baseline="30000" dirty="0" smtClean="0">
                <a:solidFill>
                  <a:srgbClr val="7030A0"/>
                </a:solidFill>
                <a:latin typeface="Calibri" pitchFamily="34" charset="0"/>
              </a:rPr>
              <a:t>2</a:t>
            </a:r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</a:rPr>
              <a:t>;    (</a:t>
            </a:r>
            <a:r>
              <a:rPr lang="ru-RU" sz="2800" dirty="0" err="1" smtClean="0">
                <a:solidFill>
                  <a:srgbClr val="7030A0"/>
                </a:solidFill>
                <a:latin typeface="Calibri" pitchFamily="34" charset="0"/>
              </a:rPr>
              <a:t>х+у</a:t>
            </a:r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</a:rPr>
              <a:t>)</a:t>
            </a:r>
            <a:r>
              <a:rPr lang="ru-RU" sz="2800" baseline="30000" dirty="0" smtClean="0">
                <a:solidFill>
                  <a:srgbClr val="7030A0"/>
                </a:solidFill>
                <a:latin typeface="Calibri" pitchFamily="34" charset="0"/>
              </a:rPr>
              <a:t>2</a:t>
            </a:r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</a:rPr>
              <a:t>. </a:t>
            </a:r>
            <a:endParaRPr lang="ru-RU" sz="2800" dirty="0">
              <a:solidFill>
                <a:srgbClr val="7030A0"/>
              </a:solidFill>
              <a:latin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4282" y="2786058"/>
            <a:ext cx="87154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arenR" startAt="2"/>
            </a:pPr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</a:rPr>
              <a:t>Найдите удвоенное произведение чисел:</a:t>
            </a:r>
          </a:p>
          <a:p>
            <a:pPr marL="514350" indent="-514350"/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</a:rPr>
              <a:t>а  и  в;    </a:t>
            </a:r>
            <a:r>
              <a:rPr lang="en-US" sz="2800" dirty="0" smtClean="0">
                <a:solidFill>
                  <a:srgbClr val="7030A0"/>
                </a:solidFill>
                <a:latin typeface="Calibri" pitchFamily="34" charset="0"/>
              </a:rPr>
              <a:t>m</a:t>
            </a:r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</a:rPr>
              <a:t>  и  1;    5  и  а;    2а  и  3в.  </a:t>
            </a:r>
            <a:endParaRPr lang="ru-RU" sz="2800" dirty="0">
              <a:solidFill>
                <a:srgbClr val="7030A0"/>
              </a:solidFill>
              <a:latin typeface="Calibri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4282" y="3714752"/>
            <a:ext cx="87154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arenR" startAt="3"/>
            </a:pPr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</a:rPr>
              <a:t>Упростите:</a:t>
            </a:r>
          </a:p>
          <a:p>
            <a:pPr marL="514350" indent="-514350"/>
            <a:r>
              <a:rPr lang="ru-RU" sz="2800" dirty="0" err="1" smtClean="0">
                <a:solidFill>
                  <a:srgbClr val="7030A0"/>
                </a:solidFill>
                <a:latin typeface="Calibri" pitchFamily="34" charset="0"/>
              </a:rPr>
              <a:t>ав+ав</a:t>
            </a:r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</a:rPr>
              <a:t>;    </a:t>
            </a:r>
            <a:r>
              <a:rPr lang="ru-RU" sz="2800" dirty="0" err="1" smtClean="0">
                <a:solidFill>
                  <a:srgbClr val="7030A0"/>
                </a:solidFill>
                <a:latin typeface="Calibri" pitchFamily="34" charset="0"/>
              </a:rPr>
              <a:t>ав-ав</a:t>
            </a:r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</a:rPr>
              <a:t>;    </a:t>
            </a:r>
            <a:r>
              <a:rPr lang="ru-RU" sz="2800" dirty="0" err="1" smtClean="0">
                <a:solidFill>
                  <a:srgbClr val="7030A0"/>
                </a:solidFill>
                <a:latin typeface="Calibri" pitchFamily="34" charset="0"/>
              </a:rPr>
              <a:t>а+а</a:t>
            </a:r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</a:rPr>
              <a:t>;    -</a:t>
            </a:r>
            <a:r>
              <a:rPr lang="ru-RU" sz="2800" dirty="0" err="1" smtClean="0">
                <a:solidFill>
                  <a:srgbClr val="7030A0"/>
                </a:solidFill>
                <a:latin typeface="Calibri" pitchFamily="34" charset="0"/>
              </a:rPr>
              <a:t>ав-ав</a:t>
            </a:r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</a:rPr>
              <a:t>.    </a:t>
            </a:r>
            <a:endParaRPr lang="ru-RU" sz="2800" dirty="0">
              <a:solidFill>
                <a:srgbClr val="7030A0"/>
              </a:solidFill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4282" y="4714884"/>
            <a:ext cx="87154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arenR" startAt="4"/>
            </a:pPr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</a:rPr>
              <a:t>Умножьте:</a:t>
            </a:r>
          </a:p>
          <a:p>
            <a:pPr marL="514350" indent="-514350"/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</a:rPr>
              <a:t>(х-5)*(у+3). </a:t>
            </a:r>
            <a:endParaRPr lang="ru-RU" sz="2800" dirty="0">
              <a:solidFill>
                <a:srgbClr val="7030A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81000" y="152400"/>
            <a:ext cx="8382000" cy="9144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ru-RU" sz="2800" kern="0" dirty="0" smtClean="0">
                <a:solidFill>
                  <a:srgbClr val="91E5E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+mj-ea"/>
                <a:cs typeface="+mj-cs"/>
              </a:rPr>
              <a:t>Тема урока</a:t>
            </a:r>
            <a:endParaRPr kumimoji="1" lang="en-US" sz="2800" b="0" i="0" u="none" strike="noStrike" kern="0" cap="none" spc="0" normalizeH="0" baseline="0" noProof="0" dirty="0">
              <a:ln>
                <a:noFill/>
              </a:ln>
              <a:solidFill>
                <a:srgbClr val="91E5E3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5720" y="1643050"/>
            <a:ext cx="8715436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2">
                    <a:lumMod val="50000"/>
                    <a:lumOff val="50000"/>
                  </a:schemeClr>
                </a:solidFill>
                <a:latin typeface="Calibri" pitchFamily="34" charset="0"/>
              </a:rPr>
              <a:t>«Квадрат суммы и квадрат разности»  </a:t>
            </a:r>
            <a:endParaRPr lang="ru-RU" sz="2800" b="1" dirty="0">
              <a:solidFill>
                <a:schemeClr val="bg2">
                  <a:lumMod val="50000"/>
                  <a:lumOff val="50000"/>
                </a:schemeClr>
              </a:solidFill>
              <a:latin typeface="Calibri" pitchFamily="34" charset="0"/>
            </a:endParaRPr>
          </a:p>
        </p:txBody>
      </p:sp>
      <p:pic>
        <p:nvPicPr>
          <p:cNvPr id="3074" name="Picture 2" descr="Гид по стилю. Чествуем Победительниц!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2714620"/>
            <a:ext cx="5750759" cy="32861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1785926"/>
            <a:ext cx="871543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514350"/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</a:rPr>
              <a:t>Разделите следующие выражения на две группы и выполните действия:</a:t>
            </a:r>
          </a:p>
          <a:p>
            <a:pPr indent="-514350"/>
            <a:endParaRPr lang="ru-RU" sz="2800" dirty="0" smtClean="0">
              <a:solidFill>
                <a:srgbClr val="7030A0"/>
              </a:solidFill>
              <a:latin typeface="Calibri" pitchFamily="34" charset="0"/>
            </a:endParaRPr>
          </a:p>
          <a:p>
            <a:pPr indent="-514350"/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</a:rPr>
              <a:t>(</a:t>
            </a:r>
            <a:r>
              <a:rPr lang="ru-RU" sz="2800" dirty="0" err="1" smtClean="0">
                <a:solidFill>
                  <a:srgbClr val="7030A0"/>
                </a:solidFill>
                <a:latin typeface="Calibri" pitchFamily="34" charset="0"/>
              </a:rPr>
              <a:t>а+в</a:t>
            </a:r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</a:rPr>
              <a:t>)</a:t>
            </a:r>
            <a:r>
              <a:rPr lang="ru-RU" sz="2800" baseline="30000" dirty="0" smtClean="0">
                <a:solidFill>
                  <a:srgbClr val="7030A0"/>
                </a:solidFill>
                <a:latin typeface="Calibri" pitchFamily="34" charset="0"/>
              </a:rPr>
              <a:t>2</a:t>
            </a:r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</a:rPr>
              <a:t>;    (</a:t>
            </a:r>
            <a:r>
              <a:rPr lang="ru-RU" sz="2800" dirty="0" err="1" smtClean="0">
                <a:solidFill>
                  <a:srgbClr val="7030A0"/>
                </a:solidFill>
                <a:latin typeface="Calibri" pitchFamily="34" charset="0"/>
              </a:rPr>
              <a:t>х-у</a:t>
            </a:r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</a:rPr>
              <a:t>)</a:t>
            </a:r>
            <a:r>
              <a:rPr lang="ru-RU" sz="2800" baseline="30000" dirty="0" smtClean="0">
                <a:solidFill>
                  <a:srgbClr val="7030A0"/>
                </a:solidFill>
                <a:latin typeface="Calibri" pitchFamily="34" charset="0"/>
              </a:rPr>
              <a:t>2</a:t>
            </a:r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</a:rPr>
              <a:t>;    (</a:t>
            </a:r>
            <a:r>
              <a:rPr lang="en-US" sz="2800" dirty="0" smtClean="0">
                <a:solidFill>
                  <a:srgbClr val="7030A0"/>
                </a:solidFill>
                <a:latin typeface="Calibri" pitchFamily="34" charset="0"/>
              </a:rPr>
              <a:t>m-n)</a:t>
            </a:r>
            <a:r>
              <a:rPr lang="en-US" sz="2800" baseline="30000" dirty="0" smtClean="0">
                <a:solidFill>
                  <a:srgbClr val="7030A0"/>
                </a:solidFill>
                <a:latin typeface="Calibri" pitchFamily="34" charset="0"/>
              </a:rPr>
              <a:t>2</a:t>
            </a:r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</a:rPr>
              <a:t>;    (</a:t>
            </a:r>
            <a:r>
              <a:rPr lang="en-US" sz="2800" dirty="0" err="1" smtClean="0">
                <a:solidFill>
                  <a:srgbClr val="7030A0"/>
                </a:solidFill>
                <a:latin typeface="Calibri" pitchFamily="34" charset="0"/>
              </a:rPr>
              <a:t>c+d</a:t>
            </a:r>
            <a:r>
              <a:rPr lang="en-US" sz="2800" dirty="0" smtClean="0">
                <a:solidFill>
                  <a:srgbClr val="7030A0"/>
                </a:solidFill>
                <a:latin typeface="Calibri" pitchFamily="34" charset="0"/>
              </a:rPr>
              <a:t>)</a:t>
            </a:r>
            <a:r>
              <a:rPr lang="ru-RU" sz="2800" baseline="30000" dirty="0" smtClean="0">
                <a:solidFill>
                  <a:srgbClr val="7030A0"/>
                </a:solidFill>
                <a:latin typeface="Calibri" pitchFamily="34" charset="0"/>
              </a:rPr>
              <a:t>2</a:t>
            </a:r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</a:rPr>
              <a:t>;    (</a:t>
            </a:r>
            <a:r>
              <a:rPr lang="en-US" sz="2800" dirty="0" smtClean="0">
                <a:solidFill>
                  <a:srgbClr val="7030A0"/>
                </a:solidFill>
                <a:latin typeface="Calibri" pitchFamily="34" charset="0"/>
              </a:rPr>
              <a:t>t-k)</a:t>
            </a:r>
            <a:r>
              <a:rPr lang="en-US" sz="2800" baseline="30000" dirty="0" smtClean="0">
                <a:solidFill>
                  <a:srgbClr val="7030A0"/>
                </a:solidFill>
                <a:latin typeface="Calibri" pitchFamily="34" charset="0"/>
              </a:rPr>
              <a:t>2</a:t>
            </a:r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</a:rPr>
              <a:t>;    (</a:t>
            </a:r>
            <a:r>
              <a:rPr lang="en-US" sz="2800" dirty="0" err="1" smtClean="0">
                <a:solidFill>
                  <a:srgbClr val="7030A0"/>
                </a:solidFill>
                <a:latin typeface="Calibri" pitchFamily="34" charset="0"/>
              </a:rPr>
              <a:t>k+t</a:t>
            </a:r>
            <a:r>
              <a:rPr lang="en-US" sz="2800" dirty="0" smtClean="0">
                <a:solidFill>
                  <a:srgbClr val="7030A0"/>
                </a:solidFill>
                <a:latin typeface="Calibri" pitchFamily="34" charset="0"/>
              </a:rPr>
              <a:t>)</a:t>
            </a:r>
            <a:r>
              <a:rPr lang="en-US" sz="2800" baseline="30000" dirty="0" smtClean="0">
                <a:solidFill>
                  <a:srgbClr val="7030A0"/>
                </a:solidFill>
                <a:latin typeface="Calibri" pitchFamily="34" charset="0"/>
              </a:rPr>
              <a:t>2</a:t>
            </a:r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</a:rPr>
              <a:t>;    (</a:t>
            </a:r>
            <a:r>
              <a:rPr lang="ru-RU" sz="2800" dirty="0" err="1" smtClean="0">
                <a:solidFill>
                  <a:srgbClr val="7030A0"/>
                </a:solidFill>
                <a:latin typeface="Calibri" pitchFamily="34" charset="0"/>
              </a:rPr>
              <a:t>а-в</a:t>
            </a:r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</a:rPr>
              <a:t>)</a:t>
            </a:r>
            <a:r>
              <a:rPr lang="ru-RU" sz="2800" baseline="30000" dirty="0" smtClean="0">
                <a:solidFill>
                  <a:srgbClr val="7030A0"/>
                </a:solidFill>
                <a:latin typeface="Calibri" pitchFamily="34" charset="0"/>
              </a:rPr>
              <a:t>2</a:t>
            </a:r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</a:rPr>
              <a:t>;     (</a:t>
            </a:r>
            <a:r>
              <a:rPr lang="ru-RU" sz="2800" dirty="0" err="1" smtClean="0">
                <a:solidFill>
                  <a:srgbClr val="7030A0"/>
                </a:solidFill>
                <a:latin typeface="Calibri" pitchFamily="34" charset="0"/>
              </a:rPr>
              <a:t>х+у</a:t>
            </a:r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</a:rPr>
              <a:t>)</a:t>
            </a:r>
            <a:r>
              <a:rPr lang="ru-RU" sz="2800" baseline="30000" dirty="0" smtClean="0">
                <a:solidFill>
                  <a:srgbClr val="7030A0"/>
                </a:solidFill>
                <a:latin typeface="Calibri" pitchFamily="34" charset="0"/>
              </a:rPr>
              <a:t>2</a:t>
            </a:r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</a:rPr>
              <a:t>.</a:t>
            </a:r>
          </a:p>
          <a:p>
            <a:pPr marL="514350" indent="-514350"/>
            <a:endParaRPr lang="ru-RU" sz="2800" dirty="0" smtClean="0">
              <a:solidFill>
                <a:srgbClr val="7030A0"/>
              </a:solidFill>
              <a:latin typeface="Calibri" pitchFamily="34" charset="0"/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381000" y="152400"/>
            <a:ext cx="8382000" cy="9144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91E5E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+mj-cs"/>
              </a:rPr>
              <a:t>Выполните</a:t>
            </a:r>
            <a:r>
              <a:rPr kumimoji="1" lang="ru-RU" sz="2800" b="0" i="0" u="none" strike="noStrike" kern="0" cap="none" spc="0" normalizeH="0" noProof="0" dirty="0" smtClean="0">
                <a:ln>
                  <a:noFill/>
                </a:ln>
                <a:solidFill>
                  <a:srgbClr val="91E5E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+mj-cs"/>
              </a:rPr>
              <a:t> задания:</a:t>
            </a:r>
            <a:endParaRPr kumimoji="1" lang="en-US" sz="2800" b="0" i="0" u="none" strike="noStrike" kern="0" cap="none" spc="0" normalizeH="0" baseline="0" noProof="0" dirty="0">
              <a:ln>
                <a:noFill/>
              </a:ln>
              <a:solidFill>
                <a:srgbClr val="91E5E3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pic>
        <p:nvPicPr>
          <p:cNvPr id="1026" name="Picture 2" descr="19 Февраля 2012 - Сайт МОУ &quot;Гимназия&quot; г. Борович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-214338"/>
            <a:ext cx="1357322" cy="1697654"/>
          </a:xfrm>
          <a:prstGeom prst="rect">
            <a:avLst/>
          </a:prstGeom>
          <a:noFill/>
        </p:spPr>
      </p:pic>
      <p:pic>
        <p:nvPicPr>
          <p:cNvPr id="1030" name="Picture 6" descr="Гид по стилю. Чествуем Победительниц!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0298" y="3857628"/>
            <a:ext cx="4071966" cy="23268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81000" y="152400"/>
            <a:ext cx="8382000" cy="9144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91E5E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+mj-cs"/>
              </a:rPr>
              <a:t>Выполните</a:t>
            </a:r>
            <a:r>
              <a:rPr kumimoji="1" lang="ru-RU" sz="2800" b="0" i="0" u="none" strike="noStrike" kern="0" cap="none" spc="0" normalizeH="0" noProof="0" dirty="0" smtClean="0">
                <a:ln>
                  <a:noFill/>
                </a:ln>
                <a:solidFill>
                  <a:srgbClr val="91E5E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+mj-cs"/>
              </a:rPr>
              <a:t> задания:</a:t>
            </a:r>
            <a:endParaRPr kumimoji="1" lang="en-US" sz="2800" b="0" i="0" u="none" strike="noStrike" kern="0" cap="none" spc="0" normalizeH="0" baseline="0" noProof="0" dirty="0">
              <a:ln>
                <a:noFill/>
              </a:ln>
              <a:solidFill>
                <a:srgbClr val="91E5E3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pic>
        <p:nvPicPr>
          <p:cNvPr id="4" name="Picture 2" descr="19 Февраля 2012 - Сайт МОУ &quot;Гимназия&quot; г. Борович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-142900"/>
            <a:ext cx="1357322" cy="169765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14282" y="1785926"/>
            <a:ext cx="8715436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/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</a:rPr>
              <a:t>Соедините равные выражения:</a:t>
            </a:r>
          </a:p>
          <a:p>
            <a:pPr marL="514350" indent="-514350"/>
            <a:endParaRPr lang="ru-RU" sz="2800" dirty="0" smtClean="0">
              <a:solidFill>
                <a:srgbClr val="7030A0"/>
              </a:solidFill>
              <a:latin typeface="Calibri" pitchFamily="34" charset="0"/>
            </a:endParaRPr>
          </a:p>
          <a:p>
            <a:pPr marL="514350" indent="-514350"/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</a:rPr>
              <a:t>                            (</a:t>
            </a:r>
            <a:r>
              <a:rPr lang="ru-RU" sz="2800" dirty="0" err="1" smtClean="0">
                <a:solidFill>
                  <a:srgbClr val="7030A0"/>
                </a:solidFill>
                <a:latin typeface="Calibri" pitchFamily="34" charset="0"/>
              </a:rPr>
              <a:t>а+</a:t>
            </a:r>
            <a:r>
              <a:rPr lang="en-US" sz="2800" dirty="0" smtClean="0">
                <a:solidFill>
                  <a:srgbClr val="7030A0"/>
                </a:solidFill>
                <a:latin typeface="Calibri" pitchFamily="34" charset="0"/>
              </a:rPr>
              <a:t>b)</a:t>
            </a:r>
            <a:r>
              <a:rPr lang="en-US" sz="2800" baseline="30000" dirty="0" smtClean="0">
                <a:solidFill>
                  <a:srgbClr val="7030A0"/>
                </a:solidFill>
                <a:latin typeface="Calibri" pitchFamily="34" charset="0"/>
              </a:rPr>
              <a:t>2</a:t>
            </a:r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</a:rPr>
              <a:t>;                     </a:t>
            </a:r>
            <a:r>
              <a:rPr lang="en-US" sz="2800" dirty="0" smtClean="0">
                <a:solidFill>
                  <a:srgbClr val="7030A0"/>
                </a:solidFill>
                <a:latin typeface="Calibri" pitchFamily="34" charset="0"/>
              </a:rPr>
              <a:t>  </a:t>
            </a:r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</a:rPr>
              <a:t>(</a:t>
            </a:r>
            <a:r>
              <a:rPr lang="en-US" sz="2800" dirty="0" smtClean="0">
                <a:solidFill>
                  <a:srgbClr val="7030A0"/>
                </a:solidFill>
                <a:latin typeface="Calibri" pitchFamily="34" charset="0"/>
              </a:rPr>
              <a:t>a-b)</a:t>
            </a:r>
            <a:r>
              <a:rPr lang="en-US" sz="2800" baseline="30000" dirty="0" smtClean="0">
                <a:solidFill>
                  <a:srgbClr val="7030A0"/>
                </a:solidFill>
                <a:latin typeface="Calibri" pitchFamily="34" charset="0"/>
              </a:rPr>
              <a:t>2</a:t>
            </a:r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</a:rPr>
              <a:t>;</a:t>
            </a:r>
          </a:p>
          <a:p>
            <a:pPr marL="514350" indent="-514350"/>
            <a:endParaRPr lang="ru-RU" sz="2800" dirty="0" smtClean="0">
              <a:solidFill>
                <a:srgbClr val="7030A0"/>
              </a:solidFill>
              <a:latin typeface="Calibri" pitchFamily="34" charset="0"/>
            </a:endParaRPr>
          </a:p>
          <a:p>
            <a:pPr marL="514350" indent="-514350"/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</a:rPr>
              <a:t>                         с</a:t>
            </a:r>
            <a:r>
              <a:rPr lang="ru-RU" sz="2800" baseline="30000" dirty="0" smtClean="0">
                <a:solidFill>
                  <a:srgbClr val="7030A0"/>
                </a:solidFill>
                <a:latin typeface="Calibri" pitchFamily="34" charset="0"/>
              </a:rPr>
              <a:t>2</a:t>
            </a:r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</a:rPr>
              <a:t>-2</a:t>
            </a:r>
            <a:r>
              <a:rPr lang="en-US" sz="2800" dirty="0" smtClean="0">
                <a:solidFill>
                  <a:srgbClr val="7030A0"/>
                </a:solidFill>
                <a:latin typeface="Calibri" pitchFamily="34" charset="0"/>
              </a:rPr>
              <a:t>cd+d</a:t>
            </a:r>
            <a:r>
              <a:rPr lang="en-US" sz="2800" baseline="30000" dirty="0" smtClean="0">
                <a:solidFill>
                  <a:srgbClr val="7030A0"/>
                </a:solidFill>
                <a:latin typeface="Calibri" pitchFamily="34" charset="0"/>
              </a:rPr>
              <a:t>2</a:t>
            </a:r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</a:rPr>
              <a:t>;               а</a:t>
            </a:r>
            <a:r>
              <a:rPr lang="ru-RU" sz="2800" baseline="30000" dirty="0" smtClean="0">
                <a:solidFill>
                  <a:srgbClr val="7030A0"/>
                </a:solidFill>
                <a:latin typeface="Calibri" pitchFamily="34" charset="0"/>
              </a:rPr>
              <a:t>2</a:t>
            </a:r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</a:rPr>
              <a:t>+2</a:t>
            </a:r>
            <a:r>
              <a:rPr lang="en-US" sz="2800" dirty="0" smtClean="0">
                <a:solidFill>
                  <a:srgbClr val="7030A0"/>
                </a:solidFill>
                <a:latin typeface="Calibri" pitchFamily="34" charset="0"/>
              </a:rPr>
              <a:t>ab+b</a:t>
            </a:r>
            <a:r>
              <a:rPr lang="en-US" sz="2800" baseline="30000" dirty="0" smtClean="0">
                <a:solidFill>
                  <a:srgbClr val="7030A0"/>
                </a:solidFill>
                <a:latin typeface="Calibri" pitchFamily="34" charset="0"/>
              </a:rPr>
              <a:t>2</a:t>
            </a:r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</a:rPr>
              <a:t>;</a:t>
            </a:r>
          </a:p>
          <a:p>
            <a:pPr marL="514350" indent="-514350"/>
            <a:endParaRPr lang="ru-RU" sz="2800" dirty="0" smtClean="0">
              <a:solidFill>
                <a:srgbClr val="7030A0"/>
              </a:solidFill>
              <a:latin typeface="Calibri" pitchFamily="34" charset="0"/>
            </a:endParaRPr>
          </a:p>
          <a:p>
            <a:pPr marL="514350" indent="-514350"/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</a:rPr>
              <a:t>                       </a:t>
            </a:r>
            <a:r>
              <a:rPr lang="en-US" sz="2800" dirty="0" smtClean="0">
                <a:solidFill>
                  <a:srgbClr val="7030A0"/>
                </a:solidFill>
                <a:latin typeface="Calibri" pitchFamily="34" charset="0"/>
              </a:rPr>
              <a:t> </a:t>
            </a:r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</a:rPr>
              <a:t> а</a:t>
            </a:r>
            <a:r>
              <a:rPr lang="ru-RU" sz="2800" baseline="30000" dirty="0" smtClean="0">
                <a:solidFill>
                  <a:srgbClr val="7030A0"/>
                </a:solidFill>
                <a:latin typeface="Calibri" pitchFamily="34" charset="0"/>
              </a:rPr>
              <a:t>2</a:t>
            </a:r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</a:rPr>
              <a:t>-2</a:t>
            </a:r>
            <a:r>
              <a:rPr lang="en-US" sz="2800" dirty="0" smtClean="0">
                <a:solidFill>
                  <a:srgbClr val="7030A0"/>
                </a:solidFill>
                <a:latin typeface="Calibri" pitchFamily="34" charset="0"/>
              </a:rPr>
              <a:t>ab+b</a:t>
            </a:r>
            <a:r>
              <a:rPr lang="en-US" sz="2800" baseline="30000" dirty="0" smtClean="0">
                <a:solidFill>
                  <a:srgbClr val="7030A0"/>
                </a:solidFill>
                <a:latin typeface="Calibri" pitchFamily="34" charset="0"/>
              </a:rPr>
              <a:t>2</a:t>
            </a:r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</a:rPr>
              <a:t>;                 </a:t>
            </a:r>
            <a:r>
              <a:rPr lang="en-US" sz="2800" dirty="0" smtClean="0">
                <a:solidFill>
                  <a:srgbClr val="7030A0"/>
                </a:solidFill>
                <a:latin typeface="Calibri" pitchFamily="34" charset="0"/>
              </a:rPr>
              <a:t> </a:t>
            </a:r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</a:rPr>
              <a:t> (</a:t>
            </a:r>
            <a:r>
              <a:rPr lang="en-US" sz="2800" dirty="0" smtClean="0">
                <a:solidFill>
                  <a:srgbClr val="7030A0"/>
                </a:solidFill>
                <a:latin typeface="Calibri" pitchFamily="34" charset="0"/>
              </a:rPr>
              <a:t>c-d)</a:t>
            </a:r>
            <a:r>
              <a:rPr lang="en-US" sz="2800" baseline="30000" dirty="0" smtClean="0">
                <a:solidFill>
                  <a:srgbClr val="7030A0"/>
                </a:solidFill>
                <a:latin typeface="Calibri" pitchFamily="34" charset="0"/>
              </a:rPr>
              <a:t>2</a:t>
            </a:r>
            <a:r>
              <a:rPr lang="en-US" sz="2800" dirty="0" smtClean="0">
                <a:solidFill>
                  <a:srgbClr val="7030A0"/>
                </a:solidFill>
                <a:latin typeface="Calibri" pitchFamily="34" charset="0"/>
              </a:rPr>
              <a:t>.</a:t>
            </a:r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</a:rPr>
              <a:t>       </a:t>
            </a:r>
            <a:endParaRPr lang="ru-RU" sz="2800" dirty="0">
              <a:solidFill>
                <a:srgbClr val="7030A0"/>
              </a:solidFill>
              <a:latin typeface="Calibri" pitchFamily="34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 bwMode="auto">
          <a:xfrm>
            <a:off x="3643306" y="2857496"/>
            <a:ext cx="1285884" cy="857256"/>
          </a:xfrm>
          <a:prstGeom prst="line">
            <a:avLst/>
          </a:prstGeom>
          <a:solidFill>
            <a:schemeClr val="accent1"/>
          </a:solidFill>
          <a:ln w="28575" cap="sq" cmpd="sng" algn="ctr">
            <a:solidFill>
              <a:srgbClr val="3366CC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9" name="Прямая соединительная линия 8"/>
          <p:cNvCxnSpPr/>
          <p:nvPr/>
        </p:nvCxnSpPr>
        <p:spPr bwMode="auto">
          <a:xfrm>
            <a:off x="3857620" y="3857628"/>
            <a:ext cx="1428760" cy="785818"/>
          </a:xfrm>
          <a:prstGeom prst="line">
            <a:avLst/>
          </a:prstGeom>
          <a:solidFill>
            <a:schemeClr val="accent1"/>
          </a:solidFill>
          <a:ln w="28575" cap="sq" cmpd="sng" algn="ctr">
            <a:solidFill>
              <a:srgbClr val="3366CC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1" name="Прямая соединительная линия 10"/>
          <p:cNvCxnSpPr/>
          <p:nvPr/>
        </p:nvCxnSpPr>
        <p:spPr bwMode="auto">
          <a:xfrm rot="5400000" flipH="1" flipV="1">
            <a:off x="3821901" y="3036091"/>
            <a:ext cx="1643074" cy="1428760"/>
          </a:xfrm>
          <a:prstGeom prst="line">
            <a:avLst/>
          </a:prstGeom>
          <a:solidFill>
            <a:schemeClr val="accent1"/>
          </a:solidFill>
          <a:ln w="28575" cap="sq" cmpd="sng" algn="ctr">
            <a:solidFill>
              <a:srgbClr val="3366CC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81000" y="152400"/>
            <a:ext cx="8382000" cy="9144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91E5E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+mj-cs"/>
              </a:rPr>
              <a:t>Выполните</a:t>
            </a:r>
            <a:r>
              <a:rPr kumimoji="1" lang="ru-RU" sz="2800" b="0" i="0" u="none" strike="noStrike" kern="0" cap="none" spc="0" normalizeH="0" noProof="0" dirty="0" smtClean="0">
                <a:ln>
                  <a:noFill/>
                </a:ln>
                <a:solidFill>
                  <a:srgbClr val="91E5E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+mj-cs"/>
              </a:rPr>
              <a:t> задания:</a:t>
            </a:r>
            <a:endParaRPr kumimoji="1" lang="en-US" sz="2800" b="0" i="0" u="none" strike="noStrike" kern="0" cap="none" spc="0" normalizeH="0" baseline="0" noProof="0" dirty="0">
              <a:ln>
                <a:noFill/>
              </a:ln>
              <a:solidFill>
                <a:srgbClr val="91E5E3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pic>
        <p:nvPicPr>
          <p:cNvPr id="3" name="Picture 2" descr="19 Февраля 2012 - Сайт МОУ &quot;Гимназия&quot; г. Борович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-142900"/>
            <a:ext cx="1357322" cy="169765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14282" y="1785926"/>
            <a:ext cx="87154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514350"/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</a:rPr>
              <a:t>Вставьте пропущенные знаки: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85720" y="2285992"/>
            <a:ext cx="871543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514350" algn="ctr"/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</a:rPr>
              <a:t>(</a:t>
            </a:r>
            <a:r>
              <a:rPr lang="ru-RU" sz="2800" dirty="0" err="1" smtClean="0">
                <a:solidFill>
                  <a:srgbClr val="7030A0"/>
                </a:solidFill>
                <a:latin typeface="Calibri" pitchFamily="34" charset="0"/>
              </a:rPr>
              <a:t>а-с</a:t>
            </a:r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</a:rPr>
              <a:t>)</a:t>
            </a:r>
            <a:r>
              <a:rPr lang="ru-RU" sz="2800" baseline="30000" dirty="0" smtClean="0">
                <a:solidFill>
                  <a:srgbClr val="7030A0"/>
                </a:solidFill>
                <a:latin typeface="Calibri" pitchFamily="34" charset="0"/>
              </a:rPr>
              <a:t>2</a:t>
            </a:r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</a:rPr>
              <a:t>=а</a:t>
            </a:r>
            <a:r>
              <a:rPr lang="ru-RU" sz="2800" baseline="30000" dirty="0" smtClean="0">
                <a:solidFill>
                  <a:srgbClr val="7030A0"/>
                </a:solidFill>
                <a:latin typeface="Calibri" pitchFamily="34" charset="0"/>
              </a:rPr>
              <a:t>2</a:t>
            </a:r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</a:rPr>
              <a:t>…2ас…с</a:t>
            </a:r>
            <a:r>
              <a:rPr lang="ru-RU" sz="2800" baseline="30000" dirty="0" smtClean="0">
                <a:solidFill>
                  <a:srgbClr val="7030A0"/>
                </a:solidFill>
                <a:latin typeface="Calibri" pitchFamily="34" charset="0"/>
              </a:rPr>
              <a:t>2</a:t>
            </a:r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</a:rPr>
              <a:t>;</a:t>
            </a:r>
            <a:endParaRPr lang="en-US" sz="2800" dirty="0" smtClean="0">
              <a:solidFill>
                <a:srgbClr val="7030A0"/>
              </a:solidFill>
              <a:latin typeface="Calibri" pitchFamily="34" charset="0"/>
            </a:endParaRPr>
          </a:p>
          <a:p>
            <a:pPr indent="-514350" algn="ctr"/>
            <a:endParaRPr lang="ru-RU" sz="2800" dirty="0" smtClean="0">
              <a:solidFill>
                <a:srgbClr val="7030A0"/>
              </a:solidFill>
              <a:latin typeface="Calibri" pitchFamily="34" charset="0"/>
            </a:endParaRPr>
          </a:p>
          <a:p>
            <a:pPr indent="-514350" algn="ctr"/>
            <a:r>
              <a:rPr lang="en-US" sz="2800" dirty="0" smtClean="0">
                <a:solidFill>
                  <a:srgbClr val="7030A0"/>
                </a:solidFill>
                <a:latin typeface="Calibri" pitchFamily="34" charset="0"/>
              </a:rPr>
              <a:t>(5-f)</a:t>
            </a:r>
            <a:r>
              <a:rPr lang="en-US" sz="2800" baseline="30000" dirty="0" smtClean="0">
                <a:solidFill>
                  <a:srgbClr val="7030A0"/>
                </a:solidFill>
                <a:latin typeface="Calibri" pitchFamily="34" charset="0"/>
              </a:rPr>
              <a:t>2</a:t>
            </a:r>
            <a:r>
              <a:rPr lang="en-US" sz="2800" dirty="0" smtClean="0">
                <a:solidFill>
                  <a:srgbClr val="7030A0"/>
                </a:solidFill>
                <a:latin typeface="Calibri" pitchFamily="34" charset="0"/>
              </a:rPr>
              <a:t>=25…10f…f</a:t>
            </a:r>
            <a:r>
              <a:rPr lang="en-US" sz="2800" baseline="30000" dirty="0" smtClean="0">
                <a:solidFill>
                  <a:srgbClr val="7030A0"/>
                </a:solidFill>
                <a:latin typeface="Calibri" pitchFamily="34" charset="0"/>
              </a:rPr>
              <a:t>2</a:t>
            </a:r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</a:rPr>
              <a:t>;</a:t>
            </a:r>
            <a:endParaRPr lang="en-US" sz="2800" dirty="0" smtClean="0">
              <a:solidFill>
                <a:srgbClr val="7030A0"/>
              </a:solidFill>
              <a:latin typeface="Calibri" pitchFamily="34" charset="0"/>
            </a:endParaRPr>
          </a:p>
          <a:p>
            <a:pPr indent="-514350" algn="ctr"/>
            <a:endParaRPr lang="ru-RU" sz="2800" dirty="0" smtClean="0">
              <a:solidFill>
                <a:srgbClr val="7030A0"/>
              </a:solidFill>
              <a:latin typeface="Calibri" pitchFamily="34" charset="0"/>
            </a:endParaRPr>
          </a:p>
          <a:p>
            <a:pPr indent="-514350" algn="ctr"/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</a:rPr>
              <a:t>(</a:t>
            </a:r>
            <a:r>
              <a:rPr lang="en-US" sz="2800" dirty="0" err="1" smtClean="0">
                <a:solidFill>
                  <a:srgbClr val="7030A0"/>
                </a:solidFill>
                <a:latin typeface="Calibri" pitchFamily="34" charset="0"/>
              </a:rPr>
              <a:t>m+n</a:t>
            </a:r>
            <a:r>
              <a:rPr lang="en-US" sz="2800" dirty="0" smtClean="0">
                <a:solidFill>
                  <a:srgbClr val="7030A0"/>
                </a:solidFill>
                <a:latin typeface="Calibri" pitchFamily="34" charset="0"/>
              </a:rPr>
              <a:t>)</a:t>
            </a:r>
            <a:r>
              <a:rPr lang="en-US" sz="2800" baseline="30000" dirty="0" smtClean="0">
                <a:solidFill>
                  <a:srgbClr val="7030A0"/>
                </a:solidFill>
                <a:latin typeface="Calibri" pitchFamily="34" charset="0"/>
              </a:rPr>
              <a:t>2</a:t>
            </a:r>
            <a:r>
              <a:rPr lang="en-US" sz="2800" dirty="0" smtClean="0">
                <a:solidFill>
                  <a:srgbClr val="7030A0"/>
                </a:solidFill>
                <a:latin typeface="Calibri" pitchFamily="34" charset="0"/>
              </a:rPr>
              <a:t>=m</a:t>
            </a:r>
            <a:r>
              <a:rPr lang="en-US" sz="2800" baseline="30000" dirty="0" smtClean="0">
                <a:solidFill>
                  <a:srgbClr val="7030A0"/>
                </a:solidFill>
                <a:latin typeface="Calibri" pitchFamily="34" charset="0"/>
              </a:rPr>
              <a:t>2</a:t>
            </a:r>
            <a:r>
              <a:rPr lang="en-US" sz="2800" dirty="0" smtClean="0">
                <a:solidFill>
                  <a:srgbClr val="7030A0"/>
                </a:solidFill>
                <a:latin typeface="Calibri" pitchFamily="34" charset="0"/>
              </a:rPr>
              <a:t>…2mn…n</a:t>
            </a:r>
            <a:r>
              <a:rPr lang="en-US" sz="2800" baseline="30000" dirty="0" smtClean="0">
                <a:solidFill>
                  <a:srgbClr val="7030A0"/>
                </a:solidFill>
                <a:latin typeface="Calibri" pitchFamily="34" charset="0"/>
              </a:rPr>
              <a:t>2</a:t>
            </a:r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</a:rPr>
              <a:t>;</a:t>
            </a:r>
            <a:endParaRPr lang="en-US" sz="2800" dirty="0" smtClean="0">
              <a:solidFill>
                <a:srgbClr val="7030A0"/>
              </a:solidFill>
              <a:latin typeface="Calibri" pitchFamily="34" charset="0"/>
            </a:endParaRPr>
          </a:p>
          <a:p>
            <a:pPr indent="-514350" algn="ctr"/>
            <a:endParaRPr lang="ru-RU" sz="2800" dirty="0" smtClean="0">
              <a:solidFill>
                <a:srgbClr val="7030A0"/>
              </a:solidFill>
              <a:latin typeface="Calibri" pitchFamily="34" charset="0"/>
            </a:endParaRPr>
          </a:p>
          <a:p>
            <a:pPr indent="-514350" algn="ctr"/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</a:rPr>
              <a:t>(</a:t>
            </a:r>
            <a:r>
              <a:rPr lang="en-US" sz="2800" dirty="0" smtClean="0">
                <a:solidFill>
                  <a:srgbClr val="7030A0"/>
                </a:solidFill>
                <a:latin typeface="Calibri" pitchFamily="34" charset="0"/>
              </a:rPr>
              <a:t>d+8)</a:t>
            </a:r>
            <a:r>
              <a:rPr lang="en-US" sz="2800" baseline="30000" dirty="0" smtClean="0">
                <a:solidFill>
                  <a:srgbClr val="7030A0"/>
                </a:solidFill>
                <a:latin typeface="Calibri" pitchFamily="34" charset="0"/>
              </a:rPr>
              <a:t>2</a:t>
            </a:r>
            <a:r>
              <a:rPr lang="en-US" sz="2800" dirty="0" smtClean="0">
                <a:solidFill>
                  <a:srgbClr val="7030A0"/>
                </a:solidFill>
                <a:latin typeface="Calibri" pitchFamily="34" charset="0"/>
              </a:rPr>
              <a:t>=d</a:t>
            </a:r>
            <a:r>
              <a:rPr lang="en-US" sz="2800" baseline="30000" dirty="0" smtClean="0">
                <a:solidFill>
                  <a:srgbClr val="7030A0"/>
                </a:solidFill>
                <a:latin typeface="Calibri" pitchFamily="34" charset="0"/>
              </a:rPr>
              <a:t>2</a:t>
            </a:r>
            <a:r>
              <a:rPr lang="en-US" sz="2800" dirty="0" smtClean="0">
                <a:solidFill>
                  <a:srgbClr val="7030A0"/>
                </a:solidFill>
                <a:latin typeface="Calibri" pitchFamily="34" charset="0"/>
              </a:rPr>
              <a:t>…16d…64</a:t>
            </a:r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</a:rPr>
              <a:t>;</a:t>
            </a:r>
            <a:endParaRPr lang="en-US" sz="2800" dirty="0" smtClean="0">
              <a:solidFill>
                <a:srgbClr val="7030A0"/>
              </a:solidFill>
              <a:latin typeface="Calibri" pitchFamily="34" charset="0"/>
            </a:endParaRPr>
          </a:p>
          <a:p>
            <a:pPr indent="-514350" algn="ctr"/>
            <a:endParaRPr lang="en-US" sz="2800" dirty="0" smtClean="0">
              <a:solidFill>
                <a:srgbClr val="7030A0"/>
              </a:solidFill>
              <a:latin typeface="Calibri" pitchFamily="34" charset="0"/>
            </a:endParaRPr>
          </a:p>
          <a:p>
            <a:pPr indent="-514350" algn="ctr"/>
            <a:r>
              <a:rPr lang="en-US" sz="2800" dirty="0" smtClean="0">
                <a:solidFill>
                  <a:srgbClr val="7030A0"/>
                </a:solidFill>
                <a:latin typeface="Calibri" pitchFamily="34" charset="0"/>
              </a:rPr>
              <a:t>(l-3)</a:t>
            </a:r>
            <a:r>
              <a:rPr lang="en-US" sz="2800" baseline="30000" dirty="0" smtClean="0">
                <a:solidFill>
                  <a:srgbClr val="7030A0"/>
                </a:solidFill>
                <a:latin typeface="Calibri" pitchFamily="34" charset="0"/>
              </a:rPr>
              <a:t>2</a:t>
            </a:r>
            <a:r>
              <a:rPr lang="en-US" sz="2800" dirty="0" smtClean="0">
                <a:solidFill>
                  <a:srgbClr val="7030A0"/>
                </a:solidFill>
                <a:latin typeface="Calibri" pitchFamily="34" charset="0"/>
              </a:rPr>
              <a:t>=l</a:t>
            </a:r>
            <a:r>
              <a:rPr lang="en-US" sz="2800" baseline="30000" dirty="0" smtClean="0">
                <a:solidFill>
                  <a:srgbClr val="7030A0"/>
                </a:solidFill>
                <a:latin typeface="Calibri" pitchFamily="34" charset="0"/>
              </a:rPr>
              <a:t>2</a:t>
            </a:r>
            <a:r>
              <a:rPr lang="en-US" sz="2800" dirty="0" smtClean="0">
                <a:solidFill>
                  <a:srgbClr val="7030A0"/>
                </a:solidFill>
                <a:latin typeface="Calibri" pitchFamily="34" charset="0"/>
              </a:rPr>
              <a:t>…6l…9</a:t>
            </a:r>
            <a:endParaRPr lang="ru-RU" sz="2800" dirty="0" smtClean="0">
              <a:solidFill>
                <a:srgbClr val="7030A0"/>
              </a:solidFill>
              <a:latin typeface="Calibri" pitchFamily="34" charset="0"/>
            </a:endParaRPr>
          </a:p>
          <a:p>
            <a:pPr indent="-514350" algn="ctr"/>
            <a:endParaRPr lang="ru-RU" sz="2800" dirty="0" smtClean="0">
              <a:solidFill>
                <a:srgbClr val="7030A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81000" y="152400"/>
            <a:ext cx="8382000" cy="9144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ru-RU" sz="2800" b="0" i="0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+mj-cs"/>
              </a:rPr>
              <a:t>Ответы на задание:</a:t>
            </a:r>
            <a:endParaRPr kumimoji="1" lang="en-US" sz="2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4282" y="1643050"/>
            <a:ext cx="871543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514350" algn="ctr"/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</a:rPr>
              <a:t>(</a:t>
            </a:r>
            <a:r>
              <a:rPr lang="ru-RU" sz="2800" dirty="0" err="1" smtClean="0">
                <a:solidFill>
                  <a:srgbClr val="7030A0"/>
                </a:solidFill>
                <a:latin typeface="Calibri" pitchFamily="34" charset="0"/>
              </a:rPr>
              <a:t>а-с</a:t>
            </a:r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</a:rPr>
              <a:t>)</a:t>
            </a:r>
            <a:r>
              <a:rPr lang="ru-RU" sz="2800" baseline="30000" dirty="0" smtClean="0">
                <a:solidFill>
                  <a:srgbClr val="7030A0"/>
                </a:solidFill>
                <a:latin typeface="Calibri" pitchFamily="34" charset="0"/>
              </a:rPr>
              <a:t>2</a:t>
            </a:r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</a:rPr>
              <a:t>=а</a:t>
            </a:r>
            <a:r>
              <a:rPr lang="ru-RU" sz="2800" baseline="30000" dirty="0" smtClean="0">
                <a:solidFill>
                  <a:srgbClr val="7030A0"/>
                </a:solidFill>
                <a:latin typeface="Calibri" pitchFamily="34" charset="0"/>
              </a:rPr>
              <a:t>2</a:t>
            </a:r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</a:rPr>
              <a:t> </a:t>
            </a:r>
            <a:r>
              <a:rPr lang="ru-RU" sz="2800" dirty="0" smtClean="0">
                <a:solidFill>
                  <a:srgbClr val="FF0000"/>
                </a:solidFill>
                <a:latin typeface="Calibri" pitchFamily="34" charset="0"/>
              </a:rPr>
              <a:t>- </a:t>
            </a:r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</a:rPr>
              <a:t>2ас </a:t>
            </a:r>
            <a:r>
              <a:rPr lang="ru-RU" sz="2800" dirty="0" smtClean="0">
                <a:solidFill>
                  <a:srgbClr val="FF0000"/>
                </a:solidFill>
                <a:latin typeface="Calibri" pitchFamily="34" charset="0"/>
              </a:rPr>
              <a:t>+</a:t>
            </a:r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</a:rPr>
              <a:t> с</a:t>
            </a:r>
            <a:r>
              <a:rPr lang="ru-RU" sz="2800" baseline="30000" dirty="0" smtClean="0">
                <a:solidFill>
                  <a:srgbClr val="7030A0"/>
                </a:solidFill>
                <a:latin typeface="Calibri" pitchFamily="34" charset="0"/>
              </a:rPr>
              <a:t>2</a:t>
            </a:r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</a:rPr>
              <a:t>;</a:t>
            </a:r>
            <a:endParaRPr lang="en-US" sz="2800" dirty="0" smtClean="0">
              <a:solidFill>
                <a:srgbClr val="7030A0"/>
              </a:solidFill>
              <a:latin typeface="Calibri" pitchFamily="34" charset="0"/>
            </a:endParaRPr>
          </a:p>
          <a:p>
            <a:pPr indent="-514350" algn="ctr"/>
            <a:endParaRPr lang="ru-RU" sz="2800" dirty="0" smtClean="0">
              <a:solidFill>
                <a:srgbClr val="7030A0"/>
              </a:solidFill>
              <a:latin typeface="Calibri" pitchFamily="34" charset="0"/>
            </a:endParaRPr>
          </a:p>
          <a:p>
            <a:pPr indent="-514350" algn="ctr"/>
            <a:r>
              <a:rPr lang="en-US" sz="2800" dirty="0" smtClean="0">
                <a:solidFill>
                  <a:srgbClr val="7030A0"/>
                </a:solidFill>
                <a:latin typeface="Calibri" pitchFamily="34" charset="0"/>
              </a:rPr>
              <a:t>(5-f)</a:t>
            </a:r>
            <a:r>
              <a:rPr lang="en-US" sz="2800" baseline="30000" dirty="0" smtClean="0">
                <a:solidFill>
                  <a:srgbClr val="7030A0"/>
                </a:solidFill>
                <a:latin typeface="Calibri" pitchFamily="34" charset="0"/>
              </a:rPr>
              <a:t>2</a:t>
            </a:r>
            <a:r>
              <a:rPr lang="en-US" sz="2800" dirty="0" smtClean="0">
                <a:solidFill>
                  <a:srgbClr val="7030A0"/>
                </a:solidFill>
                <a:latin typeface="Calibri" pitchFamily="34" charset="0"/>
              </a:rPr>
              <a:t>=25</a:t>
            </a:r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</a:rPr>
              <a:t> </a:t>
            </a:r>
            <a:r>
              <a:rPr lang="ru-RU" sz="2800" dirty="0" smtClean="0">
                <a:solidFill>
                  <a:srgbClr val="FF0000"/>
                </a:solidFill>
                <a:latin typeface="Calibri" pitchFamily="34" charset="0"/>
              </a:rPr>
              <a:t>- </a:t>
            </a:r>
            <a:r>
              <a:rPr lang="en-US" sz="2800" dirty="0" smtClean="0">
                <a:solidFill>
                  <a:srgbClr val="7030A0"/>
                </a:solidFill>
                <a:latin typeface="Calibri" pitchFamily="34" charset="0"/>
              </a:rPr>
              <a:t>10f</a:t>
            </a:r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</a:rPr>
              <a:t> </a:t>
            </a:r>
            <a:r>
              <a:rPr lang="ru-RU" sz="2800" dirty="0" smtClean="0">
                <a:solidFill>
                  <a:srgbClr val="FF0000"/>
                </a:solidFill>
                <a:latin typeface="Calibri" pitchFamily="34" charset="0"/>
              </a:rPr>
              <a:t>+</a:t>
            </a:r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</a:rPr>
              <a:t> </a:t>
            </a:r>
            <a:r>
              <a:rPr lang="en-US" sz="2800" dirty="0" smtClean="0">
                <a:solidFill>
                  <a:srgbClr val="7030A0"/>
                </a:solidFill>
                <a:latin typeface="Calibri" pitchFamily="34" charset="0"/>
              </a:rPr>
              <a:t>f</a:t>
            </a:r>
            <a:r>
              <a:rPr lang="en-US" sz="2800" baseline="30000" dirty="0" smtClean="0">
                <a:solidFill>
                  <a:srgbClr val="7030A0"/>
                </a:solidFill>
                <a:latin typeface="Calibri" pitchFamily="34" charset="0"/>
              </a:rPr>
              <a:t>2</a:t>
            </a:r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</a:rPr>
              <a:t>;</a:t>
            </a:r>
            <a:endParaRPr lang="en-US" sz="2800" dirty="0" smtClean="0">
              <a:solidFill>
                <a:srgbClr val="7030A0"/>
              </a:solidFill>
              <a:latin typeface="Calibri" pitchFamily="34" charset="0"/>
            </a:endParaRPr>
          </a:p>
          <a:p>
            <a:pPr indent="-514350" algn="ctr"/>
            <a:endParaRPr lang="ru-RU" sz="2800" dirty="0" smtClean="0">
              <a:solidFill>
                <a:srgbClr val="7030A0"/>
              </a:solidFill>
              <a:latin typeface="Calibri" pitchFamily="34" charset="0"/>
            </a:endParaRPr>
          </a:p>
          <a:p>
            <a:pPr indent="-514350" algn="ctr"/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</a:rPr>
              <a:t>(</a:t>
            </a:r>
            <a:r>
              <a:rPr lang="en-US" sz="2800" dirty="0" err="1" smtClean="0">
                <a:solidFill>
                  <a:srgbClr val="7030A0"/>
                </a:solidFill>
                <a:latin typeface="Calibri" pitchFamily="34" charset="0"/>
              </a:rPr>
              <a:t>m+n</a:t>
            </a:r>
            <a:r>
              <a:rPr lang="en-US" sz="2800" dirty="0" smtClean="0">
                <a:solidFill>
                  <a:srgbClr val="7030A0"/>
                </a:solidFill>
                <a:latin typeface="Calibri" pitchFamily="34" charset="0"/>
              </a:rPr>
              <a:t>)</a:t>
            </a:r>
            <a:r>
              <a:rPr lang="en-US" sz="2800" baseline="30000" dirty="0" smtClean="0">
                <a:solidFill>
                  <a:srgbClr val="7030A0"/>
                </a:solidFill>
                <a:latin typeface="Calibri" pitchFamily="34" charset="0"/>
              </a:rPr>
              <a:t>2</a:t>
            </a:r>
            <a:r>
              <a:rPr lang="en-US" sz="2800" dirty="0" smtClean="0">
                <a:solidFill>
                  <a:srgbClr val="7030A0"/>
                </a:solidFill>
                <a:latin typeface="Calibri" pitchFamily="34" charset="0"/>
              </a:rPr>
              <a:t>=m</a:t>
            </a:r>
            <a:r>
              <a:rPr lang="en-US" sz="2800" baseline="30000" dirty="0" smtClean="0">
                <a:solidFill>
                  <a:srgbClr val="7030A0"/>
                </a:solidFill>
                <a:latin typeface="Calibri" pitchFamily="34" charset="0"/>
              </a:rPr>
              <a:t>2</a:t>
            </a:r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</a:rPr>
              <a:t> </a:t>
            </a:r>
            <a:r>
              <a:rPr lang="ru-RU" sz="2800" dirty="0" smtClean="0">
                <a:solidFill>
                  <a:srgbClr val="FF0000"/>
                </a:solidFill>
                <a:latin typeface="Calibri" pitchFamily="34" charset="0"/>
              </a:rPr>
              <a:t>+ </a:t>
            </a:r>
            <a:r>
              <a:rPr lang="en-US" sz="2800" dirty="0" smtClean="0">
                <a:solidFill>
                  <a:srgbClr val="7030A0"/>
                </a:solidFill>
                <a:latin typeface="Calibri" pitchFamily="34" charset="0"/>
              </a:rPr>
              <a:t>2mn</a:t>
            </a:r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</a:rPr>
              <a:t> </a:t>
            </a:r>
            <a:r>
              <a:rPr lang="ru-RU" sz="2800" dirty="0" smtClean="0">
                <a:solidFill>
                  <a:srgbClr val="FF0000"/>
                </a:solidFill>
                <a:latin typeface="Calibri" pitchFamily="34" charset="0"/>
              </a:rPr>
              <a:t>+ </a:t>
            </a:r>
            <a:r>
              <a:rPr lang="en-US" sz="2800" dirty="0" smtClean="0">
                <a:solidFill>
                  <a:srgbClr val="7030A0"/>
                </a:solidFill>
                <a:latin typeface="Calibri" pitchFamily="34" charset="0"/>
              </a:rPr>
              <a:t>n</a:t>
            </a:r>
            <a:r>
              <a:rPr lang="en-US" sz="2800" baseline="30000" dirty="0" smtClean="0">
                <a:solidFill>
                  <a:srgbClr val="7030A0"/>
                </a:solidFill>
                <a:latin typeface="Calibri" pitchFamily="34" charset="0"/>
              </a:rPr>
              <a:t>2</a:t>
            </a:r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</a:rPr>
              <a:t>;</a:t>
            </a:r>
            <a:endParaRPr lang="en-US" sz="2800" dirty="0" smtClean="0">
              <a:solidFill>
                <a:srgbClr val="7030A0"/>
              </a:solidFill>
              <a:latin typeface="Calibri" pitchFamily="34" charset="0"/>
            </a:endParaRPr>
          </a:p>
          <a:p>
            <a:pPr indent="-514350" algn="ctr"/>
            <a:endParaRPr lang="ru-RU" sz="2800" dirty="0" smtClean="0">
              <a:solidFill>
                <a:srgbClr val="7030A0"/>
              </a:solidFill>
              <a:latin typeface="Calibri" pitchFamily="34" charset="0"/>
            </a:endParaRPr>
          </a:p>
          <a:p>
            <a:pPr indent="-514350" algn="ctr"/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</a:rPr>
              <a:t>(</a:t>
            </a:r>
            <a:r>
              <a:rPr lang="en-US" sz="2800" dirty="0" smtClean="0">
                <a:solidFill>
                  <a:srgbClr val="7030A0"/>
                </a:solidFill>
                <a:latin typeface="Calibri" pitchFamily="34" charset="0"/>
              </a:rPr>
              <a:t>d+8)</a:t>
            </a:r>
            <a:r>
              <a:rPr lang="en-US" sz="2800" baseline="30000" dirty="0" smtClean="0">
                <a:solidFill>
                  <a:srgbClr val="7030A0"/>
                </a:solidFill>
                <a:latin typeface="Calibri" pitchFamily="34" charset="0"/>
              </a:rPr>
              <a:t>2</a:t>
            </a:r>
            <a:r>
              <a:rPr lang="en-US" sz="2800" dirty="0" smtClean="0">
                <a:solidFill>
                  <a:srgbClr val="7030A0"/>
                </a:solidFill>
                <a:latin typeface="Calibri" pitchFamily="34" charset="0"/>
              </a:rPr>
              <a:t>=d</a:t>
            </a:r>
            <a:r>
              <a:rPr lang="en-US" sz="2800" baseline="30000" dirty="0" smtClean="0">
                <a:solidFill>
                  <a:srgbClr val="7030A0"/>
                </a:solidFill>
                <a:latin typeface="Calibri" pitchFamily="34" charset="0"/>
              </a:rPr>
              <a:t>2</a:t>
            </a:r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</a:rPr>
              <a:t> </a:t>
            </a:r>
            <a:r>
              <a:rPr lang="ru-RU" sz="2800" dirty="0" smtClean="0">
                <a:solidFill>
                  <a:srgbClr val="FF0000"/>
                </a:solidFill>
                <a:latin typeface="Calibri" pitchFamily="34" charset="0"/>
              </a:rPr>
              <a:t>+ </a:t>
            </a:r>
            <a:r>
              <a:rPr lang="en-US" sz="2800" dirty="0" smtClean="0">
                <a:solidFill>
                  <a:srgbClr val="7030A0"/>
                </a:solidFill>
                <a:latin typeface="Calibri" pitchFamily="34" charset="0"/>
              </a:rPr>
              <a:t>16d</a:t>
            </a:r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</a:rPr>
              <a:t> </a:t>
            </a:r>
            <a:r>
              <a:rPr lang="ru-RU" sz="2800" dirty="0" smtClean="0">
                <a:solidFill>
                  <a:srgbClr val="FF0000"/>
                </a:solidFill>
                <a:latin typeface="Calibri" pitchFamily="34" charset="0"/>
              </a:rPr>
              <a:t>+</a:t>
            </a:r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</a:rPr>
              <a:t> </a:t>
            </a:r>
            <a:r>
              <a:rPr lang="en-US" sz="2800" dirty="0" smtClean="0">
                <a:solidFill>
                  <a:srgbClr val="7030A0"/>
                </a:solidFill>
                <a:latin typeface="Calibri" pitchFamily="34" charset="0"/>
              </a:rPr>
              <a:t>64</a:t>
            </a:r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</a:rPr>
              <a:t>;</a:t>
            </a:r>
            <a:endParaRPr lang="en-US" sz="2800" dirty="0" smtClean="0">
              <a:solidFill>
                <a:srgbClr val="7030A0"/>
              </a:solidFill>
              <a:latin typeface="Calibri" pitchFamily="34" charset="0"/>
            </a:endParaRPr>
          </a:p>
          <a:p>
            <a:pPr indent="-514350" algn="ctr"/>
            <a:endParaRPr lang="en-US" sz="2800" dirty="0" smtClean="0">
              <a:solidFill>
                <a:srgbClr val="7030A0"/>
              </a:solidFill>
              <a:latin typeface="Calibri" pitchFamily="34" charset="0"/>
            </a:endParaRPr>
          </a:p>
          <a:p>
            <a:pPr indent="-514350" algn="ctr"/>
            <a:r>
              <a:rPr lang="en-US" sz="2800" dirty="0" smtClean="0">
                <a:solidFill>
                  <a:srgbClr val="7030A0"/>
                </a:solidFill>
                <a:latin typeface="Calibri" pitchFamily="34" charset="0"/>
              </a:rPr>
              <a:t>(l-3)</a:t>
            </a:r>
            <a:r>
              <a:rPr lang="en-US" sz="2800" baseline="30000" dirty="0" smtClean="0">
                <a:solidFill>
                  <a:srgbClr val="7030A0"/>
                </a:solidFill>
                <a:latin typeface="Calibri" pitchFamily="34" charset="0"/>
              </a:rPr>
              <a:t>2</a:t>
            </a:r>
            <a:r>
              <a:rPr lang="en-US" sz="2800" dirty="0" smtClean="0">
                <a:solidFill>
                  <a:srgbClr val="7030A0"/>
                </a:solidFill>
                <a:latin typeface="Calibri" pitchFamily="34" charset="0"/>
              </a:rPr>
              <a:t>=l</a:t>
            </a:r>
            <a:r>
              <a:rPr lang="en-US" sz="2800" baseline="30000" dirty="0" smtClean="0">
                <a:solidFill>
                  <a:srgbClr val="7030A0"/>
                </a:solidFill>
                <a:latin typeface="Calibri" pitchFamily="34" charset="0"/>
              </a:rPr>
              <a:t>2</a:t>
            </a:r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</a:rPr>
              <a:t> </a:t>
            </a:r>
            <a:r>
              <a:rPr lang="ru-RU" sz="2800" dirty="0" smtClean="0">
                <a:solidFill>
                  <a:srgbClr val="FF0000"/>
                </a:solidFill>
                <a:latin typeface="Calibri" pitchFamily="34" charset="0"/>
              </a:rPr>
              <a:t>-</a:t>
            </a:r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</a:rPr>
              <a:t> </a:t>
            </a:r>
            <a:r>
              <a:rPr lang="en-US" sz="2800" dirty="0" smtClean="0">
                <a:solidFill>
                  <a:srgbClr val="7030A0"/>
                </a:solidFill>
                <a:latin typeface="Calibri" pitchFamily="34" charset="0"/>
              </a:rPr>
              <a:t>6l</a:t>
            </a:r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</a:rPr>
              <a:t> </a:t>
            </a:r>
            <a:r>
              <a:rPr lang="ru-RU" sz="2800" dirty="0" smtClean="0">
                <a:solidFill>
                  <a:srgbClr val="FF0000"/>
                </a:solidFill>
                <a:latin typeface="Calibri" pitchFamily="34" charset="0"/>
              </a:rPr>
              <a:t>+ </a:t>
            </a:r>
            <a:r>
              <a:rPr lang="en-US" sz="2800" dirty="0" smtClean="0">
                <a:solidFill>
                  <a:srgbClr val="7030A0"/>
                </a:solidFill>
                <a:latin typeface="Calibri" pitchFamily="34" charset="0"/>
              </a:rPr>
              <a:t>9</a:t>
            </a:r>
            <a:endParaRPr lang="ru-RU" sz="2800" dirty="0" smtClean="0">
              <a:solidFill>
                <a:srgbClr val="7030A0"/>
              </a:solidFill>
              <a:latin typeface="Calibri" pitchFamily="34" charset="0"/>
            </a:endParaRPr>
          </a:p>
          <a:p>
            <a:pPr indent="-514350" algn="ctr"/>
            <a:endParaRPr lang="ru-RU" sz="2800" dirty="0" smtClean="0">
              <a:solidFill>
                <a:srgbClr val="7030A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19 Февраля 2012 - Сайт МОУ &quot;Гимназия&quot; г. Борович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-214338"/>
            <a:ext cx="1357322" cy="1697654"/>
          </a:xfrm>
          <a:prstGeom prst="rect">
            <a:avLst/>
          </a:prstGeom>
          <a:noFill/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381000" y="152400"/>
            <a:ext cx="8382000" cy="9144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ru-RU" sz="2800" b="0" i="0" u="none" strike="noStrike" kern="0" cap="none" spc="0" normalizeH="0" noProof="0" dirty="0" smtClean="0">
                <a:ln>
                  <a:noFill/>
                </a:ln>
                <a:solidFill>
                  <a:srgbClr val="91E5E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+mj-cs"/>
              </a:rPr>
              <a:t>Выполните задания:</a:t>
            </a:r>
            <a:endParaRPr kumimoji="1" lang="en-US" sz="2800" b="0" i="0" u="none" strike="noStrike" kern="0" cap="none" spc="0" normalizeH="0" baseline="0" noProof="0" dirty="0">
              <a:ln>
                <a:noFill/>
              </a:ln>
              <a:solidFill>
                <a:srgbClr val="91E5E3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282" y="1785926"/>
            <a:ext cx="87154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514350"/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</a:rPr>
              <a:t>Найти и исправить ошибки: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85720" y="2285992"/>
            <a:ext cx="871543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514350" algn="ctr"/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</a:rPr>
              <a:t>(х+2)</a:t>
            </a:r>
            <a:r>
              <a:rPr lang="ru-RU" sz="2800" baseline="30000" dirty="0" smtClean="0">
                <a:solidFill>
                  <a:srgbClr val="7030A0"/>
                </a:solidFill>
                <a:latin typeface="Calibri" pitchFamily="34" charset="0"/>
              </a:rPr>
              <a:t>2</a:t>
            </a:r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</a:rPr>
              <a:t>=х</a:t>
            </a:r>
            <a:r>
              <a:rPr lang="ru-RU" sz="2800" baseline="30000" dirty="0" smtClean="0">
                <a:solidFill>
                  <a:srgbClr val="7030A0"/>
                </a:solidFill>
                <a:latin typeface="Calibri" pitchFamily="34" charset="0"/>
              </a:rPr>
              <a:t>2</a:t>
            </a:r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</a:rPr>
              <a:t>+2х+4;</a:t>
            </a:r>
            <a:endParaRPr lang="en-US" sz="2800" dirty="0" smtClean="0">
              <a:solidFill>
                <a:srgbClr val="7030A0"/>
              </a:solidFill>
              <a:latin typeface="Calibri" pitchFamily="34" charset="0"/>
            </a:endParaRPr>
          </a:p>
          <a:p>
            <a:pPr indent="-514350" algn="ctr"/>
            <a:endParaRPr lang="ru-RU" sz="2800" dirty="0" smtClean="0">
              <a:solidFill>
                <a:srgbClr val="7030A0"/>
              </a:solidFill>
              <a:latin typeface="Calibri" pitchFamily="34" charset="0"/>
            </a:endParaRPr>
          </a:p>
          <a:p>
            <a:pPr indent="-514350" algn="ctr"/>
            <a:r>
              <a:rPr lang="en-US" sz="2800" dirty="0" smtClean="0">
                <a:solidFill>
                  <a:srgbClr val="7030A0"/>
                </a:solidFill>
                <a:latin typeface="Calibri" pitchFamily="34" charset="0"/>
              </a:rPr>
              <a:t>(a-2b)</a:t>
            </a:r>
            <a:r>
              <a:rPr lang="en-US" sz="2800" baseline="30000" dirty="0" smtClean="0">
                <a:solidFill>
                  <a:srgbClr val="7030A0"/>
                </a:solidFill>
                <a:latin typeface="Calibri" pitchFamily="34" charset="0"/>
              </a:rPr>
              <a:t>2</a:t>
            </a:r>
            <a:r>
              <a:rPr lang="en-US" sz="2800" dirty="0" smtClean="0">
                <a:solidFill>
                  <a:srgbClr val="7030A0"/>
                </a:solidFill>
                <a:latin typeface="Calibri" pitchFamily="34" charset="0"/>
              </a:rPr>
              <a:t>=a</a:t>
            </a:r>
            <a:r>
              <a:rPr lang="en-US" sz="2800" baseline="30000" dirty="0" smtClean="0">
                <a:solidFill>
                  <a:srgbClr val="7030A0"/>
                </a:solidFill>
                <a:latin typeface="Calibri" pitchFamily="34" charset="0"/>
              </a:rPr>
              <a:t>2</a:t>
            </a:r>
            <a:r>
              <a:rPr lang="en-US" sz="2800" dirty="0" smtClean="0">
                <a:solidFill>
                  <a:srgbClr val="7030A0"/>
                </a:solidFill>
                <a:latin typeface="Calibri" pitchFamily="34" charset="0"/>
              </a:rPr>
              <a:t>-4ab-4b</a:t>
            </a:r>
            <a:r>
              <a:rPr lang="en-US" sz="2800" baseline="30000" dirty="0" smtClean="0">
                <a:solidFill>
                  <a:srgbClr val="7030A0"/>
                </a:solidFill>
                <a:latin typeface="Calibri" pitchFamily="34" charset="0"/>
              </a:rPr>
              <a:t>2</a:t>
            </a:r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</a:rPr>
              <a:t>;</a:t>
            </a:r>
            <a:endParaRPr lang="en-US" sz="2800" dirty="0" smtClean="0">
              <a:solidFill>
                <a:srgbClr val="7030A0"/>
              </a:solidFill>
              <a:latin typeface="Calibri" pitchFamily="34" charset="0"/>
            </a:endParaRPr>
          </a:p>
          <a:p>
            <a:pPr indent="-514350" algn="ctr"/>
            <a:endParaRPr lang="ru-RU" sz="2800" dirty="0" smtClean="0">
              <a:solidFill>
                <a:srgbClr val="7030A0"/>
              </a:solidFill>
              <a:latin typeface="Calibri" pitchFamily="34" charset="0"/>
            </a:endParaRPr>
          </a:p>
          <a:p>
            <a:pPr indent="-514350" algn="ctr"/>
            <a:r>
              <a:rPr lang="ru-RU" sz="2800" dirty="0" smtClean="0">
                <a:solidFill>
                  <a:srgbClr val="7030A0"/>
                </a:solidFill>
                <a:latin typeface="Calibri" pitchFamily="34" charset="0"/>
              </a:rPr>
              <a:t>(</a:t>
            </a:r>
            <a:r>
              <a:rPr lang="en-US" sz="2800" dirty="0" smtClean="0">
                <a:solidFill>
                  <a:srgbClr val="7030A0"/>
                </a:solidFill>
                <a:latin typeface="Calibri" pitchFamily="34" charset="0"/>
              </a:rPr>
              <a:t>3x+y)</a:t>
            </a:r>
            <a:r>
              <a:rPr lang="en-US" sz="2800" baseline="30000" dirty="0" smtClean="0">
                <a:solidFill>
                  <a:srgbClr val="7030A0"/>
                </a:solidFill>
                <a:latin typeface="Calibri" pitchFamily="34" charset="0"/>
              </a:rPr>
              <a:t>2</a:t>
            </a:r>
            <a:r>
              <a:rPr lang="en-US" sz="2800" dirty="0" smtClean="0">
                <a:solidFill>
                  <a:srgbClr val="7030A0"/>
                </a:solidFill>
                <a:latin typeface="Calibri" pitchFamily="34" charset="0"/>
              </a:rPr>
              <a:t>=3x</a:t>
            </a:r>
            <a:r>
              <a:rPr lang="en-US" sz="2800" baseline="30000" dirty="0" smtClean="0">
                <a:solidFill>
                  <a:srgbClr val="7030A0"/>
                </a:solidFill>
                <a:latin typeface="Calibri" pitchFamily="34" charset="0"/>
              </a:rPr>
              <a:t>2</a:t>
            </a:r>
            <a:r>
              <a:rPr lang="en-US" sz="2800" dirty="0" smtClean="0">
                <a:solidFill>
                  <a:srgbClr val="7030A0"/>
                </a:solidFill>
                <a:latin typeface="Calibri" pitchFamily="34" charset="0"/>
              </a:rPr>
              <a:t>+6xy+y</a:t>
            </a:r>
            <a:r>
              <a:rPr lang="en-US" sz="2800" baseline="30000" dirty="0" smtClean="0">
                <a:solidFill>
                  <a:srgbClr val="7030A0"/>
                </a:solidFill>
                <a:latin typeface="Calibri" pitchFamily="34" charset="0"/>
              </a:rPr>
              <a:t>2</a:t>
            </a:r>
            <a:endParaRPr lang="en-US" sz="2800" dirty="0" smtClean="0">
              <a:solidFill>
                <a:srgbClr val="7030A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Anim-10_apple">
  <a:themeElements>
    <a:clrScheme name="Office Theme 1">
      <a:dk1>
        <a:srgbClr val="003300"/>
      </a:dk1>
      <a:lt1>
        <a:srgbClr val="226822"/>
      </a:lt1>
      <a:dk2>
        <a:srgbClr val="FFFFFF"/>
      </a:dk2>
      <a:lt2>
        <a:srgbClr val="220011"/>
      </a:lt2>
      <a:accent1>
        <a:srgbClr val="81CA6A"/>
      </a:accent1>
      <a:accent2>
        <a:srgbClr val="83ABC1"/>
      </a:accent2>
      <a:accent3>
        <a:srgbClr val="ABB9AB"/>
      </a:accent3>
      <a:accent4>
        <a:srgbClr val="002A00"/>
      </a:accent4>
      <a:accent5>
        <a:srgbClr val="C1E1B9"/>
      </a:accent5>
      <a:accent6>
        <a:srgbClr val="769BAF"/>
      </a:accent6>
      <a:hlink>
        <a:srgbClr val="A58779"/>
      </a:hlink>
      <a:folHlink>
        <a:srgbClr val="7E83B6"/>
      </a:folHlink>
    </a:clrScheme>
    <a:fontScheme name="Office Them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Office Theme 1">
        <a:dk1>
          <a:srgbClr val="003300"/>
        </a:dk1>
        <a:lt1>
          <a:srgbClr val="226822"/>
        </a:lt1>
        <a:dk2>
          <a:srgbClr val="FFFFFF"/>
        </a:dk2>
        <a:lt2>
          <a:srgbClr val="220011"/>
        </a:lt2>
        <a:accent1>
          <a:srgbClr val="81CA6A"/>
        </a:accent1>
        <a:accent2>
          <a:srgbClr val="83ABC1"/>
        </a:accent2>
        <a:accent3>
          <a:srgbClr val="ABB9AB"/>
        </a:accent3>
        <a:accent4>
          <a:srgbClr val="002A00"/>
        </a:accent4>
        <a:accent5>
          <a:srgbClr val="C1E1B9"/>
        </a:accent5>
        <a:accent6>
          <a:srgbClr val="769BAF"/>
        </a:accent6>
        <a:hlink>
          <a:srgbClr val="A58779"/>
        </a:hlink>
        <a:folHlink>
          <a:srgbClr val="7E83B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Anim-10_apple</Template>
  <TotalTime>413</TotalTime>
  <Words>399</Words>
  <Application>Microsoft PowerPoint</Application>
  <PresentationFormat>Экран (4:3)</PresentationFormat>
  <Paragraphs>89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Anim-10_apple</vt:lpstr>
      <vt:lpstr>«Чтобы переварить знания, надо их поглощать с аппетитом» Анатоль Франс  (французский писатель XIX века)</vt:lpstr>
      <vt:lpstr>Проверка домашнего задания</vt:lpstr>
      <vt:lpstr>Устная работа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Manager/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subject>Анимированный шаблон для презентаций</dc:subject>
  <dc:creator>User</dc:creator>
  <cp:keywords/>
  <dc:description>http://freeppt.ru/ - Презентации по культуре и искусству, шаблоны PowerPoint.</dc:description>
  <cp:lastModifiedBy>User</cp:lastModifiedBy>
  <cp:revision>79</cp:revision>
  <dcterms:created xsi:type="dcterms:W3CDTF">2015-01-09T17:27:02Z</dcterms:created>
  <dcterms:modified xsi:type="dcterms:W3CDTF">2015-01-25T12:04:05Z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TC011408291033</vt:lpwstr>
  </property>
</Properties>
</file>