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800000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51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0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9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75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7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93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6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5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0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70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3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5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2A9D-8AE7-4CEC-9121-D22D102F7DB1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625C-B059-44ED-A849-09A62A2A8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32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6359" y="26004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Глава 1. Натуральные числа и нуль.</a:t>
            </a:r>
            <a:b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ru-RU" sz="49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Ряд натуральных чисел. </a:t>
            </a:r>
            <a:br>
              <a:rPr lang="ru-RU" sz="49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r>
              <a:rPr lang="ru-RU" sz="4900" b="1" i="1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Десятичная система записи натуральных чисел</a:t>
            </a:r>
            <a:endParaRPr lang="ru-RU" sz="4900" b="1" i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50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1526852"/>
            <a:ext cx="11582400" cy="39279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Выполните задание из учебника № 19, 20 </a:t>
            </a:r>
            <a:b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</a:br>
            <a: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письменно в тетради.</a:t>
            </a:r>
            <a:b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</a:br>
            <a: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№ 21, 22</a:t>
            </a:r>
            <a:b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</a:br>
            <a:endParaRPr lang="ru-RU" sz="6600" b="1" dirty="0">
              <a:solidFill>
                <a:srgbClr val="8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8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36" y="1031552"/>
            <a:ext cx="9850464" cy="39279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Домашнее задание</a:t>
            </a:r>
            <a:r>
              <a:rPr lang="ru-RU" sz="6600" b="1" smtClean="0">
                <a:solidFill>
                  <a:srgbClr val="800000"/>
                </a:solidFill>
                <a:latin typeface="Bookman Old Style" panose="02050604050505020204" pitchFamily="18" charset="0"/>
              </a:rPr>
              <a:t/>
            </a:r>
            <a:br>
              <a:rPr lang="ru-RU" sz="6600" b="1" smtClean="0">
                <a:solidFill>
                  <a:srgbClr val="800000"/>
                </a:solidFill>
                <a:latin typeface="Bookman Old Style" panose="02050604050505020204" pitchFamily="18" charset="0"/>
              </a:rPr>
            </a:br>
            <a:r>
              <a:rPr lang="ru-RU" sz="6600" b="1" smtClean="0">
                <a:solidFill>
                  <a:srgbClr val="800000"/>
                </a:solidFill>
                <a:latin typeface="Bookman Old Style" panose="02050604050505020204" pitchFamily="18" charset="0"/>
              </a:rPr>
              <a:t>Прочитать </a:t>
            </a:r>
            <a:endParaRPr lang="ru-RU" sz="6600" b="1" dirty="0">
              <a:solidFill>
                <a:srgbClr val="8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0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Натуральные числа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131" y="3432747"/>
            <a:ext cx="10529341" cy="2870565"/>
          </a:xfrm>
        </p:spPr>
        <p:txBody>
          <a:bodyPr>
            <a:noAutofit/>
          </a:bodyPr>
          <a:lstStyle/>
          <a:p>
            <a:pPr marL="712788" indent="-712788" algn="just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8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Числа, использующиеся при счете предметов,</a:t>
            </a:r>
          </a:p>
          <a:p>
            <a:pPr marL="712788" indent="-712788" algn="just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 не является натуральным числом,</a:t>
            </a:r>
          </a:p>
          <a:p>
            <a:pPr marL="712788" indent="-712788" algn="just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Есть первое число, но нет последнего числа</a:t>
            </a:r>
            <a:endParaRPr lang="ru-RU" sz="4400" b="1" dirty="0">
              <a:solidFill>
                <a:srgbClr val="7030A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8256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1, 2, 3, 4, …, 100, …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5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36" y="1031552"/>
            <a:ext cx="9850464" cy="39279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Выполните задание из учебника № 5, 6 </a:t>
            </a:r>
            <a:b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</a:br>
            <a:r>
              <a:rPr lang="ru-RU" sz="66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письменно в тетради</a:t>
            </a:r>
            <a:endParaRPr lang="ru-RU" sz="6600" b="1" dirty="0">
              <a:solidFill>
                <a:srgbClr val="8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2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8000"/>
                </a:solidFill>
                <a:latin typeface="Bookman Old Style" panose="02050604050505020204" pitchFamily="18" charset="0"/>
              </a:rPr>
              <a:t>Десятичная система записи натуральных чисел</a:t>
            </a:r>
            <a:endParaRPr lang="ru-RU" b="1" dirty="0">
              <a:solidFill>
                <a:srgbClr val="008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92725"/>
            <a:ext cx="10515600" cy="122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0, 1, 2, 3, 4, 5, 6, 7, 8, 9</a:t>
            </a:r>
            <a:endParaRPr lang="ru-RU" sz="7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10150" y="1690688"/>
            <a:ext cx="3390900" cy="1433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Система счисления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3675460"/>
            <a:ext cx="4495800" cy="1433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Непозиционная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43800" y="3675460"/>
            <a:ext cx="4438650" cy="1433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Позиционная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676650" y="2407444"/>
            <a:ext cx="1333500" cy="126801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420100" y="2407444"/>
            <a:ext cx="1352550" cy="108426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59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50" y="206375"/>
            <a:ext cx="10515600" cy="122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/>
              <a:t>145, 775, 88</a:t>
            </a:r>
            <a:endParaRPr lang="ru-RU" sz="7200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0" y="1428750"/>
            <a:ext cx="12192000" cy="5429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10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 smtClean="0"/>
              <a:t>100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 smtClean="0"/>
              <a:t>1000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 smtClean="0"/>
              <a:t>10000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 smtClean="0"/>
              <a:t>100000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 smtClean="0"/>
              <a:t>…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20318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" y="206375"/>
            <a:ext cx="10858500" cy="22510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7200" b="1" dirty="0" smtClean="0"/>
              <a:t>Числа бывают </a:t>
            </a:r>
            <a:r>
              <a:rPr lang="ru-RU" sz="7200" b="1" dirty="0" smtClean="0">
                <a:solidFill>
                  <a:srgbClr val="800000"/>
                </a:solidFill>
              </a:rPr>
              <a:t>однозначные, двузначные, трехзначные,...</a:t>
            </a: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-152400" y="2990850"/>
            <a:ext cx="12192000" cy="5429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72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72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14350" y="2990850"/>
            <a:ext cx="113157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7200" b="1" dirty="0" smtClean="0"/>
              <a:t>Прочитаем числа: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7200" b="1" dirty="0" smtClean="0">
                <a:solidFill>
                  <a:srgbClr val="800000"/>
                </a:solidFill>
              </a:rPr>
              <a:t>2376, 156945, 98453209, 4569871275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9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31762"/>
            <a:ext cx="10858500" cy="2251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/>
              <a:t>2  569  873  456</a:t>
            </a: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-152400" y="2990850"/>
            <a:ext cx="12192000" cy="5429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72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72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14350" y="2990850"/>
            <a:ext cx="113157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7200" b="1" dirty="0">
              <a:solidFill>
                <a:srgbClr val="8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439150" y="1552576"/>
            <a:ext cx="3390900" cy="1433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Класс единиц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43600" y="3198019"/>
            <a:ext cx="3390900" cy="1433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Класс тысяч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95475" y="3198019"/>
            <a:ext cx="3390900" cy="1433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Класс миллионов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152400" y="1550195"/>
            <a:ext cx="3752850" cy="14335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Класс миллиардов</a:t>
            </a:r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086725" y="1448992"/>
            <a:ext cx="285750" cy="8608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96075" y="1331912"/>
            <a:ext cx="371475" cy="18407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286250" y="1257300"/>
            <a:ext cx="257175" cy="18407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357261" y="1056284"/>
            <a:ext cx="838201" cy="530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8452121">
            <a:off x="5622133" y="-321126"/>
            <a:ext cx="1595437" cy="1540667"/>
          </a:xfrm>
          <a:prstGeom prst="arc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8452121">
            <a:off x="7574756" y="-284615"/>
            <a:ext cx="1595437" cy="1540667"/>
          </a:xfrm>
          <a:prstGeom prst="arc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8452121">
            <a:off x="3898105" y="-271120"/>
            <a:ext cx="1595437" cy="1540667"/>
          </a:xfrm>
          <a:prstGeom prst="arc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8452121">
            <a:off x="2050304" y="-299020"/>
            <a:ext cx="1595437" cy="1540667"/>
          </a:xfrm>
          <a:prstGeom prst="arc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15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365125"/>
            <a:ext cx="11506200" cy="1749425"/>
          </a:xfrm>
          <a:solidFill>
            <a:srgbClr val="FF99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Каждое натуральное число можно записать в виде суммы разрядных слагаемых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" y="2359025"/>
            <a:ext cx="120205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Пример: 259 = 2∙100 + 5</a:t>
            </a:r>
            <a:r>
              <a:rPr lang="ru-RU" sz="5400" b="1" dirty="0" smtClean="0"/>
              <a:t>∙10 + 9∙1</a:t>
            </a:r>
          </a:p>
          <a:p>
            <a:pPr marL="0" indent="0">
              <a:buNone/>
            </a:pPr>
            <a:r>
              <a:rPr lang="ru-RU" sz="5400" b="1" dirty="0" smtClean="0"/>
              <a:t>Запишите в виде разрядных слагаемых 3459, 1290, 45 689.</a:t>
            </a:r>
          </a:p>
          <a:p>
            <a:pPr marL="0" indent="0">
              <a:buNone/>
            </a:pPr>
            <a:r>
              <a:rPr lang="ru-RU" sz="5400" b="1" dirty="0" smtClean="0"/>
              <a:t>Запишите число, состоящее из </a:t>
            </a:r>
          </a:p>
          <a:p>
            <a:pPr marL="0" indent="0">
              <a:buNone/>
            </a:pPr>
            <a:r>
              <a:rPr lang="ru-RU" sz="5400" b="1" dirty="0" smtClean="0"/>
              <a:t>3  тысяч, 5 сотен, 3 десятков, 7 единиц</a:t>
            </a:r>
          </a:p>
          <a:p>
            <a:pPr marL="0" indent="0">
              <a:buNone/>
            </a:pPr>
            <a:endParaRPr lang="ru-RU" sz="5400" b="1" dirty="0" smtClean="0"/>
          </a:p>
          <a:p>
            <a:pPr marL="0" indent="0">
              <a:buNone/>
            </a:pP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16902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400050"/>
            <a:ext cx="12001500" cy="631031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5400" b="1" dirty="0" smtClean="0">
                <a:solidFill>
                  <a:srgbClr val="002060"/>
                </a:solidFill>
              </a:rPr>
              <a:t>Запишите в виде разрядных слагаемых 3459, 1290, 45 689.</a:t>
            </a:r>
          </a:p>
          <a:p>
            <a:pPr marL="0" indent="0" algn="just">
              <a:buNone/>
            </a:pPr>
            <a:endParaRPr lang="ru-RU" sz="5400" b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5400" b="1" dirty="0" smtClean="0">
                <a:solidFill>
                  <a:srgbClr val="002060"/>
                </a:solidFill>
              </a:rPr>
              <a:t>Запишите число, состоящее из </a:t>
            </a:r>
          </a:p>
          <a:p>
            <a:pPr marL="914400" indent="-914400" algn="just">
              <a:buAutoNum type="arabicPlain" startAt="3"/>
            </a:pPr>
            <a:r>
              <a:rPr lang="ru-RU" sz="5400" b="1" dirty="0" smtClean="0">
                <a:solidFill>
                  <a:srgbClr val="002060"/>
                </a:solidFill>
              </a:rPr>
              <a:t>тысяч, 5 сотен, 3 десятков, 7 единиц.</a:t>
            </a:r>
          </a:p>
          <a:p>
            <a:pPr marL="0" indent="0" algn="just"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4 десятков тысяч, 6 единиц.</a:t>
            </a:r>
          </a:p>
          <a:p>
            <a:pPr marL="0" indent="0" algn="just">
              <a:buNone/>
            </a:pPr>
            <a:endParaRPr lang="ru-RU" sz="5400" b="1" dirty="0" smtClean="0"/>
          </a:p>
          <a:p>
            <a:pPr marL="0" indent="0" algn="just">
              <a:buNone/>
            </a:pP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048566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218</Words>
  <Application>Microsoft Office PowerPoint</Application>
  <PresentationFormat>Широкоэкранный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Bookman Old Style</vt:lpstr>
      <vt:lpstr>Calibri</vt:lpstr>
      <vt:lpstr>Calibri Light</vt:lpstr>
      <vt:lpstr>Wingdings</vt:lpstr>
      <vt:lpstr>Тема Office</vt:lpstr>
      <vt:lpstr>Глава 1. Натуральные числа и нуль. Ряд натуральных чисел.  Десятичная система записи натуральных чисел</vt:lpstr>
      <vt:lpstr>Натуральные числа</vt:lpstr>
      <vt:lpstr>Выполните задание из учебника № 5, 6  письменно в тетради</vt:lpstr>
      <vt:lpstr>Десятичная система записи натуральных чисел</vt:lpstr>
      <vt:lpstr>Презентация PowerPoint</vt:lpstr>
      <vt:lpstr>Презентация PowerPoint</vt:lpstr>
      <vt:lpstr>Презентация PowerPoint</vt:lpstr>
      <vt:lpstr>Каждое натуральное число можно записать в виде суммы разрядных слагаемых</vt:lpstr>
      <vt:lpstr>Презентация PowerPoint</vt:lpstr>
      <vt:lpstr>Выполните задание из учебника № 19, 20  письменно в тетради. № 21, 22 </vt:lpstr>
      <vt:lpstr>Домашнее задание Прочитать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uzer</cp:lastModifiedBy>
  <cp:revision>11</cp:revision>
  <dcterms:created xsi:type="dcterms:W3CDTF">2014-09-02T09:44:33Z</dcterms:created>
  <dcterms:modified xsi:type="dcterms:W3CDTF">2014-09-02T10:36:34Z</dcterms:modified>
</cp:coreProperties>
</file>