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29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9F69073-FD90-43D4-B164-88830173435B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D266425-7FA0-4B49-8A68-C59AE3B91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9073-FD90-43D4-B164-88830173435B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6425-7FA0-4B49-8A68-C59AE3B91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9073-FD90-43D4-B164-88830173435B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6425-7FA0-4B49-8A68-C59AE3B91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9F69073-FD90-43D4-B164-88830173435B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6425-7FA0-4B49-8A68-C59AE3B91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9F69073-FD90-43D4-B164-88830173435B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D266425-7FA0-4B49-8A68-C59AE3B91D3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F69073-FD90-43D4-B164-88830173435B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266425-7FA0-4B49-8A68-C59AE3B91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9F69073-FD90-43D4-B164-88830173435B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D266425-7FA0-4B49-8A68-C59AE3B91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9073-FD90-43D4-B164-88830173435B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6425-7FA0-4B49-8A68-C59AE3B91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F69073-FD90-43D4-B164-88830173435B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266425-7FA0-4B49-8A68-C59AE3B91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9F69073-FD90-43D4-B164-88830173435B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D266425-7FA0-4B49-8A68-C59AE3B91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9F69073-FD90-43D4-B164-88830173435B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D266425-7FA0-4B49-8A68-C59AE3B91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9F69073-FD90-43D4-B164-88830173435B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266425-7FA0-4B49-8A68-C59AE3B91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941168"/>
            <a:ext cx="8283292" cy="15596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Разработала: 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</a:rPr>
              <a:t>Трущелева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Светлана Семеновна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учитель биологии высшей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категории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МБОУ СОШ №8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г. Красный Сулин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2014 г.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+mj-lt"/>
              </a:rPr>
              <a:t>Интегрированный у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рок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по биологии в 8 классе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+mj-lt"/>
              </a:rPr>
              <a:t>(Биология 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-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+mj-lt"/>
              </a:rPr>
              <a:t> физика – литература)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4"/>
            <a:ext cx="7729534" cy="264320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+mj-lt"/>
              </a:rPr>
              <a:t>Печаль </a:t>
            </a:r>
          </a:p>
          <a:p>
            <a:r>
              <a:rPr lang="ru-RU" i="1" dirty="0" smtClean="0">
                <a:latin typeface="+mj-lt"/>
              </a:rPr>
              <a:t>Радость </a:t>
            </a:r>
          </a:p>
          <a:p>
            <a:r>
              <a:rPr lang="ru-RU" i="1" dirty="0" smtClean="0">
                <a:latin typeface="+mj-lt"/>
              </a:rPr>
              <a:t>Страх</a:t>
            </a:r>
          </a:p>
          <a:p>
            <a:r>
              <a:rPr lang="ru-RU" i="1" dirty="0" smtClean="0">
                <a:latin typeface="+mj-lt"/>
              </a:rPr>
              <a:t>Боль</a:t>
            </a:r>
          </a:p>
          <a:p>
            <a:r>
              <a:rPr lang="ru-RU" i="1" dirty="0" smtClean="0">
                <a:latin typeface="+mj-lt"/>
              </a:rPr>
              <a:t>Любовь</a:t>
            </a:r>
          </a:p>
          <a:p>
            <a:r>
              <a:rPr lang="ru-RU" i="1" dirty="0" smtClean="0"/>
              <a:t>Нежность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Эмоции, которые может выразить взгляд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5122" name="Picture 2" descr="K:\Фото\post-311311-12314206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927992" y="1908263"/>
            <a:ext cx="3858850" cy="2878060"/>
          </a:xfrm>
          <a:prstGeom prst="rect">
            <a:avLst/>
          </a:prstGeom>
          <a:noFill/>
        </p:spPr>
      </p:pic>
      <p:pic>
        <p:nvPicPr>
          <p:cNvPr id="5123" name="Picture 3" descr="K:\Фото\post-6773-11631909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754890"/>
            <a:ext cx="3643338" cy="1954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714620"/>
            <a:ext cx="7872410" cy="2786082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+mj-lt"/>
              </a:rPr>
              <a:t>Алмаз </a:t>
            </a:r>
          </a:p>
          <a:p>
            <a:r>
              <a:rPr lang="ru-RU" i="1" dirty="0" smtClean="0">
                <a:latin typeface="+mj-lt"/>
              </a:rPr>
              <a:t>Озеро</a:t>
            </a:r>
          </a:p>
          <a:p>
            <a:r>
              <a:rPr lang="ru-RU" i="1" dirty="0" smtClean="0">
                <a:latin typeface="+mj-lt"/>
              </a:rPr>
              <a:t>Колодец</a:t>
            </a:r>
          </a:p>
          <a:p>
            <a:r>
              <a:rPr lang="ru-RU" i="1" dirty="0" smtClean="0">
                <a:latin typeface="+mj-lt"/>
              </a:rPr>
              <a:t>Окно</a:t>
            </a:r>
          </a:p>
          <a:p>
            <a:r>
              <a:rPr lang="ru-RU" i="1" dirty="0" smtClean="0">
                <a:latin typeface="+mj-lt"/>
              </a:rPr>
              <a:t>Яблоко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429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Ассоциации, связанные с глазами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6148" name="Picture 4" descr="K:\Фото\My_eye_by_RebekkaOpsal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3116"/>
            <a:ext cx="4260870" cy="4260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829444" cy="1143000"/>
          </a:xfrm>
        </p:spPr>
        <p:txBody>
          <a:bodyPr/>
          <a:lstStyle/>
          <a:p>
            <a:r>
              <a:rPr lang="ru-RU" dirty="0" smtClean="0"/>
              <a:t>СИНКВЕЙН О ГЛАЗАХ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71678"/>
            <a:ext cx="7686700" cy="42529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ГЛАЗА</a:t>
            </a:r>
          </a:p>
          <a:p>
            <a:r>
              <a:rPr lang="ru-RU" sz="3200" dirty="0" smtClean="0"/>
              <a:t>КРАСИВЫЕ. БЕЗДОННЫЕ.</a:t>
            </a:r>
          </a:p>
          <a:p>
            <a:r>
              <a:rPr lang="ru-RU" sz="3200" dirty="0" smtClean="0"/>
              <a:t>ПРИВЛЕКАЮТ. ЗАВОРАЖИВАЮТ. МАНЯТ.</a:t>
            </a:r>
          </a:p>
          <a:p>
            <a:r>
              <a:rPr lang="ru-RU" sz="3200" dirty="0" smtClean="0"/>
              <a:t>ГЛАЗА ОТКРЫВАЮТ МИР.</a:t>
            </a:r>
          </a:p>
          <a:p>
            <a:r>
              <a:rPr lang="ru-RU" sz="3200" dirty="0" smtClean="0"/>
              <a:t>КРАСОТА.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0"/>
            <a:ext cx="4740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Строение глаза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1027" name="Picture 3" descr="C:\Documents and Settings\Loner\Мои документы\Мои рисунки\Изображение\Изображение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8001056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Фото\73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25762"/>
            <a:ext cx="7929619" cy="35826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443914" cy="21431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Палочки</a:t>
            </a:r>
            <a:r>
              <a:rPr lang="ru-RU" sz="2400" dirty="0" smtClean="0">
                <a:latin typeface="+mj-lt"/>
              </a:rPr>
              <a:t> (содержат зрительный пигмент – родопсин), их около 130 млн. Отличают светлое от темного.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Колбочки</a:t>
            </a:r>
            <a:r>
              <a:rPr lang="ru-RU" sz="2400" dirty="0" smtClean="0">
                <a:latin typeface="+mj-lt"/>
              </a:rPr>
              <a:t> (содержат зрительный пигмент – йодопсин), их около 7 млн. Различают цвета.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28604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Рецепторы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857364"/>
            <a:ext cx="7229468" cy="41434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+mj-lt"/>
              </a:rPr>
              <a:t>   Существует 3 вида, воспринимающих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Красные</a:t>
            </a:r>
            <a:r>
              <a:rPr lang="ru-RU" sz="3200" dirty="0" smtClean="0">
                <a:latin typeface="+mj-lt"/>
              </a:rPr>
              <a:t> 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+mj-lt"/>
              </a:rPr>
              <a:t>Зеленые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+mj-lt"/>
              </a:rPr>
              <a:t>Фиолетовые</a:t>
            </a:r>
            <a:r>
              <a:rPr lang="ru-RU" sz="3200" dirty="0" smtClean="0">
                <a:latin typeface="+mj-lt"/>
              </a:rPr>
              <a:t>  цвета</a:t>
            </a:r>
          </a:p>
          <a:p>
            <a:pPr>
              <a:buNone/>
            </a:pPr>
            <a:r>
              <a:rPr lang="ru-RU" sz="3200" dirty="0" smtClean="0">
                <a:latin typeface="+mj-lt"/>
              </a:rPr>
              <a:t>   Все остальные оттенки цвета определяются комбинацией возбуждений в этих трех типах рецепторов.</a:t>
            </a:r>
            <a:endParaRPr lang="ru-RU" sz="32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45425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Колбочки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Фото\eye_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168" y="1857364"/>
            <a:ext cx="3438832" cy="471488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5500726" cy="421484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+mj-lt"/>
              </a:rPr>
              <a:t>Свет попадает в глазное яблоко через зрачок. Хрусталик и стекловидное тело служат для проведения и фокусирования световых лучей на сетчатку(1). Шесть глазодвигательных мышц обеспечивают такое положение глазного яблока, чтобы изображение предмета попадало бы точно на сетчатку, на ее желтое пятно.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В рецепторах сетчатки происходит преобразование света в нервные импульсы, которые по зрительному нерву(2,3,4) передаются в головной мозг через ядра среднего мозга (5,6) в зрительную зону коры больших полушарий, расположенную в затылочной области(7)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ВОСПРИЯТИЕ ЗРИТЕЛЬНЫХ РАЗДРАЖЕНИЙ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42966"/>
            <a:ext cx="8186766" cy="47007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        Г. </a:t>
            </a:r>
            <a:r>
              <a:rPr lang="ru-RU" dirty="0" err="1" smtClean="0">
                <a:latin typeface="+mj-lt"/>
              </a:rPr>
              <a:t>Гемгольц</a:t>
            </a:r>
            <a:r>
              <a:rPr lang="ru-RU" dirty="0" smtClean="0">
                <a:latin typeface="+mj-lt"/>
              </a:rPr>
              <a:t> считал, что моделью глаза является фотокамера. Объектив – это как бы преломляющие среды глаза. Зрачок глаза соответствует просвету диафрагмы фотоаппарата.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Глаз выполняет функции, аналогичные функциям отдельных частей фотоаппарата.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Роговица, водянистая влага, хрусталик и стекловидное тело </a:t>
            </a:r>
            <a:r>
              <a:rPr lang="ru-RU" dirty="0" smtClean="0">
                <a:latin typeface="+mj-lt"/>
              </a:rPr>
              <a:t>образуют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оптическую систему</a:t>
            </a:r>
            <a:r>
              <a:rPr lang="ru-RU" dirty="0" smtClean="0">
                <a:latin typeface="+mj-lt"/>
              </a:rPr>
              <a:t>, аналогичную собирающей линзе. В линзах и в глазу преломление света проходит по общим законам физики. Хрусталик собирает лучи света в один пучок, как и всякая двояковыпуклая линза. Такой ход лучей обеспечивает четкое изображение. По типу преломляющих сред глаза делают совершенные объективы из нескольких линз.</a:t>
            </a: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188640"/>
            <a:ext cx="9252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Связь глаза и фотоаппарата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8015286" cy="44605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+mj-lt"/>
              </a:rPr>
              <a:t>Цель работы</a:t>
            </a:r>
            <a:r>
              <a:rPr lang="ru-RU" sz="2400" dirty="0" smtClean="0">
                <a:latin typeface="+mj-lt"/>
              </a:rPr>
              <a:t>: Пронаблюдать работу хрусталика.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+mj-lt"/>
              </a:rPr>
              <a:t>Ход работы</a:t>
            </a:r>
            <a:r>
              <a:rPr lang="ru-RU" sz="2400" dirty="0" smtClean="0">
                <a:latin typeface="+mj-lt"/>
              </a:rPr>
              <a:t>:</a:t>
            </a:r>
          </a:p>
          <a:p>
            <a:pPr indent="0">
              <a:buNone/>
            </a:pPr>
            <a:r>
              <a:rPr lang="ru-RU" sz="2400" dirty="0" smtClean="0">
                <a:latin typeface="+mj-lt"/>
              </a:rPr>
              <a:t>Взять карандаш и расположить его на расстоянии 20 – 25 см от глаз. Рассмотреть его. Постепенно приблизить к себе.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+mj-lt"/>
              </a:rPr>
              <a:t>Вывод</a:t>
            </a:r>
            <a:r>
              <a:rPr lang="ru-RU" sz="2400" dirty="0" smtClean="0">
                <a:latin typeface="+mj-lt"/>
              </a:rPr>
              <a:t>: Изображение становится нечетким, размытым.</a:t>
            </a:r>
          </a:p>
          <a:p>
            <a:pPr indent="0">
              <a:buNone/>
            </a:pPr>
            <a:r>
              <a:rPr lang="ru-RU" sz="2400" dirty="0" smtClean="0">
                <a:latin typeface="+mj-lt"/>
              </a:rPr>
              <a:t>Расстояние наилучшего зрения 20 – 25 см, на таком расстоянии и нужно держать книгу. Существует ближняя точка видения – 12 см.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00042"/>
            <a:ext cx="65287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Эксперимент № 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8158162" cy="413672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+mj-lt"/>
              </a:rPr>
              <a:t>Цель работы</a:t>
            </a:r>
            <a:r>
              <a:rPr lang="ru-RU" sz="3200" dirty="0" smtClean="0">
                <a:latin typeface="+mj-lt"/>
              </a:rPr>
              <a:t>: Пронаблюдать неодинаковое видение одного предмета отдельно правым и левым глазом.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+mj-lt"/>
              </a:rPr>
              <a:t>Ход работы</a:t>
            </a:r>
            <a:r>
              <a:rPr lang="ru-RU" sz="3200" dirty="0" smtClean="0">
                <a:latin typeface="+mj-lt"/>
              </a:rPr>
              <a:t>:</a:t>
            </a:r>
          </a:p>
          <a:p>
            <a:pPr indent="0">
              <a:buNone/>
            </a:pPr>
            <a:r>
              <a:rPr lang="ru-RU" sz="3200" dirty="0" smtClean="0">
                <a:latin typeface="+mj-lt"/>
              </a:rPr>
              <a:t>Рассмотреть карандаш отдельно правым и левым глазом.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+mj-lt"/>
              </a:rPr>
              <a:t>Вывод:</a:t>
            </a:r>
            <a:r>
              <a:rPr lang="ru-RU" sz="3200" dirty="0" smtClean="0">
                <a:latin typeface="+mj-lt"/>
              </a:rPr>
              <a:t> Изображения различные.</a:t>
            </a:r>
            <a:endParaRPr lang="ru-RU" sz="32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00042"/>
            <a:ext cx="5377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Эксперимент №2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571480"/>
            <a:ext cx="72152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Тема урока: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Анализаторы. Зрительный анализатор. Строение и функции глаза.</a:t>
            </a:r>
          </a:p>
        </p:txBody>
      </p:sp>
      <p:pic>
        <p:nvPicPr>
          <p:cNvPr id="1026" name="Picture 2" descr="K:\Фото\glasa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140968"/>
            <a:ext cx="7429552" cy="3431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46101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        Чтобы фиксировать глазами близкий предмет, необходима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конвергенция</a:t>
            </a:r>
            <a:r>
              <a:rPr lang="ru-RU" dirty="0" smtClean="0">
                <a:latin typeface="+mj-lt"/>
              </a:rPr>
              <a:t> (незначительное перекрещивание зрительных осей). В глазных мышцах, производящих эту конвергенцию, находятся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проприорецепторы</a:t>
            </a:r>
            <a:r>
              <a:rPr lang="ru-RU" dirty="0" smtClean="0">
                <a:latin typeface="+mj-lt"/>
              </a:rPr>
              <a:t>, раздражение которых при мышечном сокращении заставляет их посылать импульсы в головной мозг; таким образом наша оценка расстояний и глубины отчасти зависит от импульсов, возникающих при стимуляции чувствительных нервных волокон в этих мышцах. Кроме того, находясь на расстоянии примерно 5 см друг от друга, видят предметы под слегка различными углами и поэтому дают несколько различные изображения одного и того же близкого предмета.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80848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Бинокулярное зрение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K:\Фото\5_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2204864"/>
            <a:ext cx="4213702" cy="33843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4286280" cy="507209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+mj-lt"/>
              </a:rPr>
              <a:t>Близорукость</a:t>
            </a:r>
            <a:r>
              <a:rPr lang="ru-RU" sz="1800" u="sng" dirty="0" smtClean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– заболевание, когда люди плохо видят удаленные предметы. Изображение предмета фокусируется перед сетчаткой и воспринимается как расплывчатое.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+mj-lt"/>
              </a:rPr>
              <a:t>Дальнозоркость</a:t>
            </a:r>
            <a:r>
              <a:rPr lang="ru-RU" sz="1800" dirty="0" smtClean="0">
                <a:latin typeface="+mj-lt"/>
              </a:rPr>
              <a:t> – заболевание, при котором изображение близко расположенных предметов расплывается. Изображение предмета фокусируется позади сетчатки, поэтому воспринимается как расплывчатое.</a:t>
            </a:r>
          </a:p>
          <a:p>
            <a:r>
              <a:rPr lang="ru-RU" sz="1800" dirty="0" smtClean="0">
                <a:latin typeface="+mj-lt"/>
              </a:rPr>
              <a:t>Оба заболевания исправляются специально подобранными очками (при близорукости – двояковогнутыми линзами, при дальнозоркости – двояковыпуклыми линзами).</a:t>
            </a:r>
            <a:endParaRPr lang="ru-RU" sz="1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00042"/>
            <a:ext cx="70299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Нарушение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зрения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3929090" cy="328614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Косоглазие </a:t>
            </a:r>
            <a:r>
              <a:rPr lang="ru-RU" sz="1600" dirty="0" smtClean="0">
                <a:latin typeface="+mj-lt"/>
              </a:rPr>
              <a:t>– заболевание, при котором глаза как будто пытаются сойтись вместе или, наоборот, разойтись. Лечат специальными упражнениями, ношением особых очков, но иногда приходится прибегать к операции.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Катаракта </a:t>
            </a:r>
            <a:r>
              <a:rPr lang="ru-RU" sz="1600" dirty="0" smtClean="0">
                <a:latin typeface="+mj-lt"/>
              </a:rPr>
              <a:t>– заболевание, при котором хрусталик мутнеет. Такой непрозрачный хрусталик можно удалить и заменить его искусственным или носить специальные очки, выполняющие функцию хрусталика.</a:t>
            </a:r>
            <a:endParaRPr lang="ru-RU" sz="1600" u="sng" dirty="0" smtClean="0">
              <a:latin typeface="+mj-lt"/>
            </a:endParaRPr>
          </a:p>
        </p:txBody>
      </p:sp>
      <p:pic>
        <p:nvPicPr>
          <p:cNvPr id="10242" name="Picture 2" descr="K:\Фото\0281170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363353" cy="4429156"/>
          </a:xfrm>
          <a:prstGeom prst="rect">
            <a:avLst/>
          </a:prstGeom>
          <a:noFill/>
        </p:spPr>
      </p:pic>
      <p:pic>
        <p:nvPicPr>
          <p:cNvPr id="10243" name="Picture 3" descr="K:\Фото\catara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90433"/>
            <a:ext cx="2500330" cy="229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6072230" cy="400052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Глаукома </a:t>
            </a:r>
            <a:r>
              <a:rPr lang="ru-RU" dirty="0" smtClean="0">
                <a:latin typeface="+mj-lt"/>
              </a:rPr>
              <a:t>– заболевание, при котором снижен отток жидкости из внутренней части глаза, что вызывает повышение внутриглазного давления. Необходимо периодически измерять внутриглазное давление.</a:t>
            </a:r>
          </a:p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Дальтонизм </a:t>
            </a:r>
            <a:r>
              <a:rPr lang="ru-RU" dirty="0" smtClean="0">
                <a:latin typeface="+mj-lt"/>
              </a:rPr>
              <a:t>(цветовая слепота) – врожденное заболевание, связано с отсутствием определенного гена, необходимого для образования данного типа колбочек. При этом человек не может отличить красный цвет от зеленого. Около 7% мужчин не способны правильно различать цвета.</a:t>
            </a:r>
            <a:endParaRPr lang="ru-RU" dirty="0">
              <a:latin typeface="+mj-lt"/>
            </a:endParaRPr>
          </a:p>
        </p:txBody>
      </p:sp>
      <p:pic>
        <p:nvPicPr>
          <p:cNvPr id="11266" name="Picture 2" descr="K:\Фото\z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631" y="714357"/>
            <a:ext cx="2419369" cy="6143643"/>
          </a:xfrm>
          <a:prstGeom prst="rect">
            <a:avLst/>
          </a:prstGeom>
          <a:noFill/>
        </p:spPr>
      </p:pic>
      <p:pic>
        <p:nvPicPr>
          <p:cNvPr id="11267" name="Picture 3" descr="K:\Фото\211564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56"/>
            <a:ext cx="514353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+mj-lt"/>
              </a:rPr>
              <a:t>Очень вредно держать книги и тетради на расстоянии 30 см от глаз.</a:t>
            </a:r>
          </a:p>
          <a:p>
            <a:r>
              <a:rPr lang="ru-RU" dirty="0" smtClean="0">
                <a:latin typeface="+mj-lt"/>
              </a:rPr>
              <a:t>Для нормальной работы глаз важно хорошее освещение.</a:t>
            </a:r>
          </a:p>
          <a:p>
            <a:r>
              <a:rPr lang="ru-RU" dirty="0" smtClean="0">
                <a:latin typeface="+mj-lt"/>
              </a:rPr>
              <a:t>Вредно читать в движущемся транспорте, особенно при плохом освещении. </a:t>
            </a:r>
          </a:p>
          <a:p>
            <a:r>
              <a:rPr lang="ru-RU" dirty="0" smtClean="0">
                <a:latin typeface="+mj-lt"/>
              </a:rPr>
              <a:t>Привычка читать лежа наносит вред зрению.</a:t>
            </a:r>
          </a:p>
          <a:p>
            <a:r>
              <a:rPr lang="ru-RU" dirty="0" smtClean="0">
                <a:latin typeface="+mj-lt"/>
              </a:rPr>
              <a:t>Глаза следует беречь от травм.</a:t>
            </a:r>
          </a:p>
          <a:p>
            <a:r>
              <a:rPr lang="ru-RU" dirty="0" smtClean="0">
                <a:latin typeface="+mj-lt"/>
              </a:rPr>
              <a:t>В школьных мастерских школьники должны строго соблюдать правила техники безопасности (пользоваться защитными очками, экраном и т.д.). Нельзя сдувать опилки, стружку, так как они могут попасть в глаза.</a:t>
            </a:r>
          </a:p>
          <a:p>
            <a:r>
              <a:rPr lang="ru-RU" dirty="0" smtClean="0">
                <a:latin typeface="+mj-lt"/>
              </a:rPr>
              <a:t>При попадании в глаза инородных предметов, пыли, не тереть их руками, вытирать только совершенно чистым полотенцем или платком.</a:t>
            </a:r>
          </a:p>
          <a:p>
            <a:r>
              <a:rPr lang="ru-RU" dirty="0" smtClean="0">
                <a:latin typeface="+mj-lt"/>
              </a:rPr>
              <a:t>Очень вредное действие на зрение оказывает курение, употребление алкогольных напитков, наркотиков, особенно в детском и подростковом возрасте.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6429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Гигиена зрения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398"/>
            <a:ext cx="9144000" cy="564360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+mj-lt"/>
              </a:rPr>
              <a:t>1</a:t>
            </a:r>
            <a:r>
              <a:rPr lang="ru-RU" b="1" dirty="0" smtClean="0">
                <a:latin typeface="+mj-lt"/>
              </a:rPr>
              <a:t>.   Поступившая в зрительный анализатор информация обрабатывается 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          в:               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а) зрительных рецепторах                   в) продолговатом мозге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б) зрительном нерве                             г) коре мозга</a:t>
            </a:r>
          </a:p>
          <a:p>
            <a:r>
              <a:rPr lang="ru-RU" dirty="0" smtClean="0">
                <a:latin typeface="+mj-lt"/>
              </a:rPr>
              <a:t>2</a:t>
            </a:r>
            <a:r>
              <a:rPr lang="ru-RU" b="1" dirty="0" smtClean="0">
                <a:latin typeface="+mj-lt"/>
              </a:rPr>
              <a:t>.   Внешнее раздражение воспринимается</a:t>
            </a:r>
            <a:r>
              <a:rPr lang="ru-RU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а) рецепторами                                       в) нервными центрами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б) вставочными нейронами мозга     г) корой головного мозга</a:t>
            </a:r>
          </a:p>
          <a:p>
            <a:r>
              <a:rPr lang="ru-RU" dirty="0" smtClean="0">
                <a:latin typeface="+mj-lt"/>
              </a:rPr>
              <a:t>3.   </a:t>
            </a:r>
            <a:r>
              <a:rPr lang="ru-RU" b="1" dirty="0" smtClean="0">
                <a:latin typeface="+mj-lt"/>
              </a:rPr>
              <a:t>Роговица - это</a:t>
            </a:r>
            <a:r>
              <a:rPr lang="ru-RU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а) прозрачная оболочка глаза              в) оболочка, окрашенная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                                                                        пигментами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б) непрозрачная оболочка                    г) оболочка, пронизанная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                                                                        кровеносными сосудами </a:t>
            </a:r>
          </a:p>
          <a:p>
            <a:r>
              <a:rPr lang="ru-RU" dirty="0" smtClean="0">
                <a:latin typeface="+mj-lt"/>
              </a:rPr>
              <a:t>4</a:t>
            </a:r>
            <a:r>
              <a:rPr lang="ru-RU" b="1" dirty="0" smtClean="0">
                <a:latin typeface="+mj-lt"/>
              </a:rPr>
              <a:t>.   Зрительные рецепторы расположены в оболочке глаза, которая 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          называется: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а) сосудистой                                             в) радужной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б) роговицей                                              г) сетчаткой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85728"/>
            <a:ext cx="335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Тест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5.   </a:t>
            </a:r>
            <a:r>
              <a:rPr lang="ru-RU" sz="2000" b="1" dirty="0" smtClean="0">
                <a:latin typeface="+mj-lt"/>
              </a:rPr>
              <a:t>Катаракта - это помутнение: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а) роговицы                                             в) хрусталика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б) белочной оболочки                          г) радужной оболочки</a:t>
            </a:r>
          </a:p>
          <a:p>
            <a:r>
              <a:rPr lang="ru-RU" sz="2000" dirty="0" smtClean="0">
                <a:latin typeface="+mj-lt"/>
              </a:rPr>
              <a:t>6.   </a:t>
            </a:r>
            <a:r>
              <a:rPr lang="ru-RU" sz="2000" b="1" dirty="0" smtClean="0">
                <a:latin typeface="+mj-lt"/>
              </a:rPr>
              <a:t>Изменение кривизны хрусталика происходит при сокращении</a:t>
            </a:r>
            <a:r>
              <a:rPr lang="ru-RU" sz="20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а) ресничной мышцы                           в) мимических мышц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б) </a:t>
            </a:r>
            <a:r>
              <a:rPr lang="ru-RU" sz="2000" dirty="0" err="1" smtClean="0">
                <a:latin typeface="+mj-lt"/>
              </a:rPr>
              <a:t>глазодвигательных</a:t>
            </a:r>
            <a:r>
              <a:rPr lang="ru-RU" sz="2000" dirty="0" smtClean="0">
                <a:latin typeface="+mj-lt"/>
              </a:rPr>
              <a:t> мышц               г) скелетных мышц</a:t>
            </a:r>
          </a:p>
          <a:p>
            <a:r>
              <a:rPr lang="ru-RU" sz="2000" dirty="0" smtClean="0">
                <a:latin typeface="+mj-lt"/>
              </a:rPr>
              <a:t>7.   </a:t>
            </a:r>
            <a:r>
              <a:rPr lang="ru-RU" sz="2000" b="1" dirty="0" smtClean="0">
                <a:latin typeface="+mj-lt"/>
              </a:rPr>
              <a:t>Хрусталик формирует на сетчатке</a:t>
            </a:r>
            <a:r>
              <a:rPr lang="ru-RU" sz="20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а) нормальное изображение предмета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б) перевернутое, уменьшенное изображение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в) перевернутое, увеличенное изображение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г) перевернутое, реальное изображение</a:t>
            </a:r>
          </a:p>
          <a:p>
            <a:r>
              <a:rPr lang="ru-RU" sz="2000" dirty="0" smtClean="0">
                <a:latin typeface="+mj-lt"/>
              </a:rPr>
              <a:t>8.    </a:t>
            </a:r>
            <a:r>
              <a:rPr lang="ru-RU" sz="2000" b="1" dirty="0" smtClean="0">
                <a:latin typeface="+mj-lt"/>
              </a:rPr>
              <a:t>Аккомодация-это</a:t>
            </a:r>
            <a:r>
              <a:rPr lang="ru-RU" sz="20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а) возбуждение зрительных рецепторов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б) вращение глаза при боковом расположении предмета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в) способность хрусталика изменять свою кривизну при изменении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  расстояния до предмета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г) косоглазие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607220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+mj-lt"/>
              </a:rPr>
              <a:t>9. </a:t>
            </a:r>
            <a:r>
              <a:rPr lang="ru-RU" sz="2000" b="1" dirty="0" smtClean="0">
                <a:latin typeface="+mj-lt"/>
              </a:rPr>
              <a:t>Соотношение палочек и колбочек в сетчатке</a:t>
            </a:r>
            <a:r>
              <a:rPr lang="ru-RU" sz="20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а) одинаковое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б) палочек больше, чем колбочек         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в) колбочек больше, чем   палочек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г) зависит от освещенности</a:t>
            </a:r>
          </a:p>
          <a:p>
            <a:r>
              <a:rPr lang="ru-RU" sz="2000" dirty="0" smtClean="0">
                <a:latin typeface="+mj-lt"/>
              </a:rPr>
              <a:t>10. </a:t>
            </a:r>
            <a:r>
              <a:rPr lang="ru-RU" sz="2000" b="1" dirty="0" smtClean="0">
                <a:latin typeface="+mj-lt"/>
              </a:rPr>
              <a:t>Слепое пятно - это место</a:t>
            </a:r>
            <a:r>
              <a:rPr lang="ru-RU" sz="20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а) выхода из сетчатки зрительного нерва   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б) в котором находятся только колбочки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в) в котором находятся только палочки    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г) наилучшего видения</a:t>
            </a:r>
          </a:p>
          <a:p>
            <a:r>
              <a:rPr lang="ru-RU" sz="2000" dirty="0" smtClean="0">
                <a:latin typeface="+mj-lt"/>
              </a:rPr>
              <a:t>11. </a:t>
            </a:r>
            <a:r>
              <a:rPr lang="ru-RU" sz="2000" b="1" dirty="0" smtClean="0">
                <a:latin typeface="+mj-lt"/>
              </a:rPr>
              <a:t>Передняя камера глаза — это полость</a:t>
            </a:r>
            <a:r>
              <a:rPr lang="ru-RU" sz="20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а) между роговицей и хрусталиком       в) слезных желез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б) между хрусталиком и сетчаткой        г) радужка и зрачок вместе</a:t>
            </a:r>
          </a:p>
          <a:p>
            <a:r>
              <a:rPr lang="ru-RU" sz="2000" dirty="0" smtClean="0">
                <a:latin typeface="+mj-lt"/>
              </a:rPr>
              <a:t>12. </a:t>
            </a:r>
            <a:r>
              <a:rPr lang="ru-RU" sz="2000" b="1" dirty="0" smtClean="0">
                <a:latin typeface="+mj-lt"/>
              </a:rPr>
              <a:t>Нарушение цветового зрения - это</a:t>
            </a:r>
            <a:r>
              <a:rPr lang="ru-RU" sz="20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а) астигматизм                                            в) катаракта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б) дальтонизм                                             г) глаукома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600079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13.   </a:t>
            </a:r>
            <a:r>
              <a:rPr lang="ru-RU" sz="2000" b="1" dirty="0" smtClean="0">
                <a:latin typeface="+mj-lt"/>
              </a:rPr>
              <a:t>Объемное изображение воспринимается при рассматривании круглого предмета:</a:t>
            </a:r>
            <a:endParaRPr lang="ru-RU" sz="2000" dirty="0" smtClean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 а) одним глазом                                                    в) </a:t>
            </a:r>
            <a:r>
              <a:rPr lang="ru-RU" sz="2000" dirty="0" err="1" smtClean="0">
                <a:latin typeface="+mj-lt"/>
              </a:rPr>
              <a:t>в</a:t>
            </a:r>
            <a:r>
              <a:rPr lang="ru-RU" sz="2000" dirty="0" smtClean="0">
                <a:latin typeface="+mj-lt"/>
              </a:rPr>
              <a:t> обоих случаях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 б) только двумя глазами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14.  </a:t>
            </a:r>
            <a:r>
              <a:rPr lang="ru-RU" sz="2000" b="1" dirty="0" smtClean="0">
                <a:latin typeface="+mj-lt"/>
              </a:rPr>
              <a:t>Движения глаз наиболее активны</a:t>
            </a:r>
            <a:r>
              <a:rPr lang="ru-RU" sz="20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 а) при знакомстве с новым предметом          в) </a:t>
            </a:r>
            <a:r>
              <a:rPr lang="ru-RU" sz="2000" dirty="0" err="1" smtClean="0">
                <a:latin typeface="+mj-lt"/>
              </a:rPr>
              <a:t>в</a:t>
            </a:r>
            <a:r>
              <a:rPr lang="ru-RU" sz="2000" dirty="0" smtClean="0">
                <a:latin typeface="+mj-lt"/>
              </a:rPr>
              <a:t> темноте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 б) при узнавании знакомого предмета           г) в светлое время суток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15.  </a:t>
            </a:r>
            <a:r>
              <a:rPr lang="ru-RU" sz="2000" b="1" dirty="0" smtClean="0">
                <a:latin typeface="+mj-lt"/>
              </a:rPr>
              <a:t>При близорукости лучи света фокусируются: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 а) за сетчаткой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 б) перед сетчаткой                                               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 в) на сетчатке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 г) в зависимости удаленности человека от предмета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16.  </a:t>
            </a:r>
            <a:r>
              <a:rPr lang="ru-RU" sz="2000" b="1" dirty="0" smtClean="0">
                <a:latin typeface="+mj-lt"/>
              </a:rPr>
              <a:t>Дальнозоркость корректируется</a:t>
            </a:r>
            <a:r>
              <a:rPr lang="ru-RU" sz="20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а) двояковыпуклыми очками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б) двояковогнутыми очками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в) хорошим освещением предмета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г) хирургическим путем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428736"/>
            <a:ext cx="5786478" cy="48958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1-г                     9-б </a:t>
            </a:r>
          </a:p>
          <a:p>
            <a:r>
              <a:rPr lang="ru-RU" sz="3200" dirty="0" smtClean="0">
                <a:latin typeface="+mj-lt"/>
              </a:rPr>
              <a:t>2-а                    10-а </a:t>
            </a:r>
          </a:p>
          <a:p>
            <a:r>
              <a:rPr lang="ru-RU" sz="3200" dirty="0" smtClean="0">
                <a:latin typeface="+mj-lt"/>
              </a:rPr>
              <a:t>3-а                    11-а</a:t>
            </a:r>
          </a:p>
          <a:p>
            <a:r>
              <a:rPr lang="ru-RU" sz="3200" dirty="0" smtClean="0">
                <a:latin typeface="+mj-lt"/>
              </a:rPr>
              <a:t>4-г                     12-б </a:t>
            </a:r>
          </a:p>
          <a:p>
            <a:r>
              <a:rPr lang="ru-RU" sz="3200" dirty="0" smtClean="0">
                <a:latin typeface="+mj-lt"/>
              </a:rPr>
              <a:t>5-в                     13-б </a:t>
            </a:r>
          </a:p>
          <a:p>
            <a:r>
              <a:rPr lang="ru-RU" sz="3200" dirty="0" smtClean="0">
                <a:latin typeface="+mj-lt"/>
              </a:rPr>
              <a:t>6-а                     14-а</a:t>
            </a:r>
          </a:p>
          <a:p>
            <a:r>
              <a:rPr lang="ru-RU" sz="3200" dirty="0" smtClean="0">
                <a:latin typeface="+mj-lt"/>
              </a:rPr>
              <a:t>7-б                     15-б </a:t>
            </a:r>
          </a:p>
          <a:p>
            <a:r>
              <a:rPr lang="ru-RU" sz="3200" dirty="0" smtClean="0">
                <a:latin typeface="+mj-lt"/>
              </a:rPr>
              <a:t>8-в                     16-а</a:t>
            </a:r>
            <a:endParaRPr lang="ru-RU" sz="32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500042"/>
            <a:ext cx="5214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Ответы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035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sz="1800" i="1" dirty="0" smtClean="0"/>
              <a:t>     </a:t>
            </a:r>
            <a:r>
              <a:rPr lang="ru-RU" sz="1800" i="1" dirty="0" smtClean="0">
                <a:latin typeface="+mj-lt"/>
              </a:rPr>
              <a:t>1. </a:t>
            </a:r>
            <a:r>
              <a:rPr lang="ru-RU" sz="1800" b="1" i="1" dirty="0" smtClean="0">
                <a:latin typeface="+mj-lt"/>
              </a:rPr>
              <a:t>Развивающие</a:t>
            </a:r>
            <a:r>
              <a:rPr lang="ru-RU" sz="1800" i="1" dirty="0" smtClean="0">
                <a:latin typeface="+mj-lt"/>
              </a:rPr>
              <a:t>: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- создать условия для развития исследовательских качеств личности;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- создать условия для самореализации через развитие наблюдательности;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- способствовать развитию у школьников умения выделять главное;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- способствовать развитию навыков самостоятельности в обучении.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     2. </a:t>
            </a:r>
            <a:r>
              <a:rPr lang="ru-RU" sz="1800" b="1" i="1" dirty="0" smtClean="0">
                <a:latin typeface="+mj-lt"/>
              </a:rPr>
              <a:t>Образовательные</a:t>
            </a:r>
            <a:r>
              <a:rPr lang="ru-RU" sz="1800" i="1" dirty="0" smtClean="0">
                <a:latin typeface="+mj-lt"/>
              </a:rPr>
              <a:t>: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- обеспечить понимание содержания учебного материала всеми учениками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  через раскрытие содержания понятия анализатор и показать особенности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  строения на примере зрительного анализатора;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- создать условия для формирования знаний учащихся о строении и функциях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  глаза, его частей, об особенностях восприятия окружающего мира,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  о нарушениях зрения, о гигиене зрения.             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    3. </a:t>
            </a:r>
            <a:r>
              <a:rPr lang="ru-RU" sz="1800" b="1" i="1" dirty="0" smtClean="0">
                <a:latin typeface="+mj-lt"/>
              </a:rPr>
              <a:t>Воспитывающие</a:t>
            </a:r>
            <a:r>
              <a:rPr lang="ru-RU" sz="1800" i="1" dirty="0" smtClean="0">
                <a:latin typeface="+mj-lt"/>
              </a:rPr>
              <a:t>: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- воспитание умений делать выводы по результатам исследований;</a:t>
            </a:r>
          </a:p>
          <a:p>
            <a:pPr marL="514350" indent="-514350">
              <a:buNone/>
            </a:pPr>
            <a:r>
              <a:rPr lang="ru-RU" sz="1800" i="1" dirty="0" smtClean="0">
                <a:latin typeface="+mj-lt"/>
              </a:rPr>
              <a:t>- прививать навыки бережного отношения к своему здоровью. </a:t>
            </a:r>
            <a:endParaRPr lang="ru-RU" sz="1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85728"/>
            <a:ext cx="3643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Цели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785926"/>
            <a:ext cx="600079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Берегите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Свои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Глаза! 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3891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i="1" dirty="0" smtClean="0">
                <a:latin typeface="+mj-lt"/>
              </a:rPr>
              <a:t>Поиск наиболее эффективных способов организации деятельности учащихся при изучении строения и функций глаза.</a:t>
            </a:r>
            <a:endParaRPr lang="ru-RU" sz="2400" i="1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>
                <a:latin typeface="+mj-lt"/>
              </a:rPr>
              <a:t>Дать более глубокие и прочные знания по биологии в сочетании с физикой и литературой.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>
                <a:latin typeface="+mj-lt"/>
              </a:rPr>
              <a:t>Создать условия для формирования умения анализировать различные походы в решении одного и того же вопроса</a:t>
            </a:r>
            <a:r>
              <a:rPr lang="ru-RU" sz="2400" dirty="0" smtClean="0">
                <a:latin typeface="+mj-lt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Задачи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752988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Анализаторы </a:t>
            </a:r>
            <a:r>
              <a:rPr lang="ru-RU" dirty="0" smtClean="0">
                <a:latin typeface="+mj-lt"/>
              </a:rPr>
              <a:t>– специальные чувствительные органы, благодаря которым человек получает все сведения об окружающем его мире. (И. П. Павлов)  </a:t>
            </a:r>
            <a:endParaRPr lang="ru-RU" dirty="0">
              <a:latin typeface="+mj-lt"/>
            </a:endParaRPr>
          </a:p>
        </p:txBody>
      </p:sp>
      <p:pic>
        <p:nvPicPr>
          <p:cNvPr id="4" name="Picture 2" descr="C:\Documents and Settings\Loner\Мои документы\Мои рисунки\Изображение\Изображение 00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60032" y="4365104"/>
            <a:ext cx="3528392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57356" y="571480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Анализаторы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+mj-lt"/>
              </a:rPr>
              <a:t>    Анализатор (орган чувств)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— это система, обеспечивающая восприятие, доставку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в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мозг и анализ в нем какого-либо вида информации (зрительной, слуховой, обонятельной и т. д.).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   </a:t>
            </a:r>
            <a:r>
              <a:rPr lang="ru-RU" sz="2400" i="1" u="sng" dirty="0" smtClean="0">
                <a:solidFill>
                  <a:srgbClr val="FF0000"/>
                </a:solidFill>
                <a:latin typeface="+mj-lt"/>
              </a:rPr>
              <a:t>Зрительный анализатор</a:t>
            </a:r>
            <a:r>
              <a:rPr lang="ru-RU" sz="2400" i="1" u="sng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   зрительные рецепторы →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   зрительный нерв → 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   зрительная зона коры полушарий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71480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Анализатор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Фото\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35719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Глаза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latin typeface="+mj-lt"/>
              </a:rPr>
              <a:t>— орган зрения — можно сравнить с окном в окружающий мир. Примерно 70% всей информации мы получаем с помощью зрения, например о форме, размерах, цвете предметов, расстоянии до них и др. Зрительный анализатор контролирует двигательную и трудовую деятельность человека. Умение видеть прекрасное в окружающей природе, в произведениях скульптуры, архитектуры, живописи, в балете, в кино отличает воспитанного человека.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571480"/>
            <a:ext cx="5314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Значение зрения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Фото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428868"/>
            <a:ext cx="3750496" cy="34290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+mj-lt"/>
              </a:rPr>
              <a:t>Выше лба не живут глаза</a:t>
            </a:r>
          </a:p>
          <a:p>
            <a:r>
              <a:rPr lang="ru-RU" i="1" dirty="0" smtClean="0">
                <a:latin typeface="+mj-lt"/>
              </a:rPr>
              <a:t>В глаза не льсти, а за глаза не брани</a:t>
            </a:r>
          </a:p>
          <a:p>
            <a:r>
              <a:rPr lang="ru-RU" i="1" dirty="0" smtClean="0">
                <a:latin typeface="+mj-lt"/>
              </a:rPr>
              <a:t>Глаза завидущи, а руки загребущи</a:t>
            </a:r>
          </a:p>
          <a:p>
            <a:r>
              <a:rPr lang="ru-RU" i="1" dirty="0" smtClean="0">
                <a:latin typeface="+mj-lt"/>
              </a:rPr>
              <a:t>Глаза боятся, а руки делают</a:t>
            </a:r>
          </a:p>
          <a:p>
            <a:r>
              <a:rPr lang="ru-RU" i="1" dirty="0" smtClean="0">
                <a:latin typeface="+mj-lt"/>
              </a:rPr>
              <a:t>У страха глаза велики</a:t>
            </a:r>
          </a:p>
          <a:p>
            <a:r>
              <a:rPr lang="ru-RU" i="1" dirty="0" smtClean="0">
                <a:latin typeface="+mj-lt"/>
              </a:rPr>
              <a:t>Свой глаз всего дороже </a:t>
            </a:r>
          </a:p>
          <a:p>
            <a:r>
              <a:rPr lang="ru-RU" i="1" dirty="0" smtClean="0">
                <a:latin typeface="+mj-lt"/>
              </a:rPr>
              <a:t>Правда глаза колет</a:t>
            </a:r>
          </a:p>
          <a:p>
            <a:r>
              <a:rPr lang="ru-RU" i="1" dirty="0" smtClean="0">
                <a:latin typeface="+mj-lt"/>
              </a:rPr>
              <a:t>Бровь в бровь, глаз в глаз</a:t>
            </a:r>
          </a:p>
          <a:p>
            <a:r>
              <a:rPr lang="ru-RU" i="1" dirty="0" smtClean="0">
                <a:latin typeface="+mj-lt"/>
              </a:rPr>
              <a:t>Одним глазом спи, а другим стереги</a:t>
            </a:r>
          </a:p>
          <a:p>
            <a:r>
              <a:rPr lang="ru-RU" i="1" dirty="0" smtClean="0">
                <a:latin typeface="+mj-lt"/>
              </a:rPr>
              <a:t>Кто старое помянет, тому глаз вон</a:t>
            </a:r>
          </a:p>
          <a:p>
            <a:r>
              <a:rPr lang="ru-RU" i="1" dirty="0" smtClean="0">
                <a:latin typeface="+mj-lt"/>
              </a:rPr>
              <a:t>На затылке глаз нет</a:t>
            </a:r>
            <a:endParaRPr lang="ru-RU" i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0010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Пословицы и поговорки о глазах  и зрении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8301038" cy="22145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+mj-lt"/>
              </a:rPr>
              <a:t>Есть у каждого лица два красивых озерца.</a:t>
            </a:r>
          </a:p>
          <a:p>
            <a:r>
              <a:rPr lang="ru-RU" dirty="0" smtClean="0">
                <a:latin typeface="+mj-lt"/>
              </a:rPr>
              <a:t>Два яблочка во мху, да морковка наверху.</a:t>
            </a:r>
          </a:p>
          <a:p>
            <a:r>
              <a:rPr lang="ru-RU" dirty="0" smtClean="0">
                <a:latin typeface="+mj-lt"/>
              </a:rPr>
              <a:t>Рядом два колодца, а между ними - одна перегородка.</a:t>
            </a:r>
          </a:p>
          <a:p>
            <a:r>
              <a:rPr lang="ru-RU" dirty="0" smtClean="0">
                <a:latin typeface="+mj-lt"/>
              </a:rPr>
              <a:t>Что острее меча? 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71480"/>
            <a:ext cx="513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Загадки о глазах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4098" name="Picture 2" descr="K:\Фото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3696" y="3839572"/>
            <a:ext cx="4345956" cy="266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671</TotalTime>
  <Words>1790</Words>
  <Application>Microsoft Office PowerPoint</Application>
  <PresentationFormat>Экран (4:3)</PresentationFormat>
  <Paragraphs>202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 О ГЛАЗАХ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Трущелев</cp:lastModifiedBy>
  <cp:revision>83</cp:revision>
  <dcterms:created xsi:type="dcterms:W3CDTF">2010-02-08T16:24:05Z</dcterms:created>
  <dcterms:modified xsi:type="dcterms:W3CDTF">2014-11-05T15:55:10Z</dcterms:modified>
</cp:coreProperties>
</file>