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70" r:id="rId9"/>
    <p:sldId id="264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2/17/2014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2600" b="1" i="1" dirty="0" smtClean="0"/>
              <a:t/>
            </a:r>
            <a:br>
              <a:rPr lang="ru-RU" sz="2600" b="1" i="1" dirty="0" smtClean="0"/>
            </a:br>
            <a:r>
              <a:rPr lang="ru-RU" sz="1400" dirty="0" smtClean="0">
                <a:solidFill>
                  <a:schemeClr val="tx1"/>
                </a:solidFill>
              </a:rPr>
              <a:t>Муниципальное бюджетное образовательное учреждение дополнительного образования детей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Центр творческого развития и гуманитарного образования  «Радуга» г. Тайшета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dirty="0" smtClean="0"/>
              <a:t>Опыт апробации педагогической системы оценки результатов освоения образовательной программы «Фантазия»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810000" y="4038600"/>
            <a:ext cx="5334000" cy="17526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Автор: Лютова Людмила Степановна, педагог дополнительного образования высшей квалификационной категории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581400" y="5562600"/>
            <a:ext cx="1676400" cy="10668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 Тайшет,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2014г.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адуга\Desktop\скан0002.jpg"/>
          <p:cNvPicPr>
            <a:picLocks noChangeAspect="1" noChangeArrowheads="1"/>
          </p:cNvPicPr>
          <p:nvPr/>
        </p:nvPicPr>
        <p:blipFill>
          <a:blip r:embed="rId2" cstate="print"/>
          <a:srcRect l="2014" r="6391" b="59612"/>
          <a:stretch>
            <a:fillRect/>
          </a:stretch>
        </p:blipFill>
        <p:spPr bwMode="auto">
          <a:xfrm>
            <a:off x="152400" y="304800"/>
            <a:ext cx="8616462" cy="2667000"/>
          </a:xfrm>
          <a:prstGeom prst="rect">
            <a:avLst/>
          </a:prstGeom>
          <a:noFill/>
        </p:spPr>
      </p:pic>
      <p:pic>
        <p:nvPicPr>
          <p:cNvPr id="2051" name="Picture 3" descr="C:\Users\Радуга\Desktop\скан0003.jpg"/>
          <p:cNvPicPr>
            <a:picLocks noChangeAspect="1" noChangeArrowheads="1"/>
          </p:cNvPicPr>
          <p:nvPr/>
        </p:nvPicPr>
        <p:blipFill>
          <a:blip r:embed="rId3" cstate="print"/>
          <a:srcRect l="1455" r="6867" b="55392"/>
          <a:stretch>
            <a:fillRect/>
          </a:stretch>
        </p:blipFill>
        <p:spPr bwMode="auto">
          <a:xfrm>
            <a:off x="228600" y="3505200"/>
            <a:ext cx="8534400" cy="291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оценивания позволяет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контролировать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образовательный процесс,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результаты,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корректировать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свои действия,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строить следующий этап обучения на основе достигнутого уровня знаний, дифференцировать методы  и задания с учетом  индивидуального продвижения и развития каждого ученика,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оказывать  адресную педагогическую поддержку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всех этапах обучения.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1054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Результат</a:t>
            </a:r>
            <a:r>
              <a:rPr lang="ru-RU" sz="2400" dirty="0" smtClean="0"/>
              <a:t> –</a:t>
            </a:r>
            <a:r>
              <a:rPr lang="ru-RU" sz="2400" b="1" dirty="0" smtClean="0"/>
              <a:t>это итог деятельности</a:t>
            </a:r>
            <a:r>
              <a:rPr lang="ru-RU" sz="2400" dirty="0" smtClean="0"/>
              <a:t>.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Образовательный результат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/>
              <a:t>можно определить как итог (промежуточный или конечный) </a:t>
            </a:r>
            <a:r>
              <a:rPr lang="ru-RU" sz="2400" b="1" dirty="0" smtClean="0"/>
              <a:t>совместного взаимодействия педагога и ребенка</a:t>
            </a:r>
            <a:r>
              <a:rPr lang="ru-RU" sz="2400" dirty="0" smtClean="0"/>
              <a:t> в процессе образовательной деятельности.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Результативность</a:t>
            </a:r>
            <a:r>
              <a:rPr lang="ru-RU" sz="2400" b="1" dirty="0" smtClean="0"/>
              <a:t> </a:t>
            </a:r>
            <a:r>
              <a:rPr lang="ru-RU" sz="2400" dirty="0" smtClean="0"/>
              <a:t>– это степень соответствия ожидаемых  и реально полученных результатов.</a:t>
            </a:r>
            <a:br>
              <a:rPr lang="ru-RU" sz="2400" dirty="0" smtClean="0"/>
            </a:br>
            <a:r>
              <a:rPr lang="ru-RU" sz="2400" dirty="0" smtClean="0"/>
              <a:t>Добиться </a:t>
            </a:r>
            <a:r>
              <a:rPr lang="ru-RU" sz="2400" b="1" dirty="0" smtClean="0"/>
              <a:t>высокой результативности</a:t>
            </a:r>
            <a:r>
              <a:rPr lang="ru-RU" sz="2400" dirty="0" smtClean="0"/>
              <a:t> в дополнительном образовании невозможно без целостной системы педагогического контроля.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4800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Педагогический контроль </a:t>
            </a:r>
            <a:r>
              <a:rPr lang="ru-RU" sz="4400" b="1" dirty="0" smtClean="0"/>
              <a:t>– </a:t>
            </a:r>
            <a:br>
              <a:rPr lang="ru-RU" sz="4400" b="1" dirty="0" smtClean="0"/>
            </a:br>
            <a:r>
              <a:rPr lang="ru-RU" sz="4400" dirty="0" smtClean="0"/>
              <a:t>проверка и оценка достижений учащихся, что является существенными составляющими процесса обучения. </a:t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38558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Оценка</a:t>
            </a:r>
            <a:r>
              <a:rPr lang="ru-RU" b="1" dirty="0" smtClean="0"/>
              <a:t> </a:t>
            </a:r>
            <a:r>
              <a:rPr lang="ru-RU" dirty="0" smtClean="0"/>
              <a:t>– мнение о качестве;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</a:rPr>
              <a:t>Отметка</a:t>
            </a:r>
            <a:r>
              <a:rPr lang="ru-RU" dirty="0" smtClean="0"/>
              <a:t>- это всего лишь одна из форм оценки.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Бухгалтер\Рабочий стол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 t="13509" r="2925" b="45497"/>
          <a:stretch>
            <a:fillRect/>
          </a:stretch>
        </p:blipFill>
        <p:spPr bwMode="auto">
          <a:xfrm>
            <a:off x="228599" y="1600200"/>
            <a:ext cx="8689571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ПЕДАГОГИЧЕСКИЙ КОНТРОЛЬ</a:t>
            </a:r>
          </a:p>
          <a:p>
            <a:pPr algn="ctr"/>
            <a:r>
              <a:rPr lang="ru-RU" sz="2000" dirty="0" smtClean="0"/>
              <a:t>по программе «Фантазия»</a:t>
            </a:r>
          </a:p>
          <a:p>
            <a:pPr algn="ctr"/>
            <a:r>
              <a:rPr lang="ru-RU" sz="2000" dirty="0" smtClean="0"/>
              <a:t>Формы, содержание, критерии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685800"/>
            <a:ext cx="8229600" cy="5233182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Объекты контроля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теоретические знания;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1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владение специальным оборудованием;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соблюдение правил техники</a:t>
            </a:r>
            <a:r>
              <a:rPr kumimoji="0" lang="ru-RU" sz="31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безопасности;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1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rPr>
              <a:t> владение специальной терминологией;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1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технология изготовления изделия;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100" b="0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качество изготовления </a:t>
            </a:r>
            <a: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233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Критерии оценки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практической подготовки обучающихся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соответствие технологии изготовления;</a:t>
            </a:r>
            <a:b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знание последовательности изготовления;</a:t>
            </a:r>
            <a:b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отработанная технология;</a:t>
            </a:r>
            <a:b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степень технической сложности;</a:t>
            </a:r>
            <a:b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эстетика изделия</a:t>
            </a:r>
            <a:br>
              <a:rPr lang="ru-RU" sz="33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1475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Формы педагогического контроля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000" dirty="0" smtClean="0"/>
              <a:t>- </a:t>
            </a:r>
            <a:r>
              <a:rPr lang="ru-RU" sz="2800" i="1" dirty="0" smtClean="0"/>
              <a:t>Индивидуальный зачет;</a:t>
            </a:r>
            <a:br>
              <a:rPr lang="ru-RU" sz="2800" i="1" dirty="0" smtClean="0"/>
            </a:br>
            <a:r>
              <a:rPr lang="ru-RU" sz="2800" i="1" dirty="0" smtClean="0"/>
              <a:t>- Опрос по карточкам-заданиям;</a:t>
            </a:r>
            <a:br>
              <a:rPr lang="ru-RU" sz="2800" i="1" dirty="0" smtClean="0"/>
            </a:br>
            <a:r>
              <a:rPr lang="ru-RU" sz="2800" i="1" dirty="0" smtClean="0"/>
              <a:t>- Защита творческой работы (изделия);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Персональная выставка;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Конкурс профессионального мастерства кружковцев;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Наблюдение;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Итоговый контроль по выполнению творческой работы;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Презентация работы;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smtClean="0"/>
              <a:t>Итоговая выставка работ учащихся;</a:t>
            </a:r>
            <a:br>
              <a:rPr lang="ru-RU" sz="2800" i="1" dirty="0" smtClean="0"/>
            </a:br>
            <a:r>
              <a:rPr lang="ru-RU" sz="2800" i="1" dirty="0" smtClean="0"/>
              <a:t>- Творческий отчет учащихся. 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Результаты педагогического контроля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1953399"/>
            <a:ext cx="184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-19853"/>
            <a:ext cx="29546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Радуга\Desktop\скан0001.jpg"/>
          <p:cNvPicPr>
            <a:picLocks noChangeAspect="1" noChangeArrowheads="1"/>
          </p:cNvPicPr>
          <p:nvPr/>
        </p:nvPicPr>
        <p:blipFill>
          <a:blip r:embed="rId2" cstate="print"/>
          <a:srcRect r="3567" b="57714"/>
          <a:stretch>
            <a:fillRect/>
          </a:stretch>
        </p:blipFill>
        <p:spPr bwMode="auto">
          <a:xfrm>
            <a:off x="228600" y="1676400"/>
            <a:ext cx="8534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</TotalTime>
  <Words>80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    Муниципальное бюджетное образовательное учреждение дополнительного образования детей Центр творческого развития и гуманитарного образования  «Радуга» г. Тайшета      Опыт апробации педагогической системы оценки результатов освоения образовательной программы «Фантазия»  </vt:lpstr>
      <vt:lpstr>Результат –это итог деятельности.   Образовательный результат можно определить как итог (промежуточный или конечный) совместного взаимодействия педагога и ребенка в процессе образовательной деятельности.  Результативность – это степень соответствия ожидаемых  и реально полученных результатов. Добиться высокой результативности в дополнительном образовании невозможно без целостной системы педагогического контроля. </vt:lpstr>
      <vt:lpstr>Педагогический контроль –  проверка и оценка достижений учащихся, что является существенными составляющими процесса обучения.  </vt:lpstr>
      <vt:lpstr>Оценка – мнение о качестве;  Отметка- это всего лишь одна из форм оценки.  </vt:lpstr>
      <vt:lpstr>Слайд 5</vt:lpstr>
      <vt:lpstr>Слайд 6</vt:lpstr>
      <vt:lpstr> Критерии оценки практической подготовки обучающихся  - соответствие технологии изготовления; - знание последовательности изготовления; - отработанная технология; - степень технической сложности; - эстетика изделия   </vt:lpstr>
      <vt:lpstr>Формы педагогического контроля  - Индивидуальный зачет; - Опрос по карточкам-заданиям; - Защита творческой работы (изделия); - Персональная выставка; - Конкурс профессионального мастерства кружковцев;  - Наблюдение; - Итоговый контроль по выполнению творческой работы; - Презентация работы; - Итоговая выставка работ учащихся; - Творческий отчет учащихся.  </vt:lpstr>
      <vt:lpstr>Результаты педагогического контроля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образовательное учреждение дополнительного образования детей Центр творческого развития и гуманитарного образования  «Радуга» г. Тайшета   ПЕДАГОГИЧЕСКИЙ КОНТРОЛЬ как необходимый компонент технологий  разноуровневого обучения  и индивидуализации учебного процесса Автор: Лютова Людмила Степановна, педагог дополнительного образования высшей квалификационной категории </dc:title>
  <cp:lastModifiedBy>Радуга</cp:lastModifiedBy>
  <cp:revision>15</cp:revision>
  <dcterms:modified xsi:type="dcterms:W3CDTF">2014-02-17T07:32:58Z</dcterms:modified>
</cp:coreProperties>
</file>