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23" r:id="rId2"/>
    <p:sldId id="345" r:id="rId3"/>
    <p:sldId id="352" r:id="rId4"/>
    <p:sldId id="327" r:id="rId5"/>
    <p:sldId id="372" r:id="rId6"/>
    <p:sldId id="357" r:id="rId7"/>
    <p:sldId id="359" r:id="rId8"/>
    <p:sldId id="358" r:id="rId9"/>
    <p:sldId id="379" r:id="rId10"/>
    <p:sldId id="380" r:id="rId11"/>
    <p:sldId id="373" r:id="rId12"/>
    <p:sldId id="371" r:id="rId13"/>
    <p:sldId id="374" r:id="rId14"/>
    <p:sldId id="375" r:id="rId15"/>
    <p:sldId id="377" r:id="rId16"/>
    <p:sldId id="381" r:id="rId17"/>
    <p:sldId id="356" r:id="rId18"/>
    <p:sldId id="378" r:id="rId19"/>
    <p:sldId id="353" r:id="rId20"/>
  </p:sldIdLst>
  <p:sldSz cx="9144000" cy="6858000" type="screen4x3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атематика" initials="м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CC"/>
    <a:srgbClr val="C5FFFF"/>
    <a:srgbClr val="FF7C80"/>
    <a:srgbClr val="66CCFF"/>
    <a:srgbClr val="FF99FF"/>
    <a:srgbClr val="D60093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2" autoAdjust="0"/>
    <p:restoredTop sz="94660"/>
  </p:normalViewPr>
  <p:slideViewPr>
    <p:cSldViewPr>
      <p:cViewPr>
        <p:scale>
          <a:sx n="80" d="100"/>
          <a:sy n="80" d="100"/>
        </p:scale>
        <p:origin x="-117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jpeg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17.jpeg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E740B-A3BE-4168-9608-B067ADC6C337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2C998-0D59-4A1B-981D-4BC6CD1010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2C998-0D59-4A1B-981D-4BC6CD1010FA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2017C-AD05-4C6E-AF4A-2A781CB6B3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9ED8D-0147-48F6-9E04-1847AA85C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F4209-EF7C-4654-A022-6A5B190D3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B9EF0-4F19-4CB2-BB1F-B991B814D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26C38-7B41-4026-87C4-C3359F6E2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3C9EA-6A4B-4A6B-BCBF-06D56BBAD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E7691-2633-41AC-8DEC-F2BF3181A4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94EC0-E9FF-4ED4-847B-0B720B928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13756-B5B3-4C11-821A-FBE99EA7A0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5E847-E98F-40C5-8D3F-1A8230570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A6C87-F7BF-4EC8-96AD-02ED2D32FB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55193-5FC4-46B9-9034-8F18C62C3E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1EC85-542C-4A26-84E0-ACA969CEB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D3CCCCD-32A5-4E07-89CB-1433394D5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3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slide" Target="slide15.xml"/><Relationship Id="rId4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1214422"/>
            <a:ext cx="70723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Тема урока:</a:t>
            </a:r>
          </a:p>
          <a:p>
            <a:r>
              <a:rPr lang="ru-RU" sz="4800" dirty="0" smtClean="0">
                <a:solidFill>
                  <a:schemeClr val="bg1"/>
                </a:solidFill>
              </a:rPr>
              <a:t>Квадратные уравнения. Виды и способы решения.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Например: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85720" y="1285860"/>
          <a:ext cx="3714776" cy="928695"/>
        </p:xfrm>
        <a:graphic>
          <a:graphicData uri="http://schemas.openxmlformats.org/presentationml/2006/ole">
            <p:oleObj spid="_x0000_s105475" name="Формула" r:id="rId3" imgW="711000" imgH="20304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357686" y="1357298"/>
          <a:ext cx="3911231" cy="857256"/>
        </p:xfrm>
        <a:graphic>
          <a:graphicData uri="http://schemas.openxmlformats.org/presentationml/2006/ole">
            <p:oleObj spid="_x0000_s105476" name="Формула" r:id="rId4" imgW="927000" imgH="20304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500430" y="2643182"/>
          <a:ext cx="2143140" cy="2337970"/>
        </p:xfrm>
        <a:graphic>
          <a:graphicData uri="http://schemas.openxmlformats.org/presentationml/2006/ole">
            <p:oleObj spid="_x0000_s105477" name="Формула" r:id="rId5" imgW="419040" imgH="457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072437" cy="1000132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FFCC"/>
                </a:solidFill>
                <a:latin typeface="Bookman Old Style" pitchFamily="18" charset="0"/>
              </a:rPr>
              <a:t>Составьте правильный ход решения каждого уравнения: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00034" y="1428736"/>
            <a:ext cx="3636963" cy="50006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/>
          <a:lstStyle/>
          <a:p>
            <a:pPr marL="596900" indent="-514350">
              <a:lnSpc>
                <a:spcPct val="200000"/>
              </a:lnSpc>
              <a:buClr>
                <a:srgbClr val="336600"/>
              </a:buClr>
              <a:buFontTx/>
              <a:buAutoNum type="arabicPeriod"/>
              <a:defRPr/>
            </a:pPr>
            <a:r>
              <a:rPr lang="en-US" sz="3600" dirty="0" smtClean="0">
                <a:latin typeface="Bookman Old Style" pitchFamily="18" charset="0"/>
              </a:rPr>
              <a:t>x</a:t>
            </a:r>
            <a:r>
              <a:rPr lang="en-US" sz="3600" baseline="30000" dirty="0" smtClean="0">
                <a:latin typeface="Bookman Old Style" pitchFamily="18" charset="0"/>
              </a:rPr>
              <a:t>2</a:t>
            </a:r>
            <a:r>
              <a:rPr lang="en-US" sz="3600" dirty="0" smtClean="0">
                <a:latin typeface="Bookman Old Style" pitchFamily="18" charset="0"/>
              </a:rPr>
              <a:t>-25=0,</a:t>
            </a:r>
          </a:p>
          <a:p>
            <a:pPr marL="596900" indent="-514350">
              <a:lnSpc>
                <a:spcPct val="200000"/>
              </a:lnSpc>
              <a:buClr>
                <a:srgbClr val="336600"/>
              </a:buClr>
              <a:buFontTx/>
              <a:buAutoNum type="arabicPeriod"/>
              <a:defRPr/>
            </a:pPr>
            <a:r>
              <a:rPr lang="en-US" sz="3600" dirty="0" smtClean="0">
                <a:latin typeface="Bookman Old Style" pitchFamily="18" charset="0"/>
              </a:rPr>
              <a:t>x</a:t>
            </a:r>
            <a:r>
              <a:rPr lang="en-US" sz="3600" baseline="30000" dirty="0" smtClean="0">
                <a:latin typeface="Bookman Old Style" pitchFamily="18" charset="0"/>
              </a:rPr>
              <a:t>2</a:t>
            </a:r>
            <a:r>
              <a:rPr lang="en-US" sz="3600" dirty="0" smtClean="0">
                <a:latin typeface="Bookman Old Style" pitchFamily="18" charset="0"/>
              </a:rPr>
              <a:t>-3x=0,</a:t>
            </a:r>
          </a:p>
          <a:p>
            <a:pPr marL="596900" indent="-514350">
              <a:lnSpc>
                <a:spcPct val="200000"/>
              </a:lnSpc>
              <a:buClr>
                <a:srgbClr val="336600"/>
              </a:buClr>
              <a:buFontTx/>
              <a:buAutoNum type="arabicPeriod"/>
              <a:defRPr/>
            </a:pPr>
            <a:r>
              <a:rPr lang="en-US" sz="3600" dirty="0" smtClean="0">
                <a:latin typeface="Bookman Old Style" pitchFamily="18" charset="0"/>
              </a:rPr>
              <a:t>x</a:t>
            </a:r>
            <a:r>
              <a:rPr lang="en-US" sz="3600" baseline="30000" dirty="0" smtClean="0">
                <a:latin typeface="Bookman Old Style" pitchFamily="18" charset="0"/>
              </a:rPr>
              <a:t>2</a:t>
            </a:r>
            <a:r>
              <a:rPr lang="en-US" sz="3600" dirty="0" smtClean="0">
                <a:latin typeface="Bookman Old Style" pitchFamily="18" charset="0"/>
              </a:rPr>
              <a:t>+16=0.</a:t>
            </a:r>
            <a:endParaRPr lang="ru-RU" sz="3600" dirty="0" smtClean="0">
              <a:latin typeface="Bookman Old Style" pitchFamily="18" charset="0"/>
            </a:endParaRPr>
          </a:p>
          <a:p>
            <a:pPr marL="596900" indent="-514350">
              <a:buClr>
                <a:srgbClr val="336600"/>
              </a:buClr>
              <a:buFontTx/>
              <a:buAutoNum type="arabicPeriod"/>
              <a:defRPr/>
            </a:pPr>
            <a:endParaRPr lang="ru-RU" dirty="0" smtClean="0"/>
          </a:p>
          <a:p>
            <a:pPr marL="596900" indent="-514350">
              <a:buClr>
                <a:srgbClr val="336600"/>
              </a:buClr>
              <a:buFontTx/>
              <a:buAutoNum type="arabicPeriod"/>
              <a:defRPr/>
            </a:pPr>
            <a:endParaRPr lang="ru-RU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000628" y="1428736"/>
            <a:ext cx="3657600" cy="4976813"/>
          </a:xfrm>
          <a:gradFill flip="none" rotWithShape="1">
            <a:gsLst>
              <a:gs pos="0">
                <a:srgbClr val="99FF6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 fontScale="77500" lnSpcReduction="2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а) </a:t>
            </a:r>
            <a:r>
              <a:rPr lang="en-US" dirty="0" smtClean="0">
                <a:latin typeface="Bookman Old Style" pitchFamily="18" charset="0"/>
              </a:rPr>
              <a:t>x(x-3)=0,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б)  </a:t>
            </a:r>
            <a:r>
              <a:rPr lang="en-US" dirty="0" smtClean="0">
                <a:latin typeface="Bookman Old Style" pitchFamily="18" charset="0"/>
              </a:rPr>
              <a:t>x</a:t>
            </a:r>
            <a:r>
              <a:rPr lang="en-US" baseline="30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= -16,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в)  </a:t>
            </a:r>
            <a:r>
              <a:rPr lang="en-US" dirty="0" smtClean="0">
                <a:latin typeface="Bookman Old Style" pitchFamily="18" charset="0"/>
              </a:rPr>
              <a:t>(x-5)(x+5)=0,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г) </a:t>
            </a:r>
            <a:r>
              <a:rPr lang="en-US" dirty="0" smtClean="0">
                <a:latin typeface="Bookman Old Style" pitchFamily="18" charset="0"/>
              </a:rPr>
              <a:t>x-5=0,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err="1" smtClean="0">
                <a:latin typeface="Bookman Old Style" pitchFamily="18" charset="0"/>
              </a:rPr>
              <a:t>д</a:t>
            </a:r>
            <a:r>
              <a:rPr lang="ru-RU" dirty="0" smtClean="0">
                <a:latin typeface="Bookman Old Style" pitchFamily="18" charset="0"/>
              </a:rPr>
              <a:t>) </a:t>
            </a:r>
            <a:r>
              <a:rPr lang="en-US" dirty="0" smtClean="0">
                <a:latin typeface="Bookman Old Style" pitchFamily="18" charset="0"/>
              </a:rPr>
              <a:t>x-3=0,</a:t>
            </a:r>
            <a:endParaRPr lang="en-US" i="1" dirty="0" smtClean="0">
              <a:latin typeface="Bookman Old Style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е</a:t>
            </a:r>
            <a:r>
              <a:rPr lang="ru-RU" i="1" dirty="0" smtClean="0">
                <a:latin typeface="Bookman Old Style" pitchFamily="18" charset="0"/>
              </a:rPr>
              <a:t>) </a:t>
            </a:r>
            <a:r>
              <a:rPr lang="en-US" dirty="0" smtClean="0">
                <a:latin typeface="Bookman Old Style" pitchFamily="18" charset="0"/>
              </a:rPr>
              <a:t>x+5=0</a:t>
            </a:r>
            <a:r>
              <a:rPr lang="ru-RU" i="1" dirty="0" smtClean="0">
                <a:latin typeface="Bookman Old Style" pitchFamily="18" charset="0"/>
              </a:rPr>
              <a:t>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Что будет являться решением каждого из уравнений: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а) решений нет,</a:t>
            </a:r>
            <a:endParaRPr lang="en-US" dirty="0" smtClean="0">
              <a:latin typeface="Bookman Old Style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б) </a:t>
            </a:r>
            <a:r>
              <a:rPr lang="en-US" dirty="0" smtClean="0">
                <a:latin typeface="Bookman Old Style" pitchFamily="18" charset="0"/>
              </a:rPr>
              <a:t>x = -5,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в) </a:t>
            </a:r>
            <a:r>
              <a:rPr lang="en-US" dirty="0" smtClean="0">
                <a:latin typeface="Bookman Old Style" pitchFamily="18" charset="0"/>
              </a:rPr>
              <a:t>x = 3,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г)</a:t>
            </a:r>
            <a:r>
              <a:rPr lang="en-US" dirty="0" smtClean="0">
                <a:latin typeface="Bookman Old Style" pitchFamily="18" charset="0"/>
              </a:rPr>
              <a:t>x = 5</a:t>
            </a:r>
            <a:r>
              <a:rPr lang="ru-RU" dirty="0" smtClean="0">
                <a:latin typeface="Bookman Old Style" pitchFamily="18" charset="0"/>
              </a:rPr>
              <a:t>,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err="1" smtClean="0">
                <a:latin typeface="Bookman Old Style" pitchFamily="18" charset="0"/>
              </a:rPr>
              <a:t>д</a:t>
            </a:r>
            <a:r>
              <a:rPr lang="ru-RU" dirty="0" smtClean="0">
                <a:latin typeface="Bookman Old Style" pitchFamily="18" charset="0"/>
              </a:rPr>
              <a:t>) </a:t>
            </a:r>
            <a:r>
              <a:rPr lang="en-US" dirty="0" smtClean="0">
                <a:latin typeface="Bookman Old Style" pitchFamily="18" charset="0"/>
              </a:rPr>
              <a:t>x = 0.</a:t>
            </a:r>
          </a:p>
          <a:p>
            <a:pPr>
              <a:buFont typeface="Wingdings 2" pitchFamily="18" charset="2"/>
              <a:buNone/>
              <a:defRPr/>
            </a:pPr>
            <a:endParaRPr lang="en-US" dirty="0" smtClean="0">
              <a:latin typeface="Bookman Old Style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00FFCC"/>
                </a:solidFill>
              </a:rPr>
              <a:t>Станция «Историческая»</a:t>
            </a:r>
            <a:endParaRPr lang="ru-RU" b="1" dirty="0">
              <a:solidFill>
                <a:srgbClr val="00FF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 smtClean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"/>
          <p:cNvSpPr>
            <a:spLocks noChangeArrowheads="1"/>
          </p:cNvSpPr>
          <p:nvPr/>
        </p:nvSpPr>
        <p:spPr bwMode="auto">
          <a:xfrm>
            <a:off x="1317625" y="2582863"/>
            <a:ext cx="6762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cs typeface="Times New Roman" pitchFamily="18" charset="0"/>
              </a:rPr>
              <a:t>        </a:t>
            </a:r>
            <a:r>
              <a:rPr lang="ru-RU" sz="1400" i="1">
                <a:cs typeface="Times New Roman" pitchFamily="18" charset="0"/>
              </a:rPr>
              <a:t>  </a:t>
            </a:r>
            <a:endParaRPr lang="ru-RU" sz="1100"/>
          </a:p>
          <a:p>
            <a:pPr eaLnBrk="0" hangingPunct="0"/>
            <a:r>
              <a:rPr lang="ru-RU" sz="1400" i="1">
                <a:cs typeface="Times New Roman" pitchFamily="18" charset="0"/>
              </a:rPr>
              <a:t>   .</a:t>
            </a:r>
            <a:endParaRPr lang="ru-RU" sz="1100"/>
          </a:p>
          <a:p>
            <a:pPr eaLnBrk="0" hangingPunct="0"/>
            <a:endParaRPr lang="ru-RU"/>
          </a:p>
        </p:txBody>
      </p:sp>
      <p:sp>
        <p:nvSpPr>
          <p:cNvPr id="29699" name="Rectangle 12"/>
          <p:cNvSpPr>
            <a:spLocks noChangeArrowheads="1"/>
          </p:cNvSpPr>
          <p:nvPr/>
        </p:nvSpPr>
        <p:spPr bwMode="auto">
          <a:xfrm>
            <a:off x="1317625" y="3481388"/>
            <a:ext cx="44132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/>
              <a:t/>
            </a:r>
            <a:br>
              <a:rPr lang="ru-RU" sz="1100"/>
            </a:br>
            <a:endParaRPr lang="ru-RU"/>
          </a:p>
          <a:p>
            <a:pPr eaLnBrk="0" hangingPunct="0"/>
            <a:r>
              <a:rPr lang="ru-RU" sz="1200">
                <a:cs typeface="Times New Roman" pitchFamily="18" charset="0"/>
              </a:rPr>
              <a:t>      </a:t>
            </a:r>
            <a:endParaRPr lang="ru-RU" sz="1100"/>
          </a:p>
          <a:p>
            <a:pPr eaLnBrk="0" hangingPunct="0"/>
            <a:r>
              <a:rPr lang="ru-RU" sz="1200"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611188" y="5492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400" b="1" dirty="0">
                <a:solidFill>
                  <a:srgbClr val="00FFCC"/>
                </a:solidFill>
                <a:latin typeface="Bookman Old Style" pitchFamily="18" charset="0"/>
              </a:rPr>
              <a:t>Впервые ввёл термин «квадратное </a:t>
            </a:r>
            <a:r>
              <a:rPr lang="ru-RU" sz="2400" b="1" dirty="0" smtClean="0">
                <a:solidFill>
                  <a:srgbClr val="00FFCC"/>
                </a:solidFill>
                <a:latin typeface="Bookman Old Style" pitchFamily="18" charset="0"/>
              </a:rPr>
              <a:t>уравнение» немецкий </a:t>
            </a:r>
            <a:r>
              <a:rPr lang="ru-RU" sz="2400" b="1" dirty="0">
                <a:solidFill>
                  <a:srgbClr val="00FFCC"/>
                </a:solidFill>
                <a:latin typeface="Bookman Old Style" pitchFamily="18" charset="0"/>
              </a:rPr>
              <a:t>философ</a:t>
            </a:r>
          </a:p>
        </p:txBody>
      </p:sp>
      <p:sp>
        <p:nvSpPr>
          <p:cNvPr id="230421" name="Rectangle 21"/>
          <p:cNvSpPr>
            <a:spLocks noChangeArrowheads="1"/>
          </p:cNvSpPr>
          <p:nvPr/>
        </p:nvSpPr>
        <p:spPr bwMode="auto">
          <a:xfrm rot="10800000" flipV="1">
            <a:off x="3851275" y="3300188"/>
            <a:ext cx="4900613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400" b="1" dirty="0" smtClean="0">
                <a:latin typeface="Bookman Old Style" pitchFamily="18" charset="0"/>
              </a:rPr>
              <a:t>                       </a:t>
            </a:r>
            <a:r>
              <a:rPr lang="ru-RU" sz="2400" b="1" dirty="0" smtClean="0">
                <a:solidFill>
                  <a:srgbClr val="C5FFFF"/>
                </a:solidFill>
                <a:latin typeface="Bookman Old Style" pitchFamily="18" charset="0"/>
              </a:rPr>
              <a:t>-</a:t>
            </a:r>
            <a:endParaRPr lang="ru-RU" sz="2400" b="1" dirty="0">
              <a:solidFill>
                <a:srgbClr val="C5FFFF"/>
              </a:solidFill>
              <a:latin typeface="Bookman Old Style" pitchFamily="18" charset="0"/>
            </a:endParaRPr>
          </a:p>
        </p:txBody>
      </p:sp>
      <p:pic>
        <p:nvPicPr>
          <p:cNvPr id="26633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643063"/>
            <a:ext cx="2668587" cy="37861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9" name="Прямоугольник 8"/>
          <p:cNvSpPr/>
          <p:nvPr/>
        </p:nvSpPr>
        <p:spPr>
          <a:xfrm>
            <a:off x="4929190" y="928671"/>
            <a:ext cx="378621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 err="1">
                <a:ln w="11430"/>
                <a:solidFill>
                  <a:srgbClr val="33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Кристиан</a:t>
            </a:r>
            <a:r>
              <a:rPr lang="ru-RU" sz="2400" b="1" spc="50" dirty="0">
                <a:ln w="11430"/>
                <a:solidFill>
                  <a:srgbClr val="33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 Вольф.  </a:t>
            </a:r>
            <a:endParaRPr lang="ru-RU" sz="2400" b="1" spc="50" dirty="0">
              <a:ln w="11430"/>
              <a:solidFill>
                <a:srgbClr val="33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86182" y="2071678"/>
            <a:ext cx="4786346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2400" b="1" dirty="0" smtClean="0">
                <a:latin typeface="Corbel" pitchFamily="34" charset="0"/>
                <a:cs typeface="Times New Roman" pitchFamily="18" charset="0"/>
              </a:rPr>
              <a:t>Вывод формулы решения квадратного уравнения  в общем виде имеется у Виета, однако Виет признавал только положительные корни. Лишь в 17 в. благодаря трудам Декарта, Ньютона и других ученых способ решения квадратных уравнений принимает современный вид.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5"/>
          <p:cNvSpPr txBox="1">
            <a:spLocks noChangeArrowheads="1"/>
          </p:cNvSpPr>
          <p:nvPr/>
        </p:nvSpPr>
        <p:spPr bwMode="auto">
          <a:xfrm>
            <a:off x="395288" y="1000125"/>
            <a:ext cx="6840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0" y="4509120"/>
            <a:ext cx="40005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336600"/>
                </a:solidFill>
                <a:latin typeface="Bookman Old Style" pitchFamily="18" charset="0"/>
              </a:rPr>
              <a:t>                                              </a:t>
            </a:r>
            <a:r>
              <a:rPr lang="ru-RU" sz="2400" b="1" dirty="0" smtClean="0">
                <a:solidFill>
                  <a:srgbClr val="C5FFFF"/>
                </a:solidFill>
                <a:latin typeface="Bookman Old Style" pitchFamily="18" charset="0"/>
              </a:rPr>
              <a:t>английский </a:t>
            </a:r>
            <a:r>
              <a:rPr lang="ru-RU" sz="2400" b="1" dirty="0">
                <a:solidFill>
                  <a:srgbClr val="C5FFFF"/>
                </a:solidFill>
                <a:latin typeface="Bookman Old Style" pitchFamily="18" charset="0"/>
              </a:rPr>
              <a:t>математик, который ввёл термин «дискриминант».</a:t>
            </a:r>
          </a:p>
        </p:txBody>
      </p:sp>
      <p:pic>
        <p:nvPicPr>
          <p:cNvPr id="99362" name="Picture 34" descr="сильвест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3"/>
            <a:ext cx="3357562" cy="4104456"/>
          </a:xfrm>
          <a:prstGeom prst="rect">
            <a:avLst/>
          </a:prstGeom>
          <a:ln w="41275"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8" name="Прямоугольник 7"/>
          <p:cNvSpPr/>
          <p:nvPr/>
        </p:nvSpPr>
        <p:spPr>
          <a:xfrm>
            <a:off x="-285784" y="0"/>
            <a:ext cx="5143536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 err="1">
                <a:ln w="11430"/>
                <a:solidFill>
                  <a:srgbClr val="33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Сильвестр</a:t>
            </a:r>
            <a:r>
              <a:rPr lang="ru-RU" sz="2400" b="1" spc="50" dirty="0">
                <a:ln w="11430"/>
                <a:solidFill>
                  <a:srgbClr val="33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 Джеймс </a:t>
            </a:r>
            <a:endParaRPr lang="ru-RU" sz="2400" b="1" spc="50" dirty="0" smtClean="0">
              <a:ln w="11430"/>
              <a:solidFill>
                <a:srgbClr val="33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>
              <a:defRPr/>
            </a:pPr>
            <a:r>
              <a:rPr lang="ru-RU" sz="2400" b="1" spc="50" dirty="0" smtClean="0">
                <a:ln w="11430"/>
                <a:solidFill>
                  <a:srgbClr val="33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Джозеф  </a:t>
            </a:r>
            <a:endParaRPr lang="ru-RU" sz="2400" b="1" spc="50" dirty="0">
              <a:ln w="11430"/>
              <a:solidFill>
                <a:srgbClr val="33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6" name="Picture 42" descr="Штифел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642918"/>
            <a:ext cx="3536291" cy="4429156"/>
          </a:xfrm>
          <a:prstGeom prst="rect">
            <a:avLst/>
          </a:prstGeom>
          <a:ln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071934" y="4500570"/>
            <a:ext cx="485778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C5FFFF"/>
                </a:solidFill>
              </a:rPr>
              <a:t>   </a:t>
            </a:r>
            <a:r>
              <a:rPr lang="ru-RU" sz="2000" b="1" dirty="0">
                <a:solidFill>
                  <a:srgbClr val="C5FFFF"/>
                </a:solidFill>
                <a:latin typeface="+mn-lt"/>
              </a:rPr>
              <a:t>В 13 – 16 веках даются отдельные методы решения различных</a:t>
            </a:r>
            <a:r>
              <a:rPr lang="ru-RU" b="1" dirty="0">
                <a:solidFill>
                  <a:srgbClr val="C5FFFF"/>
                </a:solidFill>
                <a:latin typeface="+mn-lt"/>
              </a:rPr>
              <a:t> </a:t>
            </a:r>
            <a:r>
              <a:rPr lang="ru-RU" sz="2000" b="1" dirty="0">
                <a:solidFill>
                  <a:srgbClr val="C5FFFF"/>
                </a:solidFill>
                <a:latin typeface="+mn-lt"/>
              </a:rPr>
              <a:t>видов квадратных уравнений. Слияние этих методов произвел в 1544 году немецкий математик –  </a:t>
            </a:r>
            <a:r>
              <a:rPr lang="ru-RU" sz="2000" b="1" dirty="0" smtClean="0">
                <a:solidFill>
                  <a:srgbClr val="C5FFFF"/>
                </a:solidFill>
                <a:latin typeface="+mn-lt"/>
              </a:rPr>
              <a:t>Штифель                                                           </a:t>
            </a:r>
            <a:endParaRPr lang="ru-RU" sz="2000" b="1" dirty="0">
              <a:solidFill>
                <a:srgbClr val="C5FFFF"/>
              </a:solidFill>
              <a:latin typeface="+mn-lt"/>
            </a:endParaRPr>
          </a:p>
          <a:p>
            <a:pPr algn="l"/>
            <a:r>
              <a:rPr lang="ru-RU" sz="2000" b="1" dirty="0" smtClean="0">
                <a:solidFill>
                  <a:srgbClr val="C5FFFF"/>
                </a:solidFill>
                <a:latin typeface="+mn-lt"/>
              </a:rPr>
              <a:t>   </a:t>
            </a:r>
            <a:r>
              <a:rPr lang="ru-RU" sz="2000" b="1" dirty="0">
                <a:solidFill>
                  <a:srgbClr val="C5FFFF"/>
                </a:solidFill>
                <a:latin typeface="+mn-lt"/>
              </a:rPr>
              <a:t>Это было настоящее событие в математике.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142852"/>
            <a:ext cx="3703258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33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Михаэль Штифель.  </a:t>
            </a:r>
            <a:endParaRPr lang="ru-RU" sz="2400" b="1" spc="50" dirty="0">
              <a:ln w="11430"/>
              <a:solidFill>
                <a:srgbClr val="33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FFCC"/>
                </a:solidFill>
                <a:latin typeface="+mj-lt"/>
              </a:rPr>
              <a:t>Станция «Тренажёрная»</a:t>
            </a:r>
            <a:endParaRPr lang="ru-RU" sz="4400" b="1" dirty="0">
              <a:solidFill>
                <a:srgbClr val="00FFCC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285860"/>
            <a:ext cx="8429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AutoNum type="arabicPeriod"/>
            </a:pPr>
            <a:r>
              <a:rPr lang="ru-RU" sz="2400" b="1" dirty="0" smtClean="0">
                <a:solidFill>
                  <a:schemeClr val="bg1"/>
                </a:solidFill>
              </a:rPr>
              <a:t>Работа со всем классом:   </a:t>
            </a:r>
          </a:p>
          <a:p>
            <a:pPr marL="342900" indent="-342900"/>
            <a:r>
              <a:rPr lang="ru-RU" sz="2400" b="1" dirty="0" smtClean="0">
                <a:solidFill>
                  <a:schemeClr val="bg1"/>
                </a:solidFill>
              </a:rPr>
              <a:t> № 210 </a:t>
            </a:r>
            <a:r>
              <a:rPr lang="ru-RU" sz="2400" b="1" dirty="0" err="1" smtClean="0">
                <a:solidFill>
                  <a:schemeClr val="bg1"/>
                </a:solidFill>
              </a:rPr>
              <a:t>а-з</a:t>
            </a:r>
            <a:r>
              <a:rPr lang="ru-RU" sz="2400" b="1" dirty="0" smtClean="0">
                <a:solidFill>
                  <a:schemeClr val="bg1"/>
                </a:solidFill>
              </a:rPr>
              <a:t>;  № 211а</a:t>
            </a:r>
            <a:r>
              <a:rPr lang="en-US" sz="2400" b="1" dirty="0" smtClean="0">
                <a:solidFill>
                  <a:schemeClr val="bg1"/>
                </a:solidFill>
              </a:rPr>
              <a:t>,</a:t>
            </a:r>
            <a:r>
              <a:rPr lang="ru-RU" sz="2400" b="1" dirty="0" err="1" smtClean="0">
                <a:solidFill>
                  <a:schemeClr val="bg1"/>
                </a:solidFill>
              </a:rPr>
              <a:t>б,г,д</a:t>
            </a:r>
            <a:r>
              <a:rPr lang="ru-RU" sz="2400" b="1" dirty="0" smtClean="0">
                <a:solidFill>
                  <a:schemeClr val="bg1"/>
                </a:solidFill>
              </a:rPr>
              <a:t>; №  224 л.ст.</a:t>
            </a:r>
          </a:p>
          <a:p>
            <a:pPr marL="342900" indent="-342900" algn="l">
              <a:buAutoNum type="arabicPeriod"/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marL="342900" indent="-342900" algn="l">
              <a:buAutoNum type="arabicPeriod"/>
            </a:pPr>
            <a:r>
              <a:rPr lang="ru-RU" sz="2400" b="1" dirty="0" smtClean="0">
                <a:solidFill>
                  <a:schemeClr val="bg1"/>
                </a:solidFill>
              </a:rPr>
              <a:t> Самостоятельная работа, с последующей самопроверкой.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sz="3600" dirty="0" smtClean="0"/>
              <a:t>Правильные ответы: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142984"/>
            <a:ext cx="4000528" cy="550072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В-1</a:t>
            </a:r>
          </a:p>
          <a:p>
            <a:pPr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1.  -1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2. 0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3. 1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4. -47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5. 2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6. -1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142984"/>
            <a:ext cx="4143404" cy="550072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В-2</a:t>
            </a: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1. 1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2. 0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3. 2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4. 256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5. 2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6. -1,5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>
                <a:solidFill>
                  <a:srgbClr val="00FFCC"/>
                </a:solidFill>
              </a:rPr>
              <a:t>Станция «Конечная»</a:t>
            </a:r>
            <a:endParaRPr lang="ru-RU" dirty="0">
              <a:solidFill>
                <a:srgbClr val="00FF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72164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Необходимость решать уравнения не только первой, но и второй степени еще в древности была вызвана потребностью решать задачи, связанные с нахождением площадей земельных участков и с земельными работами военного характера, а также с развитием астрономии и самой математики. Квадратные уравнения умели решать около 2000 лет до н.э. вавилоняне. </a:t>
            </a:r>
          </a:p>
          <a:p>
            <a:pPr>
              <a:buFont typeface="Wingdings" pitchFamily="2" charset="2"/>
              <a:buNone/>
            </a:pPr>
            <a:r>
              <a:rPr lang="ru-RU" sz="2800" dirty="0" smtClean="0">
                <a:solidFill>
                  <a:srgbClr val="C5FFFF"/>
                </a:solidFill>
                <a:latin typeface="Monotype Corsiva" pitchFamily="66" charset="0"/>
              </a:rPr>
              <a:t>В наше время невозможно представить себе решение как  простейших , так и сложных  задач не только в математике, но и в других точных науках , без применения решения квадратных уравнений.</a:t>
            </a:r>
          </a:p>
          <a:p>
            <a:pPr>
              <a:buFont typeface="Wingdings" pitchFamily="2" charset="2"/>
              <a:buNone/>
            </a:pPr>
            <a:r>
              <a:rPr lang="ru-RU" sz="2800" dirty="0" smtClean="0">
                <a:solidFill>
                  <a:srgbClr val="C5FFFF"/>
                </a:solidFill>
                <a:latin typeface="Monotype Corsiva" pitchFamily="66" charset="0"/>
              </a:rPr>
              <a:t>      Надеюсь наш урок принес для каждого из Вас свои результаты.</a:t>
            </a:r>
          </a:p>
          <a:p>
            <a:pPr>
              <a:buFont typeface="Wingdings" pitchFamily="2" charset="2"/>
              <a:buNone/>
            </a:pPr>
            <a:endParaRPr lang="ru-RU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76238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>
              <a:defRPr/>
            </a:pPr>
            <a:r>
              <a:rPr lang="ru-RU" sz="3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Домашнее задание</a:t>
            </a:r>
          </a:p>
        </p:txBody>
      </p:sp>
      <p:sp>
        <p:nvSpPr>
          <p:cNvPr id="2058" name="Text Box 4"/>
          <p:cNvSpPr txBox="1">
            <a:spLocks noChangeArrowheads="1"/>
          </p:cNvSpPr>
          <p:nvPr/>
        </p:nvSpPr>
        <p:spPr bwMode="auto">
          <a:xfrm>
            <a:off x="3759200" y="639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0" y="3324225"/>
          <a:ext cx="114300" cy="219075"/>
        </p:xfrm>
        <a:graphic>
          <a:graphicData uri="http://schemas.openxmlformats.org/presentationml/2006/ole">
            <p:oleObj spid="_x0000_s63490" name="Формула" r:id="rId3" imgW="114151" imgH="215619" progId="Equation.3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0" y="3543300"/>
          <a:ext cx="114300" cy="219075"/>
        </p:xfrm>
        <a:graphic>
          <a:graphicData uri="http://schemas.openxmlformats.org/presentationml/2006/ole">
            <p:oleObj spid="_x0000_s63491" name="Формула" r:id="rId4" imgW="114151" imgH="215619" progId="Equation.3">
              <p:embed/>
            </p:oleObj>
          </a:graphicData>
        </a:graphic>
      </p:graphicFrame>
      <p:sp>
        <p:nvSpPr>
          <p:cNvPr id="2059" name="Rectangle 9"/>
          <p:cNvSpPr>
            <a:spLocks noChangeArrowheads="1"/>
          </p:cNvSpPr>
          <p:nvPr/>
        </p:nvSpPr>
        <p:spPr bwMode="auto">
          <a:xfrm>
            <a:off x="0" y="3543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0" name="Rectangle 10"/>
          <p:cNvSpPr>
            <a:spLocks noChangeArrowheads="1"/>
          </p:cNvSpPr>
          <p:nvPr/>
        </p:nvSpPr>
        <p:spPr bwMode="auto">
          <a:xfrm>
            <a:off x="0" y="3762375"/>
            <a:ext cx="184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900"/>
          </a:p>
          <a:p>
            <a:pPr eaLnBrk="0" hangingPunct="0"/>
            <a:endParaRPr lang="ru-RU"/>
          </a:p>
        </p:txBody>
      </p:sp>
      <p:graphicFrame>
        <p:nvGraphicFramePr>
          <p:cNvPr id="2052" name="Object 20"/>
          <p:cNvGraphicFramePr>
            <a:graphicFrameLocks noChangeAspect="1"/>
          </p:cNvGraphicFramePr>
          <p:nvPr/>
        </p:nvGraphicFramePr>
        <p:xfrm>
          <a:off x="0" y="0"/>
          <a:ext cx="114300" cy="219075"/>
        </p:xfrm>
        <a:graphic>
          <a:graphicData uri="http://schemas.openxmlformats.org/presentationml/2006/ole">
            <p:oleObj spid="_x0000_s63492" name="Формула" r:id="rId5" imgW="114151" imgH="215619" progId="Equation.3">
              <p:embed/>
            </p:oleObj>
          </a:graphicData>
        </a:graphic>
      </p:graphicFrame>
      <p:graphicFrame>
        <p:nvGraphicFramePr>
          <p:cNvPr id="2053" name="Object 19"/>
          <p:cNvGraphicFramePr>
            <a:graphicFrameLocks noChangeAspect="1"/>
          </p:cNvGraphicFramePr>
          <p:nvPr/>
        </p:nvGraphicFramePr>
        <p:xfrm>
          <a:off x="0" y="219075"/>
          <a:ext cx="114300" cy="219075"/>
        </p:xfrm>
        <a:graphic>
          <a:graphicData uri="http://schemas.openxmlformats.org/presentationml/2006/ole">
            <p:oleObj spid="_x0000_s63493" name="Формула" r:id="rId6" imgW="114151" imgH="215619" progId="Equation.3">
              <p:embed/>
            </p:oleObj>
          </a:graphicData>
        </a:graphic>
      </p:graphicFrame>
      <p:sp>
        <p:nvSpPr>
          <p:cNvPr id="2063" name="Rectangle 21"/>
          <p:cNvSpPr>
            <a:spLocks noChangeArrowheads="1"/>
          </p:cNvSpPr>
          <p:nvPr/>
        </p:nvSpPr>
        <p:spPr bwMode="auto">
          <a:xfrm>
            <a:off x="285720" y="1643050"/>
            <a:ext cx="84343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600" b="1" dirty="0" smtClean="0">
                <a:solidFill>
                  <a:schemeClr val="bg1"/>
                </a:solidFill>
              </a:rPr>
              <a:t>Пункт: 4.3; 4.4.  №: 213; 214; 225;231.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064" name="Rectangle 22"/>
          <p:cNvSpPr>
            <a:spLocks noChangeArrowheads="1"/>
          </p:cNvSpPr>
          <p:nvPr/>
        </p:nvSpPr>
        <p:spPr bwMode="auto">
          <a:xfrm>
            <a:off x="0" y="21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5" name="Rectangle 23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sz="1000"/>
          </a:p>
          <a:p>
            <a:pPr eaLnBrk="0" hangingPunct="0"/>
            <a:endParaRPr lang="ru-RU"/>
          </a:p>
        </p:txBody>
      </p:sp>
      <p:pic>
        <p:nvPicPr>
          <p:cNvPr id="63494" name="Picture 6" descr="C:\Users\сергей\Desktop\640x45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6050" y="2285992"/>
            <a:ext cx="5715040" cy="40808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72ED7F-2A6E-4DC5-ABB7-A6633324F4B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000108"/>
            <a:ext cx="629653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5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До новых встреч!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928802"/>
            <a:ext cx="6238769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5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Желаю творческих 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5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успехов.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5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7" name="Picture 2" descr="C:\Users\сергей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357694"/>
            <a:ext cx="3542622" cy="23574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282" y="357166"/>
            <a:ext cx="8786842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6000" b="1" dirty="0" smtClean="0">
                <a:solidFill>
                  <a:srgbClr val="C5FFFF"/>
                </a:solidFill>
              </a:rPr>
              <a:t>Цель</a:t>
            </a:r>
            <a:r>
              <a:rPr lang="ru-RU" sz="6000" b="1" dirty="0" smtClean="0">
                <a:solidFill>
                  <a:srgbClr val="C5FFFF"/>
                </a:solidFill>
                <a:latin typeface="Arial" charset="0"/>
              </a:rPr>
              <a:t> урока:</a:t>
            </a:r>
          </a:p>
          <a:p>
            <a:pPr>
              <a:defRPr/>
            </a:pPr>
            <a:endParaRPr lang="ru-RU" sz="1400" b="1" dirty="0">
              <a:solidFill>
                <a:schemeClr val="bg1">
                  <a:lumMod val="85000"/>
                </a:schemeClr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785926"/>
            <a:ext cx="764386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200" b="1" i="1" dirty="0" smtClean="0">
                <a:solidFill>
                  <a:srgbClr val="C5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Изучить и обобщить знания и умения учащихся в решении квадратных уравнений, выработать умения выбрать рациональный способ решения, </a:t>
            </a:r>
            <a:r>
              <a:rPr lang="ru-RU" sz="3200" b="1" i="1" dirty="0" smtClean="0">
                <a:solidFill>
                  <a:srgbClr val="C5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способствовать развитию умения  видеть и применять изученные закономерности в нестандартных   ситуациях.</a:t>
            </a:r>
            <a:endParaRPr lang="ru-RU" sz="3200" b="1" i="1" dirty="0">
              <a:solidFill>
                <a:srgbClr val="C5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ru-RU" sz="3200" dirty="0" smtClean="0">
                <a:solidFill>
                  <a:srgbClr val="FFFF00"/>
                </a:solidFill>
              </a:rPr>
              <a:t>Что перед вами? О </a:t>
            </a:r>
            <a:r>
              <a:rPr lang="ru-RU" sz="3200" dirty="0">
                <a:solidFill>
                  <a:srgbClr val="FFFF00"/>
                </a:solidFill>
              </a:rPr>
              <a:t>каком событии говорят коэффициенты </a:t>
            </a:r>
            <a:r>
              <a:rPr lang="ru-RU" sz="3200" dirty="0" smtClean="0">
                <a:solidFill>
                  <a:srgbClr val="FFFF00"/>
                </a:solidFill>
              </a:rPr>
              <a:t>уравнения? </a:t>
            </a:r>
            <a:r>
              <a:rPr lang="ru-RU" sz="4000" i="1" dirty="0" smtClean="0">
                <a:solidFill>
                  <a:srgbClr val="00FFCC"/>
                </a:solidFill>
              </a:rPr>
              <a:t>30</a:t>
            </a:r>
            <a:r>
              <a:rPr lang="en-US" sz="4000" i="1" dirty="0" smtClean="0">
                <a:solidFill>
                  <a:srgbClr val="00FFCC"/>
                </a:solidFill>
              </a:rPr>
              <a:t>x</a:t>
            </a:r>
            <a:r>
              <a:rPr lang="en-US" sz="4000" i="1" dirty="0" smtClean="0">
                <a:solidFill>
                  <a:srgbClr val="00FFCC"/>
                </a:solidFill>
                <a:cs typeface="Arial" pitchFamily="34" charset="0"/>
              </a:rPr>
              <a:t>²</a:t>
            </a:r>
            <a:r>
              <a:rPr lang="ru-RU" sz="4000" i="1" dirty="0" smtClean="0">
                <a:solidFill>
                  <a:srgbClr val="00FFCC"/>
                </a:solidFill>
              </a:rPr>
              <a:t>+11</a:t>
            </a:r>
            <a:r>
              <a:rPr lang="en-US" sz="4000" i="1" dirty="0" smtClean="0">
                <a:solidFill>
                  <a:srgbClr val="00FFCC"/>
                </a:solidFill>
              </a:rPr>
              <a:t>x</a:t>
            </a:r>
            <a:r>
              <a:rPr lang="ru-RU" sz="4000" i="1" dirty="0" smtClean="0">
                <a:solidFill>
                  <a:srgbClr val="00FFCC"/>
                </a:solidFill>
              </a:rPr>
              <a:t>+2013=0 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56321" name="Picture 1" descr="C:\Users\сергей\Desktop\олимпийский-факел-сочи-20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1785926"/>
            <a:ext cx="3286148" cy="4929223"/>
          </a:xfrm>
          <a:prstGeom prst="rect">
            <a:avLst/>
          </a:prstGeom>
          <a:noFill/>
        </p:spPr>
      </p:pic>
      <p:pic>
        <p:nvPicPr>
          <p:cNvPr id="56322" name="Picture 2" descr="C:\Users\сергей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428868"/>
            <a:ext cx="4938201" cy="328614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28926" y="285750"/>
            <a:ext cx="58578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Урок посвящен одному  из  ярких и выдающихся событий  нашей страны  - Сочинской олимпиаде в феврале 2014г.  Это особенное событие, долгожданное для всех жителей России. В относительно короткие сроки были возведены олимпийские объекты. Разработаны и построены олимпийские трассы.  Но прежде чем все это было воплащенно в жизнь строителями и современной техникой, инженеры должны были произвести грамотные расчеты,  основываясь на математических знаниях.</a:t>
            </a:r>
          </a:p>
          <a:p>
            <a:pPr lvl="0" algn="l"/>
            <a:r>
              <a:rPr lang="ru-RU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Сегодня  мы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так же как и олимпийский огонь совершим путешествие прямо в кабинете 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математики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в  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различные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уголки  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нашей  «Школьной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страны». 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Цель нашего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путешествия как можно больше узнать о видах квадратных уравнений и о способах их решений. 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И так, лично я уже готова отправиться в путешествие, но перед этим вы должны познакомиться с  маршрутным листом.</a:t>
            </a:r>
            <a:endParaRPr lang="ru-RU" dirty="0"/>
          </a:p>
        </p:txBody>
      </p:sp>
      <p:pic>
        <p:nvPicPr>
          <p:cNvPr id="4" name="Picture 1" descr="C:\Users\сергей\Desktop\олимпийский-факел-сочи-201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85926"/>
            <a:ext cx="2714643" cy="40719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7" name="Picture 1" descr="C:\Users\ser\Desktop\The_Ea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85728"/>
            <a:ext cx="5929354" cy="59293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214810" y="1000108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hlinkClick r:id="rId3" action="ppaction://hlinksldjump"/>
              </a:rPr>
              <a:t>1. Станция «Теоретическая»</a:t>
            </a:r>
            <a:endParaRPr lang="ru-RU" b="1" cap="all" dirty="0">
              <a:ln w="9000" cmpd="sng">
                <a:solidFill>
                  <a:srgbClr val="FF0000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80" y="3357562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rgbClr val="FF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 action="ppaction://hlinksldjump"/>
              </a:rPr>
              <a:t>2. Станция «Историческая»</a:t>
            </a:r>
            <a:endParaRPr lang="ru-RU" b="1" dirty="0">
              <a:ln w="12700">
                <a:solidFill>
                  <a:srgbClr val="FF0000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1802" y="4643446"/>
            <a:ext cx="1500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3. Станция «Тренажёрная»</a:t>
            </a:r>
            <a:endParaRPr lang="ru-RU" b="1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271462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6" action="ppaction://hlinksldjump"/>
              </a:rPr>
              <a:t>4. Станция «Конечная»</a:t>
            </a:r>
            <a:endParaRPr lang="ru-RU" b="1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2000250"/>
            <a:ext cx="7886700" cy="4095750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ru-RU" sz="2200" b="1" dirty="0" smtClean="0">
                <a:solidFill>
                  <a:srgbClr val="C5FFFF"/>
                </a:solidFill>
                <a:latin typeface="Bookman Old Style" pitchFamily="18" charset="0"/>
              </a:rPr>
              <a:t>Сформулируйте</a:t>
            </a:r>
            <a:r>
              <a:rPr lang="ru-RU" sz="2200" b="1" i="1" dirty="0" smtClean="0">
                <a:solidFill>
                  <a:srgbClr val="C5FFFF"/>
                </a:solidFill>
                <a:latin typeface="Bookman Old Style" pitchFamily="18" charset="0"/>
              </a:rPr>
              <a:t> </a:t>
            </a:r>
            <a:r>
              <a:rPr lang="ru-RU" sz="2200" b="1" dirty="0" smtClean="0">
                <a:solidFill>
                  <a:srgbClr val="C5FFFF"/>
                </a:solidFill>
                <a:latin typeface="Bookman Old Style" pitchFamily="18" charset="0"/>
              </a:rPr>
              <a:t>определение квадратного уравнения.</a:t>
            </a:r>
          </a:p>
          <a:p>
            <a:pPr marL="571500" indent="-571500" eaLnBrk="1" hangingPunct="1">
              <a:lnSpc>
                <a:spcPct val="80000"/>
              </a:lnSpc>
              <a:buFontTx/>
              <a:buNone/>
            </a:pPr>
            <a:endParaRPr lang="ru-RU" sz="2200" b="1" dirty="0" smtClean="0">
              <a:solidFill>
                <a:srgbClr val="C5FFFF"/>
              </a:solidFill>
              <a:latin typeface="Bookman Old Style" pitchFamily="18" charset="0"/>
            </a:endParaRPr>
          </a:p>
          <a:p>
            <a:pPr marL="571500" indent="-571500" eaLnBrk="1" hangingPunct="1">
              <a:lnSpc>
                <a:spcPct val="80000"/>
              </a:lnSpc>
              <a:buFontTx/>
              <a:buNone/>
            </a:pPr>
            <a:endParaRPr lang="ru-RU" sz="2200" b="1" dirty="0" smtClean="0">
              <a:solidFill>
                <a:srgbClr val="C5FFFF"/>
              </a:solidFill>
              <a:latin typeface="Bookman Old Style" pitchFamily="18" charset="0"/>
            </a:endParaRPr>
          </a:p>
          <a:p>
            <a:pPr marL="571500" indent="-571500" eaLnBrk="1" hangingPunct="1">
              <a:lnSpc>
                <a:spcPct val="80000"/>
              </a:lnSpc>
              <a:buFontTx/>
              <a:buNone/>
            </a:pPr>
            <a:r>
              <a:rPr lang="ru-RU" sz="2200" b="1" dirty="0" smtClean="0">
                <a:solidFill>
                  <a:srgbClr val="C5FFFF"/>
                </a:solidFill>
                <a:latin typeface="Bookman Old Style" pitchFamily="18" charset="0"/>
              </a:rPr>
              <a:t>2.  Объясните, в чём заключается смысл ограничения в определении квадратного уравнения (а ≠ 0).</a:t>
            </a:r>
          </a:p>
          <a:p>
            <a:pPr marL="571500" indent="-571500" eaLnBrk="1" hangingPunct="1">
              <a:lnSpc>
                <a:spcPct val="80000"/>
              </a:lnSpc>
              <a:buFontTx/>
              <a:buNone/>
            </a:pPr>
            <a:r>
              <a:rPr lang="ru-RU" sz="2200" b="1" dirty="0" smtClean="0">
                <a:solidFill>
                  <a:srgbClr val="C5FFFF"/>
                </a:solidFill>
                <a:latin typeface="Bookman Old Style" pitchFamily="18" charset="0"/>
              </a:rPr>
              <a:t>3. Какое уравнение будет называться неполным?  </a:t>
            </a:r>
            <a:endParaRPr lang="en-US" sz="2200" b="1" dirty="0" smtClean="0">
              <a:solidFill>
                <a:srgbClr val="C5FFFF"/>
              </a:solidFill>
              <a:latin typeface="Bookman Old Style" pitchFamily="18" charset="0"/>
            </a:endParaRPr>
          </a:p>
          <a:p>
            <a:pPr marL="571500" indent="-571500" eaLnBrk="1" hangingPunct="1">
              <a:lnSpc>
                <a:spcPct val="80000"/>
              </a:lnSpc>
              <a:buFontTx/>
              <a:buNone/>
            </a:pPr>
            <a:r>
              <a:rPr lang="ru-RU" sz="2200" b="1" dirty="0" smtClean="0">
                <a:solidFill>
                  <a:srgbClr val="C5FFFF"/>
                </a:solidFill>
                <a:latin typeface="Bookman Old Style" pitchFamily="18" charset="0"/>
              </a:rPr>
              <a:t>Определение: квадратное уравнение </a:t>
            </a:r>
            <a:r>
              <a:rPr lang="en-US" sz="2200" b="1" dirty="0" smtClean="0">
                <a:solidFill>
                  <a:srgbClr val="C5FFFF"/>
                </a:solidFill>
                <a:latin typeface="Bookman Old Style" pitchFamily="18" charset="0"/>
              </a:rPr>
              <a:t> </a:t>
            </a:r>
            <a:r>
              <a:rPr lang="ru-RU" sz="2200" b="1" dirty="0" smtClean="0">
                <a:solidFill>
                  <a:srgbClr val="C5FFFF"/>
                </a:solidFill>
                <a:latin typeface="Bookman Old Style" pitchFamily="18" charset="0"/>
              </a:rPr>
              <a:t>называется </a:t>
            </a:r>
            <a:r>
              <a:rPr lang="en-US" sz="2200" b="1" dirty="0" smtClean="0">
                <a:solidFill>
                  <a:srgbClr val="C5FFFF"/>
                </a:solidFill>
                <a:latin typeface="Bookman Old Style" pitchFamily="18" charset="0"/>
              </a:rPr>
              <a:t> </a:t>
            </a:r>
            <a:r>
              <a:rPr lang="ru-RU" sz="2200" b="1" dirty="0" smtClean="0">
                <a:solidFill>
                  <a:srgbClr val="C5FFFF"/>
                </a:solidFill>
                <a:latin typeface="Bookman Old Style" pitchFamily="18" charset="0"/>
              </a:rPr>
              <a:t>не полным, если у него коэффициенты </a:t>
            </a:r>
            <a:r>
              <a:rPr lang="en-US" sz="2200" b="1" dirty="0" smtClean="0">
                <a:solidFill>
                  <a:srgbClr val="FFFF00"/>
                </a:solidFill>
                <a:latin typeface="Bookman Old Style" pitchFamily="18" charset="0"/>
              </a:rPr>
              <a:t>b=0 </a:t>
            </a:r>
            <a:r>
              <a:rPr lang="ru-RU" sz="2200" b="1" dirty="0" smtClean="0">
                <a:solidFill>
                  <a:srgbClr val="FFFF00"/>
                </a:solidFill>
                <a:latin typeface="Bookman Old Style" pitchFamily="18" charset="0"/>
              </a:rPr>
              <a:t>или </a:t>
            </a:r>
            <a:r>
              <a:rPr lang="en-US" sz="2200" b="1" dirty="0" smtClean="0">
                <a:solidFill>
                  <a:srgbClr val="FFFF00"/>
                </a:solidFill>
                <a:latin typeface="Bookman Old Style" pitchFamily="18" charset="0"/>
              </a:rPr>
              <a:t>c=0.</a:t>
            </a:r>
            <a:endParaRPr lang="ru-RU" sz="2200" b="1" dirty="0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759200" y="639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2363788" y="581025"/>
            <a:ext cx="5221301" cy="52322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u="sng" dirty="0" smtClean="0">
                <a:solidFill>
                  <a:srgbClr val="336600"/>
                </a:solidFill>
                <a:latin typeface="Bookman Old Style" pitchFamily="18" charset="0"/>
              </a:rPr>
              <a:t>Станция «Теоретическая»</a:t>
            </a:r>
            <a:endParaRPr lang="ru-RU" sz="2800" b="1" u="sng" dirty="0">
              <a:solidFill>
                <a:srgbClr val="336600"/>
              </a:solidFill>
              <a:latin typeface="Bookman Old Style" pitchFamily="18" charset="0"/>
            </a:endParaRPr>
          </a:p>
        </p:txBody>
      </p:sp>
      <p:pic>
        <p:nvPicPr>
          <p:cNvPr id="1034" name="Picture 16" descr="j04326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33337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259077" name="Object 5"/>
          <p:cNvGraphicFramePr>
            <a:graphicFrameLocks noChangeAspect="1"/>
          </p:cNvGraphicFramePr>
          <p:nvPr/>
        </p:nvGraphicFramePr>
        <p:xfrm>
          <a:off x="3000364" y="2428868"/>
          <a:ext cx="3524250" cy="630237"/>
        </p:xfrm>
        <a:graphic>
          <a:graphicData uri="http://schemas.openxmlformats.org/presentationml/2006/ole">
            <p:oleObj spid="_x0000_s52226" name="Формула" r:id="rId4" imgW="1015920" imgH="203040" progId="Equation.3">
              <p:embed/>
            </p:oleObj>
          </a:graphicData>
        </a:graphic>
      </p:graphicFrame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3214688" y="500063"/>
            <a:ext cx="2952750" cy="5032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onstantia" pitchFamily="18" charset="0"/>
              </a:rPr>
              <a:t>ах</a:t>
            </a:r>
            <a:r>
              <a:rPr lang="ru-RU" b="1" baseline="30000" dirty="0">
                <a:solidFill>
                  <a:srgbClr val="000066"/>
                </a:solidFill>
                <a:latin typeface="Constantia" pitchFamily="18" charset="0"/>
              </a:rPr>
              <a:t>2 </a:t>
            </a:r>
            <a:r>
              <a:rPr lang="ru-RU" b="1" dirty="0">
                <a:solidFill>
                  <a:srgbClr val="000066"/>
                </a:solidFill>
                <a:latin typeface="Constantia" pitchFamily="18" charset="0"/>
              </a:rPr>
              <a:t>+</a:t>
            </a:r>
            <a:r>
              <a:rPr lang="ru-RU" b="1" baseline="30000" dirty="0">
                <a:solidFill>
                  <a:srgbClr val="000066"/>
                </a:solidFill>
                <a:latin typeface="Constantia" pitchFamily="18" charset="0"/>
              </a:rPr>
              <a:t> </a:t>
            </a:r>
            <a:r>
              <a:rPr lang="en-US" b="1" dirty="0">
                <a:solidFill>
                  <a:srgbClr val="000066"/>
                </a:solidFill>
                <a:latin typeface="Constantia" pitchFamily="18" charset="0"/>
              </a:rPr>
              <a:t>b</a:t>
            </a:r>
            <a:r>
              <a:rPr lang="ru-RU" b="1" dirty="0" err="1">
                <a:solidFill>
                  <a:srgbClr val="000066"/>
                </a:solidFill>
                <a:latin typeface="Constantia" pitchFamily="18" charset="0"/>
              </a:rPr>
              <a:t>х</a:t>
            </a:r>
            <a:r>
              <a:rPr lang="ru-RU" b="1" dirty="0">
                <a:solidFill>
                  <a:srgbClr val="000066"/>
                </a:solidFill>
                <a:latin typeface="Constantia" pitchFamily="18" charset="0"/>
              </a:rPr>
              <a:t> + с = 0</a:t>
            </a:r>
            <a:r>
              <a:rPr lang="ru-RU" dirty="0">
                <a:latin typeface="Constantia" pitchFamily="18" charset="0"/>
              </a:rPr>
              <a:t> </a:t>
            </a: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3563938" y="1844675"/>
            <a:ext cx="2303462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 sz="1600" b="1" dirty="0">
              <a:solidFill>
                <a:srgbClr val="000066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Дискриминант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</a:rPr>
              <a:t>D = b</a:t>
            </a:r>
            <a:r>
              <a:rPr lang="en-US" sz="2000" b="1" baseline="30000" dirty="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</a:rPr>
              <a:t>- 4ac</a:t>
            </a:r>
            <a:endParaRPr lang="ru-RU" sz="2000" b="1" dirty="0">
              <a:solidFill>
                <a:srgbClr val="000066"/>
              </a:solidFill>
              <a:latin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1979613" y="2779713"/>
            <a:ext cx="1008062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0066"/>
                </a:solidFill>
                <a:latin typeface="Constantia" pitchFamily="18" charset="0"/>
              </a:rPr>
              <a:t>D &gt; 0</a:t>
            </a:r>
          </a:p>
        </p:txBody>
      </p:sp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4211638" y="2779713"/>
            <a:ext cx="1008062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0066"/>
                </a:solidFill>
                <a:latin typeface="Constantia" pitchFamily="18" charset="0"/>
              </a:rPr>
              <a:t>D = 0</a:t>
            </a:r>
            <a:endParaRPr lang="ru-RU" b="1" dirty="0">
              <a:solidFill>
                <a:srgbClr val="000066"/>
              </a:solidFill>
              <a:latin typeface="Constantia" pitchFamily="18" charset="0"/>
            </a:endParaRPr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6372225" y="2779713"/>
            <a:ext cx="1008063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66"/>
                </a:solidFill>
                <a:latin typeface="Constantia" pitchFamily="18" charset="0"/>
              </a:rPr>
              <a:t>D &lt; 0</a:t>
            </a:r>
          </a:p>
        </p:txBody>
      </p:sp>
      <p:sp>
        <p:nvSpPr>
          <p:cNvPr id="4105" name="Rectangle 12"/>
          <p:cNvSpPr>
            <a:spLocks noChangeArrowheads="1"/>
          </p:cNvSpPr>
          <p:nvPr/>
        </p:nvSpPr>
        <p:spPr bwMode="auto">
          <a:xfrm>
            <a:off x="827088" y="3860800"/>
            <a:ext cx="2744780" cy="19970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Два корня</a:t>
            </a:r>
          </a:p>
          <a:p>
            <a:pPr algn="ctr"/>
            <a:endParaRPr lang="ru-RU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Х</a:t>
            </a:r>
            <a:r>
              <a:rPr lang="ru-RU" b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baseline="-25000" dirty="0">
                <a:solidFill>
                  <a:srgbClr val="000000"/>
                </a:solidFill>
                <a:latin typeface="Times New Roman" pitchFamily="18" charset="0"/>
              </a:rPr>
              <a:t> 2 </a:t>
            </a:r>
            <a:r>
              <a:rPr lang="ru-RU" b="1" baseline="-25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ru-RU" sz="2800" b="1" baseline="3000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2800" b="1" baseline="30000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6" name="Rectangle 13"/>
          <p:cNvSpPr>
            <a:spLocks noChangeArrowheads="1"/>
          </p:cNvSpPr>
          <p:nvPr/>
        </p:nvSpPr>
        <p:spPr bwMode="auto">
          <a:xfrm>
            <a:off x="3708400" y="3860800"/>
            <a:ext cx="2160588" cy="2016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Один корень</a:t>
            </a:r>
            <a:endParaRPr lang="en-US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Х = - </a:t>
            </a:r>
            <a:r>
              <a:rPr lang="en-US" sz="2800" b="1" baseline="30000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4107" name="Rectangle 14"/>
          <p:cNvSpPr>
            <a:spLocks noChangeArrowheads="1"/>
          </p:cNvSpPr>
          <p:nvPr/>
        </p:nvSpPr>
        <p:spPr bwMode="auto">
          <a:xfrm>
            <a:off x="6084888" y="3860800"/>
            <a:ext cx="2160587" cy="2016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Уравнение </a:t>
            </a:r>
          </a:p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не имеет</a:t>
            </a:r>
          </a:p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действительных</a:t>
            </a:r>
          </a:p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корней</a:t>
            </a:r>
          </a:p>
        </p:txBody>
      </p:sp>
      <p:sp>
        <p:nvSpPr>
          <p:cNvPr id="4108" name="Line 15"/>
          <p:cNvSpPr>
            <a:spLocks noChangeShapeType="1"/>
          </p:cNvSpPr>
          <p:nvPr/>
        </p:nvSpPr>
        <p:spPr bwMode="auto">
          <a:xfrm>
            <a:off x="4716463" y="979488"/>
            <a:ext cx="0" cy="2159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10" name="Line 17"/>
          <p:cNvSpPr>
            <a:spLocks noChangeShapeType="1"/>
          </p:cNvSpPr>
          <p:nvPr/>
        </p:nvSpPr>
        <p:spPr bwMode="auto">
          <a:xfrm>
            <a:off x="4714875" y="1000108"/>
            <a:ext cx="45719" cy="857256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11" name="Line 18"/>
          <p:cNvSpPr>
            <a:spLocks noChangeShapeType="1"/>
          </p:cNvSpPr>
          <p:nvPr/>
        </p:nvSpPr>
        <p:spPr bwMode="auto">
          <a:xfrm>
            <a:off x="4716463" y="2492375"/>
            <a:ext cx="0" cy="28733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12" name="Line 19"/>
          <p:cNvSpPr>
            <a:spLocks noChangeShapeType="1"/>
          </p:cNvSpPr>
          <p:nvPr/>
        </p:nvSpPr>
        <p:spPr bwMode="auto">
          <a:xfrm flipH="1">
            <a:off x="2411413" y="2133600"/>
            <a:ext cx="1152525" cy="646113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13" name="Line 20"/>
          <p:cNvSpPr>
            <a:spLocks noChangeShapeType="1"/>
          </p:cNvSpPr>
          <p:nvPr/>
        </p:nvSpPr>
        <p:spPr bwMode="auto">
          <a:xfrm>
            <a:off x="5867400" y="2133600"/>
            <a:ext cx="1009650" cy="6477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14" name="Line 21"/>
          <p:cNvSpPr>
            <a:spLocks noChangeShapeType="1"/>
          </p:cNvSpPr>
          <p:nvPr/>
        </p:nvSpPr>
        <p:spPr bwMode="auto">
          <a:xfrm>
            <a:off x="2484438" y="3571875"/>
            <a:ext cx="0" cy="28733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15" name="Line 22"/>
          <p:cNvSpPr>
            <a:spLocks noChangeShapeType="1"/>
          </p:cNvSpPr>
          <p:nvPr/>
        </p:nvSpPr>
        <p:spPr bwMode="auto">
          <a:xfrm>
            <a:off x="4716463" y="3571875"/>
            <a:ext cx="0" cy="28733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16" name="Line 23"/>
          <p:cNvSpPr>
            <a:spLocks noChangeShapeType="1"/>
          </p:cNvSpPr>
          <p:nvPr/>
        </p:nvSpPr>
        <p:spPr bwMode="auto">
          <a:xfrm>
            <a:off x="7000875" y="3571875"/>
            <a:ext cx="0" cy="28733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285984" y="4857760"/>
            <a:ext cx="865188" cy="714375"/>
            <a:chOff x="1485" y="3015"/>
            <a:chExt cx="545" cy="450"/>
          </a:xfrm>
        </p:grpSpPr>
        <p:graphicFrame>
          <p:nvGraphicFramePr>
            <p:cNvPr id="4098" name="Object 2"/>
            <p:cNvGraphicFramePr>
              <a:graphicFrameLocks noChangeAspect="1"/>
            </p:cNvGraphicFramePr>
            <p:nvPr/>
          </p:nvGraphicFramePr>
          <p:xfrm>
            <a:off x="1755" y="3015"/>
            <a:ext cx="272" cy="219"/>
          </p:xfrm>
          <a:graphic>
            <a:graphicData uri="http://schemas.openxmlformats.org/presentationml/2006/ole">
              <p:oleObj spid="_x0000_s55298" name="Формула" r:id="rId3" imgW="279360" imgH="215640" progId="Equation.3">
                <p:embed/>
              </p:oleObj>
            </a:graphicData>
          </a:graphic>
        </p:graphicFrame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>
              <a:off x="1485" y="3240"/>
              <a:ext cx="5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23" name="Rectangle 27"/>
            <p:cNvSpPr>
              <a:spLocks noChangeArrowheads="1"/>
            </p:cNvSpPr>
            <p:nvPr/>
          </p:nvSpPr>
          <p:spPr bwMode="auto">
            <a:xfrm>
              <a:off x="1655" y="3240"/>
              <a:ext cx="145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000" b="1" dirty="0">
                  <a:solidFill>
                    <a:srgbClr val="000000"/>
                  </a:solidFill>
                  <a:latin typeface="Times New Roman" pitchFamily="18" charset="0"/>
                </a:rPr>
                <a:t>2а</a:t>
              </a:r>
            </a:p>
          </p:txBody>
        </p:sp>
      </p:grpSp>
      <p:sp>
        <p:nvSpPr>
          <p:cNvPr id="4118" name="Line 28"/>
          <p:cNvSpPr>
            <a:spLocks noChangeShapeType="1"/>
          </p:cNvSpPr>
          <p:nvPr/>
        </p:nvSpPr>
        <p:spPr bwMode="auto">
          <a:xfrm>
            <a:off x="5076825" y="5084763"/>
            <a:ext cx="142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19" name="Rectangle 29"/>
          <p:cNvSpPr>
            <a:spLocks noChangeArrowheads="1"/>
          </p:cNvSpPr>
          <p:nvPr/>
        </p:nvSpPr>
        <p:spPr bwMode="auto">
          <a:xfrm>
            <a:off x="5076825" y="5157788"/>
            <a:ext cx="2159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000000"/>
                </a:solidFill>
                <a:latin typeface="Times New Roman" pitchFamily="18" charset="0"/>
              </a:rPr>
              <a:t>2а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500042"/>
            <a:ext cx="35004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 smtClean="0">
                <a:solidFill>
                  <a:srgbClr val="C5FFFF"/>
                </a:solidFill>
              </a:rPr>
              <a:t>Определив дискриминанта знак,</a:t>
            </a:r>
          </a:p>
          <a:p>
            <a:pPr algn="l"/>
            <a:r>
              <a:rPr lang="ru-RU" sz="1400" dirty="0" smtClean="0">
                <a:solidFill>
                  <a:srgbClr val="C5FFFF"/>
                </a:solidFill>
              </a:rPr>
              <a:t>Количество корней узнает всяк.</a:t>
            </a:r>
          </a:p>
          <a:p>
            <a:pPr algn="l"/>
            <a:r>
              <a:rPr lang="ru-RU" sz="1400" dirty="0" smtClean="0">
                <a:solidFill>
                  <a:srgbClr val="C5FFFF"/>
                </a:solidFill>
              </a:rPr>
              <a:t>Коль знак этот плюс, то излишни слова.</a:t>
            </a:r>
          </a:p>
          <a:p>
            <a:pPr algn="l"/>
            <a:r>
              <a:rPr lang="ru-RU" sz="1400" dirty="0" smtClean="0">
                <a:solidFill>
                  <a:srgbClr val="C5FFFF"/>
                </a:solidFill>
              </a:rPr>
              <a:t>У уравненья корней ровно (…)</a:t>
            </a:r>
          </a:p>
          <a:p>
            <a:endParaRPr lang="ru-RU" sz="1400" dirty="0">
              <a:solidFill>
                <a:srgbClr val="C5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2198" y="500042"/>
            <a:ext cx="32861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 smtClean="0">
                <a:solidFill>
                  <a:srgbClr val="C5FFFF"/>
                </a:solidFill>
              </a:rPr>
              <a:t>На корни внимательней я посмотрю,</a:t>
            </a:r>
          </a:p>
          <a:p>
            <a:pPr algn="l"/>
            <a:r>
              <a:rPr lang="ru-RU" sz="1400" dirty="0" smtClean="0">
                <a:solidFill>
                  <a:srgbClr val="C5FFFF"/>
                </a:solidFill>
              </a:rPr>
              <a:t>Коль дискриминант будет равен нулю,</a:t>
            </a:r>
          </a:p>
          <a:p>
            <a:pPr algn="l"/>
            <a:r>
              <a:rPr lang="ru-RU" sz="1400" dirty="0" smtClean="0">
                <a:solidFill>
                  <a:srgbClr val="C5FFFF"/>
                </a:solidFill>
              </a:rPr>
              <a:t>Тогда я поведаю, мой господин, </a:t>
            </a:r>
          </a:p>
          <a:p>
            <a:pPr algn="l"/>
            <a:r>
              <a:rPr lang="ru-RU" sz="1400" dirty="0" smtClean="0">
                <a:solidFill>
                  <a:srgbClr val="C5FFFF"/>
                </a:solidFill>
              </a:rPr>
              <a:t>Что в случае этом корень (…)</a:t>
            </a:r>
            <a:endParaRPr lang="ru-RU" sz="1400" dirty="0">
              <a:solidFill>
                <a:srgbClr val="C5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248" y="5857892"/>
            <a:ext cx="4286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5FFFF"/>
                </a:solidFill>
              </a:rPr>
              <a:t>Коль минус с тобою мы замечаем,</a:t>
            </a:r>
          </a:p>
          <a:p>
            <a:r>
              <a:rPr lang="ru-RU" sz="1400" dirty="0" smtClean="0">
                <a:solidFill>
                  <a:srgbClr val="C5FFFF"/>
                </a:solidFill>
              </a:rPr>
              <a:t>То это радует даже лентяя.</a:t>
            </a:r>
          </a:p>
          <a:p>
            <a:r>
              <a:rPr lang="ru-RU" sz="1400" dirty="0" smtClean="0">
                <a:solidFill>
                  <a:srgbClr val="C5FFFF"/>
                </a:solidFill>
              </a:rPr>
              <a:t>Тогда уравненье корней не имеет,</a:t>
            </a:r>
          </a:p>
          <a:p>
            <a:r>
              <a:rPr lang="ru-RU" sz="1400" dirty="0" smtClean="0">
                <a:solidFill>
                  <a:srgbClr val="C5FFFF"/>
                </a:solidFill>
              </a:rPr>
              <a:t>И прекращается сразу решенье.</a:t>
            </a:r>
            <a:endParaRPr lang="ru-RU" sz="1400" dirty="0">
              <a:solidFill>
                <a:srgbClr val="C5FFFF"/>
              </a:solidFill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6" grpId="0" animBg="1"/>
      <p:bldP spid="4107" grpId="0" animBg="1"/>
      <p:bldP spid="28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7046" name="Group 22"/>
          <p:cNvGraphicFramePr>
            <a:graphicFrameLocks noGrp="1"/>
          </p:cNvGraphicFramePr>
          <p:nvPr/>
        </p:nvGraphicFramePr>
        <p:xfrm>
          <a:off x="357158" y="928670"/>
          <a:ext cx="8501122" cy="5125688"/>
        </p:xfrm>
        <a:graphic>
          <a:graphicData uri="http://schemas.openxmlformats.org/drawingml/2006/table">
            <a:tbl>
              <a:tblPr/>
              <a:tblGrid>
                <a:gridCol w="3801064"/>
                <a:gridCol w="4700058"/>
              </a:tblGrid>
              <a:tr h="857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6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614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Если           , то 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корней нет.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Если             ,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то  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C5FFFF"/>
                </a:solidFill>
                <a:latin typeface="Bookman Old Style" pitchFamily="18" charset="0"/>
              </a:rPr>
              <a:t>Неполные квадратные уравнения:</a:t>
            </a:r>
            <a:br>
              <a:rPr lang="ru-RU" sz="3200" b="1" dirty="0" smtClean="0">
                <a:solidFill>
                  <a:srgbClr val="C5FFFF"/>
                </a:solidFill>
                <a:latin typeface="Bookman Old Style" pitchFamily="18" charset="0"/>
              </a:rPr>
            </a:br>
            <a:endParaRPr lang="ru-RU" sz="3200" b="1" dirty="0" smtClean="0">
              <a:solidFill>
                <a:srgbClr val="C5FFFF"/>
              </a:solidFill>
              <a:latin typeface="Bookman Old Style" pitchFamily="18" charset="0"/>
            </a:endParaRPr>
          </a:p>
        </p:txBody>
      </p:sp>
      <p:graphicFrame>
        <p:nvGraphicFramePr>
          <p:cNvPr id="5122" name="Rectangle 3"/>
          <p:cNvGraphicFramePr>
            <a:graphicFrameLocks/>
          </p:cNvGraphicFramePr>
          <p:nvPr>
            <p:ph sz="half" idx="2"/>
          </p:nvPr>
        </p:nvGraphicFramePr>
        <p:xfrm>
          <a:off x="6553200" y="4038600"/>
          <a:ext cx="0" cy="0"/>
        </p:xfrm>
        <a:graphic>
          <a:graphicData uri="http://schemas.openxmlformats.org/presentationml/2006/ole">
            <p:oleObj spid="_x0000_s53250" name="Формула" r:id="rId3" imgW="0" imgH="0" progId="Equation.3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785787" y="928671"/>
          <a:ext cx="2571768" cy="835934"/>
        </p:xfrm>
        <a:graphic>
          <a:graphicData uri="http://schemas.openxmlformats.org/presentationml/2006/ole">
            <p:oleObj spid="_x0000_s53251" name="Формула" r:id="rId4" imgW="507780" imgH="203112" progId="Equation.3">
              <p:embed/>
            </p:oleObj>
          </a:graphicData>
        </a:graphic>
      </p:graphicFrame>
      <p:sp>
        <p:nvSpPr>
          <p:cNvPr id="5147" name="Rectangle 9"/>
          <p:cNvSpPr>
            <a:spLocks noChangeArrowheads="1"/>
          </p:cNvSpPr>
          <p:nvPr/>
        </p:nvSpPr>
        <p:spPr bwMode="auto">
          <a:xfrm>
            <a:off x="1533525" y="2652713"/>
            <a:ext cx="3038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5148" name="Rectangle 10"/>
          <p:cNvSpPr>
            <a:spLocks noChangeArrowheads="1"/>
          </p:cNvSpPr>
          <p:nvPr/>
        </p:nvSpPr>
        <p:spPr bwMode="auto">
          <a:xfrm>
            <a:off x="1533525" y="2652713"/>
            <a:ext cx="3038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  <p:graphicFrame>
        <p:nvGraphicFramePr>
          <p:cNvPr id="5124" name="Object 11"/>
          <p:cNvGraphicFramePr>
            <a:graphicFrameLocks noChangeAspect="1"/>
          </p:cNvGraphicFramePr>
          <p:nvPr/>
        </p:nvGraphicFramePr>
        <p:xfrm>
          <a:off x="5572132" y="2000240"/>
          <a:ext cx="2073275" cy="673100"/>
        </p:xfrm>
        <a:graphic>
          <a:graphicData uri="http://schemas.openxmlformats.org/presentationml/2006/ole">
            <p:oleObj spid="_x0000_s53252" name="Формула" r:id="rId5" imgW="393480" imgH="203040" progId="Equation.3">
              <p:embed/>
            </p:oleObj>
          </a:graphicData>
        </a:graphic>
      </p:graphicFrame>
      <p:sp>
        <p:nvSpPr>
          <p:cNvPr id="5149" name="Rectangle 12"/>
          <p:cNvSpPr>
            <a:spLocks noChangeArrowheads="1"/>
          </p:cNvSpPr>
          <p:nvPr/>
        </p:nvSpPr>
        <p:spPr bwMode="auto">
          <a:xfrm>
            <a:off x="1533525" y="2652713"/>
            <a:ext cx="3038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  <p:graphicFrame>
        <p:nvGraphicFramePr>
          <p:cNvPr id="5125" name="Object 13"/>
          <p:cNvGraphicFramePr>
            <a:graphicFrameLocks noChangeAspect="1"/>
          </p:cNvGraphicFramePr>
          <p:nvPr/>
        </p:nvGraphicFramePr>
        <p:xfrm>
          <a:off x="857224" y="2000240"/>
          <a:ext cx="2792412" cy="1368425"/>
        </p:xfrm>
        <a:graphic>
          <a:graphicData uri="http://schemas.openxmlformats.org/presentationml/2006/ole">
            <p:oleObj spid="_x0000_s53253" name="Формула" r:id="rId6" imgW="799920" imgH="457200" progId="Equation.3">
              <p:embed/>
            </p:oleObj>
          </a:graphicData>
        </a:graphic>
      </p:graphicFrame>
      <p:sp>
        <p:nvSpPr>
          <p:cNvPr id="5150" name="Rectangle 14"/>
          <p:cNvSpPr>
            <a:spLocks noChangeArrowheads="1"/>
          </p:cNvSpPr>
          <p:nvPr/>
        </p:nvSpPr>
        <p:spPr bwMode="auto">
          <a:xfrm>
            <a:off x="1533525" y="2652713"/>
            <a:ext cx="3038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  <p:graphicFrame>
        <p:nvGraphicFramePr>
          <p:cNvPr id="5126" name="Object 15"/>
          <p:cNvGraphicFramePr>
            <a:graphicFrameLocks noChangeAspect="1"/>
          </p:cNvGraphicFramePr>
          <p:nvPr/>
        </p:nvGraphicFramePr>
        <p:xfrm>
          <a:off x="5643570" y="1000108"/>
          <a:ext cx="1857388" cy="742955"/>
        </p:xfrm>
        <a:graphic>
          <a:graphicData uri="http://schemas.openxmlformats.org/presentationml/2006/ole">
            <p:oleObj spid="_x0000_s53254" name="Формула" r:id="rId7" imgW="355138" imgH="177569" progId="Equation.3">
              <p:embed/>
            </p:oleObj>
          </a:graphicData>
        </a:graphic>
      </p:graphicFrame>
      <p:sp>
        <p:nvSpPr>
          <p:cNvPr id="5151" name="Rectangle 16"/>
          <p:cNvSpPr>
            <a:spLocks noChangeArrowheads="1"/>
          </p:cNvSpPr>
          <p:nvPr/>
        </p:nvSpPr>
        <p:spPr bwMode="auto">
          <a:xfrm>
            <a:off x="1533525" y="2652713"/>
            <a:ext cx="3038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5152" name="Rectangle 17"/>
          <p:cNvSpPr>
            <a:spLocks noChangeArrowheads="1"/>
          </p:cNvSpPr>
          <p:nvPr/>
        </p:nvSpPr>
        <p:spPr bwMode="auto">
          <a:xfrm>
            <a:off x="1533525" y="2652713"/>
            <a:ext cx="3038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  <p:graphicFrame>
        <p:nvGraphicFramePr>
          <p:cNvPr id="5127" name="Object 18"/>
          <p:cNvGraphicFramePr>
            <a:graphicFrameLocks noChangeAspect="1"/>
          </p:cNvGraphicFramePr>
          <p:nvPr/>
        </p:nvGraphicFramePr>
        <p:xfrm>
          <a:off x="5643570" y="2500306"/>
          <a:ext cx="1714512" cy="1134604"/>
        </p:xfrm>
        <a:graphic>
          <a:graphicData uri="http://schemas.openxmlformats.org/presentationml/2006/ole">
            <p:oleObj spid="_x0000_s53255" name="Формула" r:id="rId8" imgW="495085" imgH="393529" progId="Equation.3">
              <p:embed/>
            </p:oleObj>
          </a:graphicData>
        </a:graphic>
      </p:graphicFrame>
      <p:sp>
        <p:nvSpPr>
          <p:cNvPr id="5153" name="Rectangle 19"/>
          <p:cNvSpPr>
            <a:spLocks noChangeArrowheads="1"/>
          </p:cNvSpPr>
          <p:nvPr/>
        </p:nvSpPr>
        <p:spPr bwMode="auto">
          <a:xfrm>
            <a:off x="1533525" y="2652713"/>
            <a:ext cx="3038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  <p:graphicFrame>
        <p:nvGraphicFramePr>
          <p:cNvPr id="5128" name="Object 20"/>
          <p:cNvGraphicFramePr>
            <a:graphicFrameLocks noChangeAspect="1"/>
          </p:cNvGraphicFramePr>
          <p:nvPr/>
        </p:nvGraphicFramePr>
        <p:xfrm>
          <a:off x="428596" y="3857628"/>
          <a:ext cx="3697287" cy="1738313"/>
        </p:xfrm>
        <a:graphic>
          <a:graphicData uri="http://schemas.openxmlformats.org/presentationml/2006/ole">
            <p:oleObj spid="_x0000_s53256" name="Формула" r:id="rId9" imgW="1396800" imgH="927000" progId="Equation.3">
              <p:embed/>
            </p:oleObj>
          </a:graphicData>
        </a:graphic>
      </p:graphicFrame>
      <p:sp>
        <p:nvSpPr>
          <p:cNvPr id="5154" name="Rectangle 21"/>
          <p:cNvSpPr>
            <a:spLocks noChangeArrowheads="1"/>
          </p:cNvSpPr>
          <p:nvPr/>
        </p:nvSpPr>
        <p:spPr bwMode="auto">
          <a:xfrm>
            <a:off x="1533525" y="2606675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>
                <a:cs typeface="Times New Roman" pitchFamily="18" charset="0"/>
              </a:rPr>
              <a:t>  </a:t>
            </a:r>
            <a:endParaRPr lang="ru-RU" dirty="0"/>
          </a:p>
        </p:txBody>
      </p:sp>
      <p:sp>
        <p:nvSpPr>
          <p:cNvPr id="5155" name="Rectangle 36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graphicFrame>
        <p:nvGraphicFramePr>
          <p:cNvPr id="5129" name="Object 37"/>
          <p:cNvGraphicFramePr>
            <a:graphicFrameLocks noChangeAspect="1"/>
          </p:cNvGraphicFramePr>
          <p:nvPr/>
        </p:nvGraphicFramePr>
        <p:xfrm>
          <a:off x="5214942" y="3714752"/>
          <a:ext cx="990611" cy="521666"/>
        </p:xfrm>
        <a:graphic>
          <a:graphicData uri="http://schemas.openxmlformats.org/presentationml/2006/ole">
            <p:oleObj spid="_x0000_s53257" name="Формула" r:id="rId10" imgW="342720" imgH="177480" progId="Equation.3">
              <p:embed/>
            </p:oleObj>
          </a:graphicData>
        </a:graphic>
      </p:graphicFrame>
      <p:sp>
        <p:nvSpPr>
          <p:cNvPr id="5156" name="Rectangle 38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graphicFrame>
        <p:nvGraphicFramePr>
          <p:cNvPr id="5130" name="Object 39"/>
          <p:cNvGraphicFramePr>
            <a:graphicFrameLocks noChangeAspect="1"/>
          </p:cNvGraphicFramePr>
          <p:nvPr/>
        </p:nvGraphicFramePr>
        <p:xfrm>
          <a:off x="5214942" y="4929198"/>
          <a:ext cx="990611" cy="523132"/>
        </p:xfrm>
        <a:graphic>
          <a:graphicData uri="http://schemas.openxmlformats.org/presentationml/2006/ole">
            <p:oleObj spid="_x0000_s53258" name="Формула" r:id="rId11" imgW="342720" imgH="177480" progId="Equation.3">
              <p:embed/>
            </p:oleObj>
          </a:graphicData>
        </a:graphic>
      </p:graphicFrame>
      <p:graphicFrame>
        <p:nvGraphicFramePr>
          <p:cNvPr id="5131" name="Object 40"/>
          <p:cNvGraphicFramePr>
            <a:graphicFrameLocks noChangeAspect="1"/>
          </p:cNvGraphicFramePr>
          <p:nvPr>
            <p:ph sz="half" idx="1"/>
          </p:nvPr>
        </p:nvGraphicFramePr>
        <p:xfrm>
          <a:off x="7253288" y="4714875"/>
          <a:ext cx="1149350" cy="855663"/>
        </p:xfrm>
        <a:graphic>
          <a:graphicData uri="http://schemas.openxmlformats.org/presentationml/2006/ole">
            <p:oleObj spid="_x0000_s53259" name="Формула" r:id="rId12" imgW="596880" imgH="4442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pPr algn="l"/>
            <a:r>
              <a:rPr lang="ru-RU" dirty="0" smtClean="0"/>
              <a:t>Например: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14282" y="1142985"/>
          <a:ext cx="2500330" cy="852386"/>
        </p:xfrm>
        <a:graphic>
          <a:graphicData uri="http://schemas.openxmlformats.org/presentationml/2006/ole">
            <p:oleObj spid="_x0000_s104450" name="Формула" r:id="rId3" imgW="495000" imgH="20304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214678" y="1285860"/>
          <a:ext cx="2245192" cy="714379"/>
        </p:xfrm>
        <a:graphic>
          <a:graphicData uri="http://schemas.openxmlformats.org/presentationml/2006/ole">
            <p:oleObj spid="_x0000_s104452" name="Формула" r:id="rId4" imgW="558720" imgH="17748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14282" y="2285992"/>
          <a:ext cx="3714776" cy="825506"/>
        </p:xfrm>
        <a:graphic>
          <a:graphicData uri="http://schemas.openxmlformats.org/presentationml/2006/ole">
            <p:oleObj spid="_x0000_s104453" name="Формула" r:id="rId5" imgW="787320" imgH="2030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71472" y="3571876"/>
          <a:ext cx="4732767" cy="714380"/>
        </p:xfrm>
        <a:graphic>
          <a:graphicData uri="http://schemas.openxmlformats.org/presentationml/2006/ole">
            <p:oleObj spid="_x0000_s104454" name="Формула" r:id="rId6" imgW="1346040" imgH="20304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6215074" y="3500438"/>
          <a:ext cx="2300302" cy="900118"/>
        </p:xfrm>
        <a:graphic>
          <a:graphicData uri="http://schemas.openxmlformats.org/presentationml/2006/ole">
            <p:oleObj spid="_x0000_s104455" name="Формула" r:id="rId7" imgW="583920" imgH="22860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357158" y="4643446"/>
          <a:ext cx="2804931" cy="815980"/>
        </p:xfrm>
        <a:graphic>
          <a:graphicData uri="http://schemas.openxmlformats.org/presentationml/2006/ole">
            <p:oleObj spid="_x0000_s104456" name="Формула" r:id="rId8" imgW="698400" imgH="20304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3286116" y="4643446"/>
          <a:ext cx="2469710" cy="785817"/>
        </p:xfrm>
        <a:graphic>
          <a:graphicData uri="http://schemas.openxmlformats.org/presentationml/2006/ole">
            <p:oleObj spid="_x0000_s104457" name="Формула" r:id="rId9" imgW="558720" imgH="177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143472" y="5000636"/>
            <a:ext cx="4000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Вывод: данное уравнение решений не имеет.</a:t>
            </a:r>
            <a:endParaRPr 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4286249" y="2285992"/>
          <a:ext cx="2908545" cy="714380"/>
        </p:xfrm>
        <a:graphic>
          <a:graphicData uri="http://schemas.openxmlformats.org/presentationml/2006/ole">
            <p:oleObj spid="_x0000_s104458" name="Формула" r:id="rId10" imgW="723600" imgH="177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2722</TotalTime>
  <Words>643</Words>
  <Application>Microsoft Office PowerPoint</Application>
  <PresentationFormat>Экран (4:3)</PresentationFormat>
  <Paragraphs>124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Оформление по умолчанию</vt:lpstr>
      <vt:lpstr>Формула</vt:lpstr>
      <vt:lpstr>Слайд 1</vt:lpstr>
      <vt:lpstr>Слайд 2</vt:lpstr>
      <vt:lpstr>Что перед вами? О каком событии говорят коэффициенты уравнения? 30x²+11x+2013=0 </vt:lpstr>
      <vt:lpstr>Слайд 4</vt:lpstr>
      <vt:lpstr>Слайд 5</vt:lpstr>
      <vt:lpstr>Слайд 6</vt:lpstr>
      <vt:lpstr>Слайд 7</vt:lpstr>
      <vt:lpstr>Неполные квадратные уравнения: </vt:lpstr>
      <vt:lpstr>Например:</vt:lpstr>
      <vt:lpstr>Например:</vt:lpstr>
      <vt:lpstr>Составьте правильный ход решения каждого уравнения:</vt:lpstr>
      <vt:lpstr>Станция «Историческая»</vt:lpstr>
      <vt:lpstr>Слайд 13</vt:lpstr>
      <vt:lpstr>Слайд 14</vt:lpstr>
      <vt:lpstr>Слайд 15</vt:lpstr>
      <vt:lpstr>Правильные ответы:</vt:lpstr>
      <vt:lpstr>Станция «Конечная»</vt:lpstr>
      <vt:lpstr>Домашнее задание</vt:lpstr>
      <vt:lpstr>Слайд 19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Силаева</dc:creator>
  <cp:lastModifiedBy>1</cp:lastModifiedBy>
  <cp:revision>307</cp:revision>
  <dcterms:created xsi:type="dcterms:W3CDTF">2004-11-20T13:42:35Z</dcterms:created>
  <dcterms:modified xsi:type="dcterms:W3CDTF">2015-02-18T03:57:40Z</dcterms:modified>
</cp:coreProperties>
</file>