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" initials="О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3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79365" autoAdjust="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409FC5-E0A1-4CBF-92C5-B96FBC30A7D8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87901B-E150-49C4-939A-06D632EDC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343804" cy="24669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altLang="ru-RU" i="1" dirty="0" smtClean="0">
                <a:solidFill>
                  <a:srgbClr val="6600CC"/>
                </a:solidFill>
                <a:latin typeface="Times New Roman" pitchFamily="18" charset="0"/>
              </a:rPr>
              <a:t>Алгебра 8 класс</a:t>
            </a:r>
          </a:p>
          <a:p>
            <a:pPr algn="r"/>
            <a:r>
              <a:rPr lang="ru-RU" altLang="ru-RU" i="1" dirty="0" smtClean="0">
                <a:solidFill>
                  <a:srgbClr val="6600CC"/>
                </a:solidFill>
              </a:rPr>
              <a:t>(Учебник Мордковича А.Г.)</a:t>
            </a:r>
          </a:p>
          <a:p>
            <a:pPr algn="r"/>
            <a:r>
              <a:rPr lang="ru-RU" altLang="ru-RU" sz="4400" i="1" dirty="0" smtClean="0">
                <a:solidFill>
                  <a:srgbClr val="6600CC"/>
                </a:solidFill>
                <a:latin typeface="Times New Roman" pitchFamily="18" charset="0"/>
              </a:rPr>
              <a:t>Учитель:  </a:t>
            </a:r>
            <a:r>
              <a:rPr lang="ru-RU" altLang="ru-RU" sz="4400" i="1" dirty="0" err="1" smtClean="0">
                <a:solidFill>
                  <a:srgbClr val="6600CC"/>
                </a:solidFill>
                <a:latin typeface="Times New Roman" pitchFamily="18" charset="0"/>
              </a:rPr>
              <a:t>Кривенкова</a:t>
            </a:r>
            <a:r>
              <a:rPr lang="ru-RU" altLang="ru-RU" sz="4400" i="1" dirty="0" smtClean="0">
                <a:solidFill>
                  <a:srgbClr val="6600CC"/>
                </a:solidFill>
                <a:latin typeface="Times New Roman" pitchFamily="18" charset="0"/>
              </a:rPr>
              <a:t> Т.Ф</a:t>
            </a:r>
          </a:p>
          <a:p>
            <a:pPr algn="r"/>
            <a:r>
              <a:rPr lang="ru-RU" sz="4400" i="1" dirty="0" smtClean="0">
                <a:solidFill>
                  <a:srgbClr val="6600CC"/>
                </a:solidFill>
                <a:latin typeface="Times New Roman" pitchFamily="18" charset="0"/>
              </a:rPr>
              <a:t>МБОУ «Гимназия №6 г. Брянска»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квадратных уравнений</a:t>
            </a:r>
            <a:br>
              <a:rPr lang="ru-RU" dirty="0" smtClean="0"/>
            </a:br>
            <a:r>
              <a:rPr lang="ru-RU" altLang="ru-RU" sz="2000" dirty="0">
                <a:solidFill>
                  <a:srgbClr val="6666FF"/>
                </a:solidFill>
              </a:rPr>
              <a:t>Повторительно-обобщающий урок</a:t>
            </a:r>
            <a:r>
              <a:rPr lang="ru-RU" altLang="ru-RU" dirty="0">
                <a:solidFill>
                  <a:srgbClr val="6666FF"/>
                </a:solidFill>
              </a:rPr>
              <a:t/>
            </a:r>
            <a:br>
              <a:rPr lang="ru-RU" altLang="ru-RU" dirty="0">
                <a:solidFill>
                  <a:srgbClr val="6666FF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6694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770485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Решите уравнения:</a:t>
            </a:r>
          </a:p>
          <a:p>
            <a:pPr algn="ctr"/>
            <a:r>
              <a:rPr lang="ru-RU" altLang="ru-RU" sz="3200" b="1" dirty="0" smtClean="0">
                <a:latin typeface="Arial" pitchFamily="34" charset="0"/>
              </a:rPr>
              <a:t> </a:t>
            </a:r>
            <a:endParaRPr lang="ru-RU" altLang="ru-RU" sz="3200" b="1" i="1" dirty="0" smtClean="0">
              <a:latin typeface="Arial" pitchFamily="34" charset="0"/>
            </a:endParaRPr>
          </a:p>
          <a:p>
            <a:pPr algn="ctr"/>
            <a:r>
              <a:rPr lang="ru-RU" altLang="ru-RU" sz="2800" b="1" i="1" dirty="0" smtClean="0"/>
              <a:t>1) 3х² + 4х + 1 = 0,                                                                                                           2) 5х² - 4х – 9 = 0,                                                                                                        3)  6х² + 37х + 6 = 0,</a:t>
            </a:r>
            <a:r>
              <a:rPr lang="ru-RU" altLang="ru-RU" sz="2800" b="1" dirty="0" smtClean="0"/>
              <a:t> </a:t>
            </a:r>
          </a:p>
          <a:p>
            <a:pPr algn="ctr"/>
            <a:r>
              <a:rPr lang="ru-RU" altLang="ru-RU" sz="3200" dirty="0" smtClean="0">
                <a:latin typeface="Arial" pitchFamily="34" charset="0"/>
              </a:rPr>
              <a:t> </a:t>
            </a:r>
            <a:r>
              <a:rPr lang="ru-RU" altLang="ru-RU" sz="3200" b="1" i="1" dirty="0"/>
              <a:t>4) 7х² + 2х – 5 = 0,                                                                                                       5) 13х² - 18х + 5 = 0,                                                                                                             6) 5х² + х – 6 = 0, </a:t>
            </a:r>
          </a:p>
          <a:p>
            <a:pPr algn="ctr"/>
            <a:r>
              <a:rPr lang="ru-RU" altLang="ru-RU" sz="3200" b="1" i="1" dirty="0"/>
              <a:t> 7) 7х² - 50х + 7 = 0,                                                                                                                  8) 6х² - 37х  + 6 = 0,                                                                                                                                9) 7х² + 50х + 7 = 0. </a:t>
            </a:r>
          </a:p>
          <a:p>
            <a:endParaRPr lang="ru-RU" altLang="ru-RU" sz="3200" dirty="0">
              <a:latin typeface="Arial" pitchFamily="34" charset="0"/>
            </a:endParaRPr>
          </a:p>
          <a:p>
            <a:pPr algn="ctr"/>
            <a:endParaRPr lang="ru-RU" altLang="ru-RU" sz="3200" b="1" dirty="0" smtClean="0">
              <a:latin typeface="Arial" pitchFamily="34" charset="0"/>
            </a:endParaRPr>
          </a:p>
          <a:p>
            <a:pPr algn="ctr"/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917315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14127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71713590"/>
              </p:ext>
            </p:extLst>
          </p:nvPr>
        </p:nvGraphicFramePr>
        <p:xfrm>
          <a:off x="12016" y="1196751"/>
          <a:ext cx="4033838" cy="2520281"/>
        </p:xfrm>
        <a:graphic>
          <a:graphicData uri="http://schemas.openxmlformats.org/presentationml/2006/ole">
            <p:oleObj spid="_x0000_s11285" name="Equation" r:id="rId3" imgW="1689100" imgH="367030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78458098"/>
              </p:ext>
            </p:extLst>
          </p:nvPr>
        </p:nvGraphicFramePr>
        <p:xfrm>
          <a:off x="4724400" y="1196752"/>
          <a:ext cx="4032250" cy="2520280"/>
        </p:xfrm>
        <a:graphic>
          <a:graphicData uri="http://schemas.openxmlformats.org/presentationml/2006/ole">
            <p:oleObj spid="_x0000_s11286" name="Equation" r:id="rId4" imgW="1689100" imgH="367030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43756415"/>
              </p:ext>
            </p:extLst>
          </p:nvPr>
        </p:nvGraphicFramePr>
        <p:xfrm>
          <a:off x="3131841" y="4005064"/>
          <a:ext cx="3744416" cy="2735760"/>
        </p:xfrm>
        <a:graphic>
          <a:graphicData uri="http://schemas.openxmlformats.org/presentationml/2006/ole">
            <p:oleObj spid="_x0000_s11287" name="Equation" r:id="rId5" imgW="1689100" imgH="367030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0648" y="631174"/>
            <a:ext cx="1723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Ответы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1920197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268760"/>
            <a:ext cx="7128792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/>
              <a:t>«</a:t>
            </a:r>
            <a:r>
              <a:rPr lang="ru-RU" altLang="ru-RU" sz="2800" b="1" dirty="0"/>
              <a:t>Человеку, изучающему алгебру, часто полезнее решить одну и ту же задачу тремя различными способами, чем решить три-четыре различные задачи. Решая одну задачу различными методами, можно путем сравнения выяснить, какой из них короче и эффективнее»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dirty="0"/>
              <a:t>                              </a:t>
            </a:r>
            <a:r>
              <a:rPr lang="ru-RU" altLang="ru-RU" sz="2800" b="1" dirty="0" err="1"/>
              <a:t>Сойер</a:t>
            </a:r>
            <a:r>
              <a:rPr lang="ru-RU" altLang="ru-RU" sz="2800" b="1" dirty="0"/>
              <a:t> 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5445223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Всего доброго!</a:t>
            </a:r>
          </a:p>
        </p:txBody>
      </p:sp>
    </p:spTree>
    <p:extLst>
      <p:ext uri="{BB962C8B-B14F-4D97-AF65-F5344CB8AC3E}">
        <p14:creationId xmlns="" xmlns:p14="http://schemas.microsoft.com/office/powerpoint/2010/main" val="1016184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ru-RU" dirty="0" smtClean="0"/>
                  <a:t>Уравнение вида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  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/>
                  <a:t>=0, где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ru-RU" dirty="0" smtClean="0"/>
                  <a:t>,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ru-RU" b="0" i="1" dirty="0" smtClean="0">
                        <a:latin typeface="Cambria Math"/>
                      </a:rPr>
                      <m:t>, с −некоторые </m:t>
                    </m:r>
                    <m:r>
                      <a:rPr lang="ru-RU" b="0" i="1" dirty="0" smtClean="0">
                        <a:latin typeface="Cambria Math"/>
                      </a:rPr>
                      <m:t>числа, </m:t>
                    </m:r>
                  </m:oMath>
                </a14:m>
                <a:r>
                  <a:rPr lang="ru-RU" dirty="0" smtClean="0"/>
                  <a:t>причем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≠0,называется </m:t>
                    </m:r>
                  </m:oMath>
                </a14:m>
                <a:r>
                  <a:rPr lang="ru-RU" b="1" dirty="0" smtClean="0"/>
                  <a:t>квадратным</a:t>
                </a:r>
              </a:p>
              <a:p>
                <a:endParaRPr lang="ru-RU" b="1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1787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Уравнения общего вида</a:t>
            </a:r>
            <a:endParaRPr lang="ru-RU" sz="36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971600" y="217999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92065" y="217999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12"/>
          <p:cNvSpPr/>
          <p:nvPr/>
        </p:nvSpPr>
        <p:spPr>
          <a:xfrm rot="5400000">
            <a:off x="7126139" y="2670771"/>
            <a:ext cx="1588465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658" y="2344590"/>
            <a:ext cx="61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D&gt;0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131840" y="2344590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0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344590"/>
                <a:ext cx="792088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79512" y="3663448"/>
                <a:ext cx="2592288" cy="1239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1,2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dirty="0" smtClean="0"/>
              </a:p>
              <a:p>
                <a:endParaRPr lang="ru-RU" dirty="0"/>
              </a:p>
              <a:p>
                <a:r>
                  <a:rPr lang="ru-RU" dirty="0"/>
                  <a:t>д</a:t>
                </a:r>
                <a:r>
                  <a:rPr lang="ru-RU" dirty="0" smtClean="0"/>
                  <a:t>ва различных корня</a:t>
                </a:r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663448"/>
                <a:ext cx="2592288" cy="1239122"/>
              </a:xfrm>
              <a:prstGeom prst="rect">
                <a:avLst/>
              </a:prstGeom>
              <a:blipFill rotWithShape="1">
                <a:blip r:embed="rId3"/>
                <a:stretch>
                  <a:fillRect l="-1878" b="-7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179512" y="3429000"/>
                <a:ext cx="2592288" cy="17684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1,2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dirty="0" smtClean="0"/>
              </a:p>
              <a:p>
                <a:endParaRPr lang="ru-RU" dirty="0"/>
              </a:p>
              <a:p>
                <a:r>
                  <a:rPr lang="ru-RU" dirty="0"/>
                  <a:t>д</a:t>
                </a:r>
                <a:r>
                  <a:rPr lang="ru-RU" dirty="0" smtClean="0"/>
                  <a:t>ва различных корня</a:t>
                </a:r>
                <a:endParaRPr lang="ru-RU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429000"/>
                <a:ext cx="2592288" cy="1768409"/>
              </a:xfrm>
              <a:prstGeom prst="rect">
                <a:avLst/>
              </a:prstGeom>
              <a:blipFill rotWithShape="1">
                <a:blip r:embed="rId4"/>
                <a:stretch>
                  <a:fillRect l="-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3527884" y="3356992"/>
                <a:ext cx="2063213" cy="19124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ru-RU" dirty="0" smtClean="0"/>
                  <a:t>два равных корня</a:t>
                </a:r>
                <a:endParaRPr lang="ru-RU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884" y="3356992"/>
                <a:ext cx="2063213" cy="19124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7715200" y="4005064"/>
            <a:ext cx="1033264" cy="1192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Корней нет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156177" y="2344590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7" y="2344590"/>
                <a:ext cx="86409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804247" y="23430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971599" y="217999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192064" y="217999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31"/>
          <p:cNvSpPr/>
          <p:nvPr/>
        </p:nvSpPr>
        <p:spPr>
          <a:xfrm rot="5400000">
            <a:off x="7126138" y="2670771"/>
            <a:ext cx="1588465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7657" y="2344590"/>
            <a:ext cx="61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D&gt;0</a:t>
            </a:r>
            <a:endParaRPr lang="ru-RU" b="1" u="sng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131839" y="2344590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u="sng" dirty="0" smtClean="0"/>
                        <m:t>D</m:t>
                      </m:r>
                      <m:r>
                        <a:rPr lang="en-US" b="1" i="1" u="sng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1" u="sng" dirty="0" smtClean="0"/>
                        <m:t>0</m:t>
                      </m:r>
                    </m:oMath>
                  </m:oMathPara>
                </a14:m>
                <a:endParaRPr lang="ru-RU" b="1" u="sng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39" y="2344590"/>
                <a:ext cx="792088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79511" y="3663448"/>
                <a:ext cx="2592288" cy="1239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1,2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i="1" smtClean="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i="1" smtClean="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dirty="0" smtClean="0"/>
              </a:p>
              <a:p>
                <a:endParaRPr lang="ru-RU" dirty="0"/>
              </a:p>
              <a:p>
                <a:r>
                  <a:rPr lang="ru-RU" dirty="0"/>
                  <a:t>д</a:t>
                </a:r>
                <a:r>
                  <a:rPr lang="ru-RU" dirty="0" smtClean="0"/>
                  <a:t>ва различных корня</a:t>
                </a:r>
                <a:endParaRPr lang="ru-RU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3663448"/>
                <a:ext cx="2592288" cy="1239122"/>
              </a:xfrm>
              <a:prstGeom prst="rect">
                <a:avLst/>
              </a:prstGeom>
              <a:blipFill rotWithShape="1">
                <a:blip r:embed="rId3"/>
                <a:stretch>
                  <a:fillRect l="-1878" b="-7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1" y="3429000"/>
            <a:ext cx="2592288" cy="1768409"/>
          </a:xfrm>
          <a:prstGeom prst="rect">
            <a:avLst/>
          </a:prstGeom>
          <a:blipFill rotWithShape="1">
            <a:blip r:embed="rId4"/>
            <a:stretch>
              <a:fillRect l="-1395"/>
            </a:stretch>
          </a:blipFill>
        </p:spPr>
        <p:txBody>
          <a:bodyPr/>
          <a:lstStyle/>
          <a:p>
            <a:r>
              <a:rPr lang="ru-RU">
                <a:solidFill>
                  <a:schemeClr val="bg1">
                    <a:lumMod val="65000"/>
                    <a:lumOff val="35000"/>
                  </a:schemeClr>
                </a:solidFill>
              </a:rPr>
              <a:t> 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7" name="Прямоугольник 36"/>
              <p:cNvSpPr/>
              <p:nvPr/>
            </p:nvSpPr>
            <p:spPr>
              <a:xfrm>
                <a:off x="3527883" y="3356992"/>
                <a:ext cx="2063213" cy="19124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ru-RU" dirty="0" smtClean="0"/>
                  <a:t>два равных корня</a:t>
                </a:r>
                <a:endParaRPr lang="ru-RU" dirty="0"/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883" y="3356992"/>
                <a:ext cx="2063213" cy="19124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7715199" y="4005064"/>
            <a:ext cx="1033264" cy="1192344"/>
          </a:xfrm>
          <a:prstGeom prst="rect">
            <a:avLst/>
          </a:prstGeom>
          <a:solidFill>
            <a:srgbClr val="336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Корней нет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156176" y="2344590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1" u="sng" dirty="0" smtClean="0"/>
                        <m:t>D</m:t>
                      </m:r>
                      <m:r>
                        <a:rPr lang="en-US" b="1" i="0" u="sng" dirty="0" smtClean="0"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b="1" u="sng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344590"/>
                <a:ext cx="86409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804246" y="23430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0</a:t>
            </a:r>
            <a:endParaRPr lang="ru-RU" b="1" u="sng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782169"/>
            <a:ext cx="5643602" cy="13243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77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6661" y="1281312"/>
            <a:ext cx="298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endParaRPr lang="ru-RU" sz="3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Овал 5"/>
              <p:cNvSpPr/>
              <p:nvPr/>
            </p:nvSpPr>
            <p:spPr>
              <a:xfrm>
                <a:off x="263352" y="61531"/>
                <a:ext cx="6180856" cy="30243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 smtClean="0"/>
              </a:p>
              <a:p>
                <a:pPr algn="ctr"/>
                <a:r>
                  <a:rPr lang="ru-RU" sz="2400" dirty="0" smtClean="0"/>
                  <a:t>Корни </a:t>
                </a:r>
                <a:r>
                  <a:rPr lang="ru-RU" sz="2400" dirty="0"/>
                  <a:t>квадратного уравнения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  <m:r>
                          <a:rPr lang="ru-RU" sz="2400" i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 dirty="0">
                            <a:latin typeface="Cambria Math"/>
                          </a:rPr>
                          <m:t>2</m:t>
                        </m:r>
                        <m:r>
                          <a:rPr lang="en-US" sz="2400" i="1" dirty="0">
                            <a:latin typeface="Cambria Math"/>
                          </a:rPr>
                          <m:t>𝑘</m:t>
                        </m:r>
                        <m:r>
                          <a:rPr lang="ru-RU" sz="2400" i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i="1" dirty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sz="2400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ru-RU" sz="2400" i="1" dirty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sz="2400" dirty="0"/>
                  <a:t>=0</a:t>
                </a:r>
                <a:r>
                  <a:rPr lang="en-US" sz="2400" dirty="0"/>
                  <a:t/>
                </a:r>
                <a:r>
                  <a:rPr lang="ru-RU" sz="2400" dirty="0"/>
                  <a:t>можно вычислять </a:t>
                </a:r>
              </a:p>
              <a:p>
                <a:pPr algn="ctr"/>
                <a:r>
                  <a:rPr lang="ru-RU" sz="2400" dirty="0"/>
                  <a:t>по формуле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1,2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  <m:r>
                            <a:rPr lang="en-US" sz="2400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400" dirty="0" smtClean="0"/>
                  <a:t/>
                </a:r>
                <a:endParaRPr lang="ru-RU" sz="2400" dirty="0"/>
              </a:p>
            </p:txBody>
          </p:sp>
        </mc:Choice>
        <mc:Fallback>
          <p:sp>
            <p:nvSpPr>
              <p:cNvPr id="6" name="Овал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2" y="61531"/>
                <a:ext cx="6180856" cy="3024336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Овал 6"/>
              <p:cNvSpPr/>
              <p:nvPr/>
            </p:nvSpPr>
            <p:spPr>
              <a:xfrm>
                <a:off x="2915817" y="3501008"/>
                <a:ext cx="5549928" cy="30561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/>
                </a:r>
                <a:endParaRPr lang="en-US" dirty="0"/>
              </a:p>
              <a:p>
                <a:pPr algn="ctr"/>
                <a:r>
                  <a:rPr lang="en-US" sz="2400" dirty="0"/>
                  <a:t/>
                </a:r>
                <a:r>
                  <a:rPr lang="ru-RU" sz="2400" dirty="0"/>
                  <a:t>Корни квадратного уравнения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i="1" dirty="0">
                            <a:latin typeface="Cambria Math"/>
                          </a:rPr>
                          <m:t>2</m:t>
                        </m:r>
                        <m:r>
                          <a:rPr lang="en-US" sz="2400" i="1" dirty="0">
                            <a:latin typeface="Cambria Math"/>
                          </a:rPr>
                          <m:t>𝑘</m:t>
                        </m:r>
                        <m:r>
                          <a:rPr lang="ru-RU" sz="2400" i="1" dirty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400" i="1" dirty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sz="2400" i="1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ru-RU" sz="2400" i="1" dirty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sz="2400" dirty="0"/>
                  <a:t>=0</a:t>
                </a:r>
                <a:r>
                  <a:rPr lang="en-US" sz="2400" dirty="0"/>
                  <a:t/>
                </a:r>
                <a:r>
                  <a:rPr lang="ru-RU" sz="2400" dirty="0"/>
                  <a:t>можно вычислять </a:t>
                </a:r>
              </a:p>
              <a:p>
                <a:pPr algn="ctr"/>
                <a:r>
                  <a:rPr lang="ru-RU" sz="2400" dirty="0"/>
                  <a:t>по формуле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400" i="1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1,2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−</m:t>
                      </m:r>
                      <m:r>
                        <a:rPr lang="en-US" sz="2400" i="1">
                          <a:latin typeface="Cambria Math"/>
                        </a:rPr>
                        <m:t>𝑘</m:t>
                      </m:r>
                      <m:r>
                        <a:rPr lang="en-US" sz="2400" i="1">
                          <a:latin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𝑎𝑐</m:t>
                          </m:r>
                        </m:e>
                      </m:ra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7" name="Овал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7" y="3501008"/>
                <a:ext cx="5549928" cy="3056109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628413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</a:rPr>
                      <m:t>𝑫</m:t>
                    </m:r>
                    <m:r>
                      <a:rPr lang="en-US" sz="36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/>
                              </a:rPr>
                              <m:t>𝒑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 smtClean="0"/>
                  <a:t> - q    </a:t>
                </a:r>
                <a:r>
                  <a:rPr lang="en-US" dirty="0" smtClean="0"/>
                  <a:t>-</a:t>
                </a:r>
                <a:r>
                  <a:rPr lang="ru-RU" sz="2000" b="1" dirty="0" smtClean="0"/>
                  <a:t>ДИСКРИМИНАНТ  ПРИВЕДЕННОГО УРАВНЕНИЯ                      </a:t>
                </a:r>
                <a:endParaRPr lang="ru-RU" sz="2000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Приведенное уравнение(а=1)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67544" y="1268760"/>
                <a:ext cx="7776864" cy="12241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𝑫</m:t>
                    </m:r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𝒑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/>
                  <a:t> - q    </a:t>
                </a:r>
                <a:r>
                  <a:rPr lang="en-US" dirty="0" smtClean="0"/>
                  <a:t>-</a:t>
                </a:r>
                <a:r>
                  <a:rPr lang="ru-RU" b="1" dirty="0" smtClean="0"/>
                  <a:t>ДИСКРИМИНАНТ  ПРИВЕДЕННОГО                       УРАВНЕНИЯ </a:t>
                </a:r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68760"/>
                <a:ext cx="7776864" cy="1224136"/>
              </a:xfrm>
              <a:prstGeom prst="rect">
                <a:avLst/>
              </a:prstGeom>
              <a:blipFill rotWithShape="1">
                <a:blip r:embed="rId3"/>
                <a:stretch>
                  <a:fillRect b="-39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 вниз 8"/>
          <p:cNvSpPr/>
          <p:nvPr/>
        </p:nvSpPr>
        <p:spPr>
          <a:xfrm>
            <a:off x="1403648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99992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10"/>
          <p:cNvSpPr/>
          <p:nvPr/>
        </p:nvSpPr>
        <p:spPr>
          <a:xfrm rot="5400000">
            <a:off x="7452320" y="2708920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D&gt;0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563888" y="2996952"/>
                <a:ext cx="11331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D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 smtClean="0"/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996952"/>
                <a:ext cx="11331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04248" y="2996952"/>
                <a:ext cx="716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D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ru-RU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996952"/>
                <a:ext cx="716863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678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146117" y="4108836"/>
                <a:ext cx="3203848" cy="20162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ru-RU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-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i="1" dirty="0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17" y="4108836"/>
                <a:ext cx="3203848" cy="201622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3976512" y="3973030"/>
                <a:ext cx="2016224" cy="20162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х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ru-RU" dirty="0"/>
                  <a:t>д</a:t>
                </a:r>
                <a:r>
                  <a:rPr lang="ru-RU" dirty="0" smtClean="0"/>
                  <a:t>ва равных корня</a:t>
                </a:r>
                <a:endParaRPr lang="ru-RU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512" y="3973030"/>
                <a:ext cx="2016224" cy="201622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6804248" y="3687328"/>
            <a:ext cx="2210544" cy="1181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Корней нет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79512" y="5333241"/>
                <a:ext cx="2952328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т.е.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333241"/>
                <a:ext cx="2952328" cy="656013"/>
              </a:xfrm>
              <a:prstGeom prst="rect">
                <a:avLst/>
              </a:prstGeom>
              <a:blipFill rotWithShape="1">
                <a:blip r:embed="rId8"/>
                <a:stretch>
                  <a:fillRect l="-16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915816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257600" y="5557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699792" y="5741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699792" y="5557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23528" y="4509120"/>
            <a:ext cx="291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Два различных корня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24302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0"/>
            <a:ext cx="8280920" cy="652534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Неполные квадратные уравнения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91812" y="2780928"/>
                <a:ext cx="2808312" cy="26642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/>
                  <a:t>=0</a:t>
                </a:r>
              </a:p>
              <a:p>
                <a:pPr algn="ctr"/>
                <a:r>
                  <a:rPr lang="ru-RU" dirty="0" smtClean="0"/>
                  <a:t>Решается с помощью разложения левой части на множители:</a:t>
                </a:r>
                <a:endParaRPr lang="en-US" dirty="0" smtClean="0"/>
              </a:p>
              <a:p>
                <a:pPr algn="ctr"/>
                <a:r>
                  <a:rPr lang="en-US" dirty="0" smtClean="0"/>
                  <a:t> x(ax +b)=0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/>
                </a:r>
                <a:r>
                  <a:rPr lang="en-US" dirty="0" smtClean="0"/>
                  <a:t>=0,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dirty="0" smtClean="0"/>
                  <a:t>   .</a:t>
                </a:r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12" y="2780928"/>
                <a:ext cx="2808312" cy="2664296"/>
              </a:xfrm>
              <a:prstGeom prst="rect">
                <a:avLst/>
              </a:prstGeom>
              <a:blipFill rotWithShape="1">
                <a:blip r:embed="rId2"/>
                <a:stretch>
                  <a:fillRect l="-1290" r="-3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977285" y="2852936"/>
                <a:ext cx="2736304" cy="25922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/>
                  <a:t>=0</a:t>
                </a:r>
                <a:endParaRPr lang="en-US" dirty="0" smtClean="0"/>
              </a:p>
              <a:p>
                <a:pPr algn="ctr"/>
                <a:r>
                  <a:rPr lang="ru-RU" dirty="0" smtClean="0"/>
                  <a:t>Уравнение не имеет корней, если знаки </a:t>
                </a:r>
                <a:r>
                  <a:rPr lang="en-US" dirty="0" smtClean="0"/>
                  <a:t> a</a:t>
                </a:r>
                <a:r>
                  <a:rPr lang="ru-RU" dirty="0" smtClean="0"/>
                  <a:t> и</a:t>
                </a:r>
                <a:r>
                  <a:rPr lang="en-US" dirty="0" smtClean="0"/>
                  <a:t>   c</a:t>
                </a:r>
                <a:r>
                  <a:rPr lang="ru-RU" dirty="0" smtClean="0"/>
                  <a:t>  совпадают; имеют два корня, если знаки  а    и   с  различны: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 dirty="0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 dirty="0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den>
                        </m:f>
                      </m:e>
                    </m:rad>
                    <m:r>
                      <a:rPr lang="ru-RU" b="0" i="0" dirty="0" smtClean="0">
                        <a:latin typeface="Cambria Math"/>
                        <a:ea typeface="Cambria Math"/>
                      </a:rPr>
                      <m:t>   .</m:t>
                    </m:r>
                  </m:oMath>
                </a14:m>
                <a:endParaRPr lang="ru-RU" dirty="0" smtClean="0"/>
              </a:p>
              <a:p>
                <a:pPr algn="ctr"/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285" y="2852936"/>
                <a:ext cx="2736304" cy="2592288"/>
              </a:xfrm>
              <a:prstGeom prst="rect">
                <a:avLst/>
              </a:prstGeom>
              <a:blipFill rotWithShape="1">
                <a:blip r:embed="rId3"/>
                <a:stretch>
                  <a:fillRect t="-233" r="-19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7092280" y="2852936"/>
                <a:ext cx="1512168" cy="25922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=0</a:t>
                </a:r>
              </a:p>
              <a:p>
                <a:pPr algn="ctr"/>
                <a:r>
                  <a:rPr lang="ru-RU" dirty="0" smtClean="0"/>
                  <a:t>Уравнение</a:t>
                </a:r>
              </a:p>
              <a:p>
                <a:pPr algn="ctr"/>
                <a:r>
                  <a:rPr lang="ru-RU" dirty="0" smtClean="0"/>
                  <a:t>имеет</a:t>
                </a:r>
              </a:p>
              <a:p>
                <a:pPr algn="ctr"/>
                <a:r>
                  <a:rPr lang="ru-RU" dirty="0" smtClean="0"/>
                  <a:t>один корень:</a:t>
                </a:r>
              </a:p>
              <a:p>
                <a:pPr algn="ctr"/>
                <a:endParaRPr lang="ru-RU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=0 .</a:t>
                </a:r>
              </a:p>
              <a:p>
                <a:pPr algn="ctr"/>
                <a:endParaRPr lang="ru-RU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2852936"/>
                <a:ext cx="1512168" cy="25922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322409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568952" cy="623731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/>
          <a:lstStyle/>
          <a:p>
            <a:r>
              <a:rPr lang="ru-RU" dirty="0" smtClean="0"/>
              <a:t>Теорема Виета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11560" y="1844824"/>
                <a:ext cx="3528392" cy="34563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u="sng" dirty="0" smtClean="0"/>
                  <a:t>В общем случае</a:t>
                </a:r>
              </a:p>
              <a:p>
                <a:pPr algn="ctr"/>
                <a:endParaRPr lang="ru-RU" sz="2000" b="1" u="sng" dirty="0" smtClean="0"/>
              </a:p>
              <a:p>
                <a:pPr algn="ctr"/>
                <a:r>
                  <a:rPr lang="ru-RU" sz="1400" b="1" dirty="0" smtClean="0"/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и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ru-RU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b="1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ru-RU" sz="1400" b="1" dirty="0" smtClean="0"/>
                  <a:t> КОРНИ КВАДРАТНОГО УРАВНЕНИЯ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𝑎</m:t>
                        </m:r>
                        <m:r>
                          <a:rPr lang="ru-RU" sz="2000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sz="20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𝑏</m:t>
                        </m:r>
                        <m:r>
                          <a:rPr lang="ru-RU" sz="2000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2000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sz="2000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ru-RU" sz="2000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sz="2000" dirty="0" smtClean="0"/>
                  <a:t>=0, то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ru-RU" sz="20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b="1" dirty="0" smtClean="0"/>
                  <a:t/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ru-RU" sz="2000" b="1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𝒃</m:t>
                        </m:r>
                      </m:num>
                      <m:den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ru-RU" sz="2000" b="1" dirty="0" smtClean="0"/>
                  <a:t> ;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sz="20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ru-RU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b="1" dirty="0" smtClean="0"/>
                  <a:t/>
                </a:r>
                <a:r>
                  <a:rPr lang="ru-RU" sz="2000" b="1" dirty="0" smtClean="0"/>
                  <a:t>.</a:t>
                </a:r>
                <a:endParaRPr lang="ru-RU" sz="2000" b="1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44824"/>
                <a:ext cx="3528392" cy="34563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026566" y="1852425"/>
                <a:ext cx="3312368" cy="34563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u="sng" dirty="0" smtClean="0"/>
                  <a:t>Для приведенного уравнения</a:t>
                </a:r>
                <a:endParaRPr lang="en-US" b="1" u="sng" dirty="0" smtClean="0"/>
              </a:p>
              <a:p>
                <a:pPr algn="ctr"/>
                <a:endParaRPr lang="ru-RU" b="1" u="sng" dirty="0" smtClean="0"/>
              </a:p>
              <a:p>
                <a:pPr algn="ctr"/>
                <a:r>
                  <a:rPr lang="ru-RU" sz="1200" b="1" dirty="0" smtClean="0"/>
                  <a:t>Если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и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ru-RU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b="1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ru-RU" sz="1200" b="1" dirty="0" smtClean="0"/>
                  <a:t> КОРНИ </a:t>
                </a:r>
                <a:r>
                  <a:rPr lang="ru-RU" dirty="0" smtClean="0"/>
                  <a:t>приведенного </a:t>
                </a:r>
                <a:r>
                  <a:rPr lang="ru-RU" sz="1200" b="1" dirty="0" smtClean="0"/>
                  <a:t>КВАДРАТНОГО УРАВНЕНИЯ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/>
                  <a:t>=0, то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b="1" dirty="0" smtClean="0"/>
                  <a:t/>
                </a:r>
                <a14:m>
                  <m:oMath xmlns:m="http://schemas.openxmlformats.org/officeDocument/2006/math">
                    <m:r>
                      <a:rPr lang="ru-RU" b="1" i="1" dirty="0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𝒑</m:t>
                    </m:r>
                  </m:oMath>
                </a14:m>
                <a:r>
                  <a:rPr lang="ru-RU" b="1" dirty="0" smtClean="0"/>
                  <a:t>;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b="1" dirty="0" smtClean="0"/>
                  <a:t/>
                </a:r>
                <a:r>
                  <a:rPr lang="ru-RU" b="1" dirty="0" smtClean="0"/>
                  <a:t>.</a:t>
                </a:r>
                <a:endParaRPr lang="ru-RU" b="1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566" y="1852425"/>
                <a:ext cx="3312368" cy="34563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24622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6632"/>
            <a:ext cx="7776864" cy="626469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Обратная теорема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683568" y="2458260"/>
                <a:ext cx="3528392" cy="309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Если сумма каких-то двух чисел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  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 и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 равна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dirty="0" smtClean="0"/>
                  <a:t> , а произведение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dirty="0" smtClean="0"/>
                  <a:t> , то эти числа являются корнями квадратного уравнения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𝑏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/>
                  <a:t>=0</a:t>
                </a:r>
                <a:endParaRPr lang="ru-RU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458260"/>
                <a:ext cx="3528392" cy="3096344"/>
              </a:xfrm>
              <a:prstGeom prst="rect">
                <a:avLst/>
              </a:prstGeom>
              <a:blipFill rotWithShape="1">
                <a:blip r:embed="rId2"/>
                <a:stretch>
                  <a:fillRect r="-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823137" y="2452573"/>
                <a:ext cx="3240360" cy="30963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Если сумма каких-то двух чисел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  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 и </m:t>
                    </m:r>
                    <m:sSub>
                      <m:sSub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 smtClean="0"/>
                  <a:t> равна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r>
                  <a:rPr lang="ru-RU" dirty="0" smtClean="0"/>
                  <a:t> , а произведение равно </a:t>
                </a:r>
                <a:r>
                  <a:rPr lang="en-US" dirty="0" smtClean="0"/>
                  <a:t>q</a:t>
                </a:r>
                <a:r>
                  <a:rPr lang="ru-RU" dirty="0" smtClean="0"/>
                  <a:t>, то эти числа являются корнями приведенного квадратного уравнения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𝑝</m:t>
                        </m:r>
                        <m:r>
                          <a:rPr lang="ru-RU" b="0" i="1" dirty="0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ru-RU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ru-RU" dirty="0" smtClean="0"/>
                  <a:t>=0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137" y="2452573"/>
                <a:ext cx="3240360" cy="3096344"/>
              </a:xfrm>
              <a:prstGeom prst="rect">
                <a:avLst/>
              </a:prstGeom>
              <a:blipFill rotWithShape="1">
                <a:blip r:embed="rId3"/>
                <a:stretch>
                  <a:fillRect l="-1119" r="-27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37129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347864" y="887570"/>
                <a:ext cx="4104456" cy="4310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altLang="ru-RU" sz="3200" b="1" dirty="0" smtClean="0">
                    <a:solidFill>
                      <a:srgbClr val="003300"/>
                    </a:solidFill>
                  </a:rPr>
                  <a:t>свойства коэффициентов квадратных уравнений</a:t>
                </a:r>
              </a:p>
              <a:p>
                <a:pPr marL="609600" indent="-609600">
                  <a:buFont typeface="Arial" pitchFamily="34" charset="0"/>
                  <a:buAutoNum type="arabicParenR"/>
                </a:pPr>
                <a:r>
                  <a:rPr lang="ru-RU" altLang="ru-RU" sz="2400" b="1" dirty="0" smtClean="0">
                    <a:solidFill>
                      <a:srgbClr val="003300"/>
                    </a:solidFill>
                  </a:rPr>
                  <a:t>Если  </a:t>
                </a:r>
                <a:r>
                  <a:rPr lang="ru-RU" altLang="ru-RU" sz="2400" b="1" dirty="0">
                    <a:solidFill>
                      <a:srgbClr val="003300"/>
                    </a:solidFill>
                  </a:rPr>
                  <a:t>а + в +с = 0, то</a:t>
                </a:r>
                <a:r>
                  <a:rPr lang="ru-RU" altLang="ru-RU" sz="2400" b="1" dirty="0" smtClean="0">
                    <a:solidFill>
                      <a:srgbClr val="003300"/>
                    </a:solidFill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3200" b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altLang="ru-RU" sz="3200" b="1" i="0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altLang="ru-RU" sz="3200" b="1" i="0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altLang="ru-RU" sz="3200" b="1" i="1" dirty="0" smtClean="0">
                        <a:solidFill>
                          <a:srgbClr val="00330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ru-RU" altLang="ru-RU" sz="2400" b="1" dirty="0">
                    <a:solidFill>
                      <a:srgbClr val="003300"/>
                    </a:solidFill>
                  </a:rPr>
                  <a:t>= 1;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3200" b="1" i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altLang="ru-RU" sz="3200" b="1" i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altLang="ru-RU" sz="3200" b="1" i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altLang="ru-RU" sz="3200" b="1" i="1" dirty="0" smtClean="0">
                        <a:solidFill>
                          <a:srgbClr val="0033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altLang="ru-RU" sz="3200" b="1" dirty="0">
                    <a:solidFill>
                      <a:srgbClr val="0033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altLang="ru-RU" sz="3200" b="0" i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с</m:t>
                        </m:r>
                      </m:num>
                      <m:den>
                        <m:r>
                          <a:rPr lang="ru-RU" altLang="ru-RU" sz="3200" b="0" i="1" dirty="0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а</m:t>
                        </m:r>
                      </m:den>
                    </m:f>
                    <m:r>
                      <a:rPr lang="ru-RU" altLang="ru-RU" sz="3200" b="0" i="1" dirty="0" smtClean="0">
                        <a:solidFill>
                          <a:srgbClr val="0033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altLang="ru-RU" sz="3200" dirty="0" smtClean="0">
                  <a:solidFill>
                    <a:srgbClr val="003300"/>
                  </a:solidFill>
                </a:endParaRPr>
              </a:p>
              <a:p>
                <a:pPr marL="609600" indent="-609600">
                  <a:buFont typeface="Arial" pitchFamily="34" charset="0"/>
                  <a:buAutoNum type="arabicParenR"/>
                </a:pPr>
                <a:r>
                  <a:rPr lang="ru-RU" altLang="ru-RU" sz="2400" b="1" dirty="0" smtClean="0">
                    <a:solidFill>
                      <a:srgbClr val="003300"/>
                    </a:solidFill>
                  </a:rPr>
                  <a:t>Если   а + с = в , то  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2400" b="1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altLang="ru-RU" sz="2400" b="1" dirty="0">
                            <a:solidFill>
                              <a:srgbClr val="003300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altLang="ru-RU" sz="2400" b="1" dirty="0">
                            <a:solidFill>
                              <a:srgbClr val="0033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altLang="ru-RU" sz="2400" b="1" i="1" dirty="0">
                        <a:solidFill>
                          <a:srgbClr val="00330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ru-RU" altLang="ru-RU" sz="2400" b="1" dirty="0">
                    <a:solidFill>
                      <a:srgbClr val="003300"/>
                    </a:solidFill>
                  </a:rPr>
                  <a:t>= </a:t>
                </a:r>
                <a:r>
                  <a:rPr lang="ru-RU" altLang="ru-RU" sz="2400" b="1" dirty="0" smtClean="0">
                    <a:solidFill>
                      <a:srgbClr val="003300"/>
                    </a:solidFill>
                  </a:rPr>
                  <a:t>-1</a:t>
                </a:r>
                <a:r>
                  <a:rPr lang="ru-RU" altLang="ru-RU" sz="2400" b="1" dirty="0">
                    <a:solidFill>
                      <a:srgbClr val="003300"/>
                    </a:solidFill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2400" b="1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altLang="ru-RU" sz="2400" b="1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ru-RU" altLang="ru-RU" sz="2400" b="1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ru-RU" altLang="ru-RU" sz="2400" b="1" i="1" dirty="0">
                        <a:solidFill>
                          <a:srgbClr val="0033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altLang="ru-RU" sz="2400" b="1" dirty="0" smtClean="0">
                    <a:solidFill>
                      <a:srgbClr val="003300"/>
                    </a:solidFill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2400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altLang="ru-RU" sz="2400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  <m:t>с</m:t>
                        </m:r>
                      </m:num>
                      <m:den>
                        <m:r>
                          <a:rPr lang="ru-RU" altLang="ru-RU" sz="2400" i="1" dirty="0">
                            <a:solidFill>
                              <a:srgbClr val="003300"/>
                            </a:solidFill>
                            <a:latin typeface="Cambria Math"/>
                          </a:rPr>
                          <m:t>а</m:t>
                        </m:r>
                      </m:den>
                    </m:f>
                    <m:r>
                      <a:rPr lang="ru-RU" altLang="ru-RU" sz="2400" i="1" dirty="0">
                        <a:solidFill>
                          <a:srgbClr val="0033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altLang="ru-RU" sz="2400" dirty="0">
                  <a:solidFill>
                    <a:srgbClr val="003300"/>
                  </a:solidFill>
                </a:endParaRPr>
              </a:p>
              <a:p>
                <a:pPr algn="ctr"/>
                <a:endParaRPr lang="ru-RU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887570"/>
                <a:ext cx="4104456" cy="4310475"/>
              </a:xfrm>
              <a:prstGeom prst="rect">
                <a:avLst/>
              </a:prstGeom>
              <a:blipFill rotWithShape="1">
                <a:blip r:embed="rId2"/>
                <a:stretch>
                  <a:fillRect l="-1932" t="-1839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7841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384</TotalTime>
  <Words>203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Бумажная</vt:lpstr>
      <vt:lpstr>Equation</vt:lpstr>
      <vt:lpstr>Решение квадратных уравнений Повторительно-обобщающий урок </vt:lpstr>
      <vt:lpstr>Определение.</vt:lpstr>
      <vt:lpstr>Уравнения общего вида</vt:lpstr>
      <vt:lpstr>Слайд 4</vt:lpstr>
      <vt:lpstr>Приведенное уравнение(а=1)</vt:lpstr>
      <vt:lpstr>Неполные квадратные уравнения</vt:lpstr>
      <vt:lpstr>Теорема Виета</vt:lpstr>
      <vt:lpstr>Обратная теорема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dc:creator>Ольга</dc:creator>
  <cp:lastModifiedBy>Admin</cp:lastModifiedBy>
  <cp:revision>37</cp:revision>
  <dcterms:created xsi:type="dcterms:W3CDTF">2015-02-17T19:05:20Z</dcterms:created>
  <dcterms:modified xsi:type="dcterms:W3CDTF">2015-02-26T12:56:13Z</dcterms:modified>
</cp:coreProperties>
</file>