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61" r:id="rId3"/>
    <p:sldId id="259" r:id="rId4"/>
    <p:sldId id="263" r:id="rId5"/>
    <p:sldId id="256" r:id="rId6"/>
    <p:sldId id="264" r:id="rId7"/>
    <p:sldId id="265" r:id="rId8"/>
    <p:sldId id="266" r:id="rId9"/>
    <p:sldId id="267" r:id="rId10"/>
    <p:sldId id="268" r:id="rId11"/>
    <p:sldId id="269" r:id="rId12"/>
    <p:sldId id="257" r:id="rId13"/>
    <p:sldId id="272" r:id="rId14"/>
    <p:sldId id="273" r:id="rId15"/>
    <p:sldId id="274" r:id="rId16"/>
    <p:sldId id="275" r:id="rId17"/>
    <p:sldId id="277" r:id="rId18"/>
    <p:sldId id="279" r:id="rId19"/>
    <p:sldId id="280" r:id="rId20"/>
    <p:sldId id="281" r:id="rId21"/>
    <p:sldId id="282" r:id="rId22"/>
    <p:sldId id="283" r:id="rId23"/>
    <p:sldId id="284" r:id="rId24"/>
    <p:sldId id="286" r:id="rId25"/>
    <p:sldId id="288" r:id="rId26"/>
    <p:sldId id="285" r:id="rId27"/>
    <p:sldId id="289" r:id="rId28"/>
    <p:sldId id="291" r:id="rId29"/>
    <p:sldId id="293"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2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02.11.2014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02.11.2014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2.jpeg"/><Relationship Id="rId4" Type="http://schemas.openxmlformats.org/officeDocument/2006/relationships/image" Target="../media/image10.jpeg"/><Relationship Id="rId9"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amp;Kcy;&amp;acy;&amp;kcy;&amp;icy;&amp;iecy; &amp;pcy;&amp;lcy;&amp;ocy;&amp;dcy;&amp;ycy; &amp;ocy;&amp;khcy;&amp;rcy;&amp;acy;&amp;ncy;&amp;yacy;&amp;lcy;&amp;icy; &amp;vcy; &amp;scy;&amp;vcy;&amp;ocy;&amp;icy;&amp;khcy; &amp;scy;&amp;acy;&amp;dcy;&amp;acy;&amp;khcy; &amp;Gcy;&amp;iecy;&amp;scy;&amp;pcy;&amp;iecy;&amp;rcy;&amp;icy;&amp;dcy;&amp;ycy;, &amp;dcy;&amp;ocy;&amp;chcy;&amp;iecy;&amp;rcy;&amp;icy; &amp;Ncy;&amp;ocy;&amp;chcy;&amp;icy;"/>
          <p:cNvPicPr>
            <a:picLocks noChangeAspect="1" noChangeArrowheads="1"/>
          </p:cNvPicPr>
          <p:nvPr/>
        </p:nvPicPr>
        <p:blipFill>
          <a:blip r:embed="rId2" cstate="print"/>
          <a:srcRect/>
          <a:stretch>
            <a:fillRect/>
          </a:stretch>
        </p:blipFill>
        <p:spPr bwMode="auto">
          <a:xfrm>
            <a:off x="0" y="0"/>
            <a:ext cx="9273471" cy="6858000"/>
          </a:xfrm>
          <a:prstGeom prst="rect">
            <a:avLst/>
          </a:prstGeom>
          <a:noFill/>
        </p:spPr>
      </p:pic>
      <p:sp>
        <p:nvSpPr>
          <p:cNvPr id="2" name="Заголовок 1"/>
          <p:cNvSpPr>
            <a:spLocks noGrp="1"/>
          </p:cNvSpPr>
          <p:nvPr>
            <p:ph type="ctrTitle"/>
          </p:nvPr>
        </p:nvSpPr>
        <p:spPr>
          <a:xfrm>
            <a:off x="2699792" y="692696"/>
            <a:ext cx="6192688" cy="2907755"/>
          </a:xfrm>
        </p:spPr>
        <p:txBody>
          <a:bodyPr>
            <a:noAutofit/>
          </a:bodyPr>
          <a:lstStyle/>
          <a:p>
            <a:r>
              <a:rPr lang="ru-RU" sz="5400" b="1" dirty="0" smtClean="0"/>
              <a:t>Тема урока: </a:t>
            </a:r>
            <a:r>
              <a:rPr lang="ru-RU" sz="5400" dirty="0" smtClean="0"/>
              <a:t>Плоды.</a:t>
            </a:r>
            <a:br>
              <a:rPr lang="ru-RU" sz="5400" dirty="0" smtClean="0"/>
            </a:br>
            <a:r>
              <a:rPr lang="ru-RU" sz="5400" dirty="0" smtClean="0"/>
              <a:t> Разнообразие </a:t>
            </a:r>
            <a:br>
              <a:rPr lang="ru-RU" sz="5400" dirty="0" smtClean="0"/>
            </a:br>
            <a:r>
              <a:rPr lang="ru-RU" sz="5400" dirty="0" smtClean="0"/>
              <a:t>и значение.</a:t>
            </a:r>
            <a:endParaRPr lang="ru-RU" sz="5400" dirty="0"/>
          </a:p>
        </p:txBody>
      </p:sp>
      <p:sp>
        <p:nvSpPr>
          <p:cNvPr id="3" name="Подзаголовок 2"/>
          <p:cNvSpPr>
            <a:spLocks noGrp="1"/>
          </p:cNvSpPr>
          <p:nvPr>
            <p:ph type="subTitle" idx="1"/>
          </p:nvPr>
        </p:nvSpPr>
        <p:spPr>
          <a:xfrm>
            <a:off x="0" y="5805264"/>
            <a:ext cx="8884568" cy="1052736"/>
          </a:xfrm>
        </p:spPr>
        <p:txBody>
          <a:bodyPr>
            <a:normAutofit fontScale="92500" lnSpcReduction="10000"/>
          </a:bodyPr>
          <a:lstStyle/>
          <a:p>
            <a:r>
              <a:rPr lang="ru-RU" sz="2400" dirty="0" smtClean="0">
                <a:solidFill>
                  <a:schemeClr val="tx1"/>
                </a:solidFill>
              </a:rPr>
              <a:t>Учитель биологии Вяльцева Екатерина Александровна, </a:t>
            </a:r>
          </a:p>
          <a:p>
            <a:r>
              <a:rPr lang="ru-RU" sz="2400" dirty="0" smtClean="0">
                <a:solidFill>
                  <a:schemeClr val="tx1"/>
                </a:solidFill>
              </a:rPr>
              <a:t>МБОУ ООШ №8 имени Ищенко Федора Федоровича  ст. Бесленеевской.</a:t>
            </a:r>
            <a:endParaRPr lang="ru-RU"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5026570"/>
          </a:xfrm>
        </p:spPr>
        <p:txBody>
          <a:bodyPr/>
          <a:lstStyle/>
          <a:p>
            <a:pPr algn="ctr"/>
            <a:r>
              <a:rPr lang="ru-RU" sz="6000" b="1" dirty="0" smtClean="0"/>
              <a:t>На месте чего образуется плод?  </a:t>
            </a:r>
            <a:r>
              <a:rPr lang="ru-RU" b="1" dirty="0" smtClean="0"/>
              <a:t/>
            </a:r>
            <a:br>
              <a:rPr lang="ru-RU" b="1" dirty="0" smtClean="0"/>
            </a:br>
            <a:endParaRPr lang="ru-RU"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643192" cy="5746650"/>
          </a:xfrm>
        </p:spPr>
        <p:txBody>
          <a:bodyPr/>
          <a:lstStyle/>
          <a:p>
            <a:r>
              <a:rPr lang="ru-RU" sz="4800" b="1" dirty="0" smtClean="0"/>
              <a:t>Плод </a:t>
            </a:r>
            <a:r>
              <a:rPr lang="ru-RU" sz="4800" dirty="0" smtClean="0"/>
              <a:t>образуется </a:t>
            </a:r>
            <a:r>
              <a:rPr lang="ru-RU" sz="4800" u="sng" dirty="0" smtClean="0"/>
              <a:t>на месте цветка</a:t>
            </a:r>
            <a:r>
              <a:rPr lang="ru-RU" sz="4800" b="1" dirty="0" smtClean="0"/>
              <a:t>.</a:t>
            </a:r>
            <a:br>
              <a:rPr lang="ru-RU" sz="4800" b="1" dirty="0" smtClean="0"/>
            </a:br>
            <a:r>
              <a:rPr lang="ru-RU" sz="4800" dirty="0" smtClean="0"/>
              <a:t/>
            </a:r>
            <a:br>
              <a:rPr lang="ru-RU" sz="4800" dirty="0" smtClean="0"/>
            </a:br>
            <a:r>
              <a:rPr lang="ru-RU" sz="4800" b="1" dirty="0" smtClean="0"/>
              <a:t>Плод – </a:t>
            </a:r>
            <a:r>
              <a:rPr lang="ru-RU" sz="4800" dirty="0" smtClean="0"/>
              <a:t>это </a:t>
            </a:r>
            <a:r>
              <a:rPr lang="ru-RU" sz="4800" u="sng" dirty="0" smtClean="0"/>
              <a:t>орган</a:t>
            </a:r>
            <a:r>
              <a:rPr lang="ru-RU" sz="4800" dirty="0" smtClean="0"/>
              <a:t> цветкового растения.</a:t>
            </a:r>
            <a:r>
              <a:rPr lang="ru-RU" b="1" dirty="0" smtClean="0"/>
              <a:t/>
            </a:r>
            <a:br>
              <a:rPr lang="ru-RU" b="1"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full_image002.gif"/>
          <p:cNvPicPr/>
          <p:nvPr/>
        </p:nvPicPr>
        <p:blipFill>
          <a:blip r:embed="rId2" cstate="print"/>
          <a:srcRect l="3389" t="9129" r="6779" b="9129"/>
          <a:stretch>
            <a:fillRect/>
          </a:stretch>
        </p:blipFill>
        <p:spPr bwMode="auto">
          <a:xfrm>
            <a:off x="1331640" y="836712"/>
            <a:ext cx="6480720" cy="4275732"/>
          </a:xfrm>
          <a:prstGeom prst="rect">
            <a:avLst/>
          </a:prstGeom>
          <a:noFill/>
          <a:ln w="9525">
            <a:noFill/>
            <a:miter lim="800000"/>
            <a:headEnd/>
            <a:tailEnd/>
          </a:ln>
        </p:spPr>
      </p:pic>
      <p:sp>
        <p:nvSpPr>
          <p:cNvPr id="9" name="Прямоугольник 8"/>
          <p:cNvSpPr/>
          <p:nvPr/>
        </p:nvSpPr>
        <p:spPr>
          <a:xfrm>
            <a:off x="2195736" y="5877272"/>
            <a:ext cx="4572000" cy="646331"/>
          </a:xfrm>
          <a:prstGeom prst="rect">
            <a:avLst/>
          </a:prstGeom>
        </p:spPr>
        <p:txBody>
          <a:bodyPr>
            <a:spAutoFit/>
          </a:bodyPr>
          <a:lstStyle/>
          <a:p>
            <a:r>
              <a:rPr lang="ru-RU" i="1" u="sng" dirty="0" smtClean="0"/>
              <a:t>Подсказки</a:t>
            </a:r>
            <a:r>
              <a:rPr lang="ru-RU" dirty="0" smtClean="0"/>
              <a:t>: Лепестки; Тычинки; Цветоложе; Пестик; Цветоножка; Чашелистики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404665"/>
            <a:ext cx="7414592" cy="1368151"/>
          </a:xfrm>
        </p:spPr>
        <p:txBody>
          <a:bodyPr>
            <a:normAutofit fontScale="90000"/>
          </a:bodyPr>
          <a:lstStyle/>
          <a:p>
            <a:r>
              <a:rPr lang="ru-RU" dirty="0" smtClean="0"/>
              <a:t>Какие процессы необходимы     для образования плода?</a:t>
            </a:r>
            <a:endParaRPr lang="ru-RU" dirty="0"/>
          </a:p>
        </p:txBody>
      </p:sp>
      <p:sp>
        <p:nvSpPr>
          <p:cNvPr id="3" name="Подзаголовок 2"/>
          <p:cNvSpPr>
            <a:spLocks noGrp="1"/>
          </p:cNvSpPr>
          <p:nvPr>
            <p:ph type="subTitle" idx="1"/>
          </p:nvPr>
        </p:nvSpPr>
        <p:spPr>
          <a:xfrm>
            <a:off x="1371600" y="2060848"/>
            <a:ext cx="6400800" cy="3577952"/>
          </a:xfrm>
        </p:spPr>
        <p:txBody>
          <a:bodyPr>
            <a:normAutofit/>
          </a:bodyPr>
          <a:lstStyle/>
          <a:p>
            <a:pPr algn="l"/>
            <a:r>
              <a:rPr lang="ru-RU" b="1" dirty="0" smtClean="0">
                <a:solidFill>
                  <a:schemeClr val="accent2">
                    <a:lumMod val="50000"/>
                  </a:schemeClr>
                </a:solidFill>
              </a:rPr>
              <a:t>Процессы, необходимые для образования плода:</a:t>
            </a:r>
            <a:br>
              <a:rPr lang="ru-RU" b="1" dirty="0" smtClean="0">
                <a:solidFill>
                  <a:schemeClr val="accent2">
                    <a:lumMod val="50000"/>
                  </a:schemeClr>
                </a:solidFill>
              </a:rPr>
            </a:br>
            <a:endParaRPr lang="ru-RU" b="1" dirty="0" smtClean="0">
              <a:solidFill>
                <a:schemeClr val="accent2">
                  <a:lumMod val="50000"/>
                </a:schemeClr>
              </a:solidFill>
            </a:endParaRPr>
          </a:p>
          <a:p>
            <a:pPr algn="l"/>
            <a:r>
              <a:rPr lang="ru-RU" dirty="0" smtClean="0">
                <a:solidFill>
                  <a:schemeClr val="accent2">
                    <a:lumMod val="50000"/>
                  </a:schemeClr>
                </a:solidFill>
              </a:rPr>
              <a:t>- Образование цветка</a:t>
            </a:r>
            <a:br>
              <a:rPr lang="ru-RU" dirty="0" smtClean="0">
                <a:solidFill>
                  <a:schemeClr val="accent2">
                    <a:lumMod val="50000"/>
                  </a:schemeClr>
                </a:solidFill>
              </a:rPr>
            </a:br>
            <a:r>
              <a:rPr lang="ru-RU" dirty="0" smtClean="0">
                <a:solidFill>
                  <a:schemeClr val="accent2">
                    <a:lumMod val="50000"/>
                  </a:schemeClr>
                </a:solidFill>
              </a:rPr>
              <a:t>- Опыление</a:t>
            </a:r>
            <a:br>
              <a:rPr lang="ru-RU" dirty="0" smtClean="0">
                <a:solidFill>
                  <a:schemeClr val="accent2">
                    <a:lumMod val="50000"/>
                  </a:schemeClr>
                </a:solidFill>
              </a:rPr>
            </a:br>
            <a:r>
              <a:rPr lang="ru-RU" dirty="0" smtClean="0">
                <a:solidFill>
                  <a:schemeClr val="accent2">
                    <a:lumMod val="50000"/>
                  </a:schemeClr>
                </a:solidFill>
              </a:rPr>
              <a:t>- Оплодотворение</a:t>
            </a:r>
            <a:br>
              <a:rPr lang="ru-RU" dirty="0" smtClean="0">
                <a:solidFill>
                  <a:schemeClr val="accent2">
                    <a:lumMod val="50000"/>
                  </a:schemeClr>
                </a:solidFill>
              </a:rPr>
            </a:br>
            <a:r>
              <a:rPr lang="ru-RU" dirty="0" smtClean="0">
                <a:solidFill>
                  <a:schemeClr val="accent2">
                    <a:lumMod val="50000"/>
                  </a:schemeClr>
                </a:solidFill>
              </a:rPr>
              <a:t>- Образование плода</a:t>
            </a:r>
            <a:endParaRPr lang="ru-RU" dirty="0">
              <a:solidFill>
                <a:schemeClr val="accent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5674642"/>
          </a:xfrm>
        </p:spPr>
        <p:txBody>
          <a:bodyPr/>
          <a:lstStyle/>
          <a:p>
            <a:r>
              <a:rPr lang="ru-RU" b="1" dirty="0" smtClean="0">
                <a:solidFill>
                  <a:schemeClr val="accent2">
                    <a:lumMod val="50000"/>
                  </a:schemeClr>
                </a:solidFill>
              </a:rPr>
              <a:t>Плод - </a:t>
            </a:r>
            <a:r>
              <a:rPr lang="ru-RU" dirty="0" smtClean="0">
                <a:solidFill>
                  <a:schemeClr val="accent2">
                    <a:lumMod val="50000"/>
                  </a:schemeClr>
                </a:solidFill>
              </a:rPr>
              <a:t>важнейший орган размножения цветковых растений, образующийся на месте цветка после опыления и оплодотворения.</a:t>
            </a:r>
            <a:endParaRPr lang="ru-RU" dirty="0">
              <a:solidFill>
                <a:schemeClr val="accent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20688"/>
            <a:ext cx="7920880" cy="6048672"/>
          </a:xfrm>
        </p:spPr>
        <p:txBody>
          <a:bodyPr>
            <a:normAutofit fontScale="90000"/>
          </a:bodyPr>
          <a:lstStyle/>
          <a:p>
            <a:pPr algn="l">
              <a:defRPr/>
            </a:pPr>
            <a:r>
              <a:rPr lang="ru-RU" sz="4000" b="1" dirty="0" smtClean="0">
                <a:solidFill>
                  <a:schemeClr val="accent2">
                    <a:lumMod val="50000"/>
                  </a:schemeClr>
                </a:solidFill>
              </a:rPr>
              <a:t>Если</a:t>
            </a:r>
            <a:r>
              <a:rPr lang="ru-RU" sz="4000" b="1" dirty="0" smtClean="0">
                <a:solidFill>
                  <a:srgbClr val="FF6600"/>
                </a:solidFill>
              </a:rPr>
              <a:t> </a:t>
            </a:r>
            <a:r>
              <a:rPr lang="ru-RU" sz="4000" b="1" dirty="0" smtClean="0">
                <a:solidFill>
                  <a:schemeClr val="accent2">
                    <a:lumMod val="50000"/>
                  </a:schemeClr>
                </a:solidFill>
              </a:rPr>
              <a:t>в цветке только один пестик, то плод, развивающийся из него, называют </a:t>
            </a:r>
            <a:r>
              <a:rPr lang="ru-RU" sz="4000" b="1" dirty="0" smtClean="0"/>
              <a:t>простым  </a:t>
            </a:r>
            <a:r>
              <a:rPr lang="ru-RU" sz="4000" dirty="0" smtClean="0"/>
              <a:t>(пшеница, горох, вишня).</a:t>
            </a:r>
            <a:r>
              <a:rPr lang="ru-RU" sz="4000" b="1" dirty="0" smtClean="0"/>
              <a:t/>
            </a:r>
            <a:br>
              <a:rPr lang="ru-RU" sz="4000" b="1" dirty="0" smtClean="0"/>
            </a:br>
            <a:r>
              <a:rPr lang="ru-RU" sz="4000" b="1" dirty="0" smtClean="0">
                <a:solidFill>
                  <a:schemeClr val="accent2">
                    <a:lumMod val="50000"/>
                  </a:schemeClr>
                </a:solidFill>
              </a:rPr>
              <a:t>Из цветка, имеющего несколько пестиков, формируется </a:t>
            </a:r>
            <a:r>
              <a:rPr lang="ru-RU" sz="4000" b="1" dirty="0" smtClean="0"/>
              <a:t>сборный, или сложный, плод </a:t>
            </a:r>
            <a:r>
              <a:rPr lang="ru-RU" sz="4000" dirty="0" smtClean="0"/>
              <a:t>(малина, ежевика).</a:t>
            </a:r>
            <a:r>
              <a:rPr lang="ru-RU" sz="4000" b="1" dirty="0" smtClean="0"/>
              <a:t/>
            </a:r>
            <a:br>
              <a:rPr lang="ru-RU" sz="4000" b="1" dirty="0" smtClean="0"/>
            </a:br>
            <a:r>
              <a:rPr lang="ru-RU" sz="4000" b="1" dirty="0" smtClean="0"/>
              <a:t>Соплодие </a:t>
            </a:r>
            <a:r>
              <a:rPr lang="ru-RU" sz="4000" dirty="0" smtClean="0">
                <a:solidFill>
                  <a:schemeClr val="accent2">
                    <a:lumMod val="50000"/>
                  </a:schemeClr>
                </a:solidFill>
              </a:rPr>
              <a:t>образуется из целого соцветия в результате срастания нескольких плодов и превращения их в единое целое</a:t>
            </a:r>
            <a:r>
              <a:rPr lang="ru-RU" sz="4000" b="1" dirty="0" smtClean="0">
                <a:solidFill>
                  <a:schemeClr val="accent2">
                    <a:lumMod val="50000"/>
                  </a:schemeClr>
                </a:solidFill>
              </a:rPr>
              <a:t> </a:t>
            </a:r>
            <a:r>
              <a:rPr lang="ru-RU" sz="4000" dirty="0" smtClean="0"/>
              <a:t>(ананас, инжир, шелковица, свёкла). </a:t>
            </a:r>
            <a:r>
              <a:rPr lang="ru-RU" dirty="0" smtClean="0"/>
              <a:t/>
            </a:r>
            <a:br>
              <a:rPr lang="ru-RU" dirty="0" smtClean="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7643192" cy="4968552"/>
          </a:xfrm>
        </p:spPr>
        <p:txBody>
          <a:bodyPr/>
          <a:lstStyle/>
          <a:p>
            <a:r>
              <a:rPr lang="ru-RU" b="1" dirty="0" smtClean="0"/>
              <a:t>                      Плоды</a:t>
            </a:r>
            <a:br>
              <a:rPr lang="ru-RU" b="1" dirty="0" smtClean="0"/>
            </a:br>
            <a:r>
              <a:rPr lang="ru-RU" b="1" dirty="0" smtClean="0"/>
              <a:t/>
            </a:r>
            <a:br>
              <a:rPr lang="ru-RU" b="1" dirty="0" smtClean="0"/>
            </a:br>
            <a:r>
              <a:rPr lang="ru-RU" b="1" dirty="0" smtClean="0"/>
              <a:t>Сухие                      Сочные                                                     </a:t>
            </a:r>
            <a:br>
              <a:rPr lang="ru-RU" b="1" dirty="0" smtClean="0"/>
            </a:br>
            <a:r>
              <a:rPr lang="ru-RU" b="1" dirty="0" smtClean="0"/>
              <a:t> </a:t>
            </a:r>
            <a:br>
              <a:rPr lang="ru-RU" b="1" dirty="0" smtClean="0"/>
            </a:br>
            <a:endParaRPr lang="ru-RU" dirty="0"/>
          </a:p>
        </p:txBody>
      </p:sp>
      <p:cxnSp>
        <p:nvCxnSpPr>
          <p:cNvPr id="4" name="Прямая со стрелкой 3"/>
          <p:cNvCxnSpPr/>
          <p:nvPr/>
        </p:nvCxnSpPr>
        <p:spPr>
          <a:xfrm flipH="1">
            <a:off x="2483768" y="1916832"/>
            <a:ext cx="165618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4644008" y="1916832"/>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H="1">
            <a:off x="1259632" y="3356992"/>
            <a:ext cx="79208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2411760" y="342900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H="1">
            <a:off x="5652120" y="3068960"/>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6876256" y="3212976"/>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593850" y="2667000"/>
            <a:ext cx="1249363" cy="915988"/>
          </a:xfrm>
          <a:prstGeom prst="rect">
            <a:avLst/>
          </a:prstGeom>
          <a:noFill/>
          <a:ln w="9525">
            <a:noFill/>
            <a:miter lim="800000"/>
            <a:headEnd/>
            <a:tailEnd/>
          </a:ln>
        </p:spPr>
        <p:txBody>
          <a:bodyPr anchor="ctr">
            <a:spAutoFit/>
          </a:bodyPr>
          <a:lstStyle/>
          <a:p>
            <a:r>
              <a:rPr lang="ru-RU" sz="1800">
                <a:latin typeface="Arial" charset="0"/>
              </a:rPr>
              <a:t/>
            </a:r>
            <a:br>
              <a:rPr lang="ru-RU" sz="1800">
                <a:latin typeface="Arial" charset="0"/>
              </a:rPr>
            </a:br>
            <a:endParaRPr lang="ru-RU" sz="1800">
              <a:latin typeface="Arial" charset="0"/>
            </a:endParaRPr>
          </a:p>
          <a:p>
            <a:pPr eaLnBrk="0" hangingPunct="0"/>
            <a:endParaRPr lang="ru-RU" sz="1800">
              <a:latin typeface="Arial" charset="0"/>
            </a:endParaRPr>
          </a:p>
        </p:txBody>
      </p:sp>
      <p:sp>
        <p:nvSpPr>
          <p:cNvPr id="14339" name="Rectangle 3"/>
          <p:cNvSpPr>
            <a:spLocks noGrp="1" noChangeArrowheads="1"/>
          </p:cNvSpPr>
          <p:nvPr>
            <p:ph type="title"/>
          </p:nvPr>
        </p:nvSpPr>
        <p:spPr>
          <a:xfrm>
            <a:off x="971600" y="381000"/>
            <a:ext cx="7715200" cy="955675"/>
          </a:xfrm>
          <a:ln>
            <a:solidFill>
              <a:srgbClr val="009900"/>
            </a:solidFill>
          </a:ln>
        </p:spPr>
        <p:txBody>
          <a:bodyPr/>
          <a:lstStyle/>
          <a:p>
            <a:pPr eaLnBrk="1" hangingPunct="1">
              <a:defRPr/>
            </a:pPr>
            <a:r>
              <a:rPr lang="ru-RU" sz="4800" b="1" dirty="0" smtClean="0">
                <a:solidFill>
                  <a:schemeClr val="tx1"/>
                </a:solidFill>
              </a:rPr>
              <a:t>Классификация плодов:</a:t>
            </a:r>
          </a:p>
        </p:txBody>
      </p:sp>
      <p:sp>
        <p:nvSpPr>
          <p:cNvPr id="10244" name="Text Box 4"/>
          <p:cNvSpPr txBox="1">
            <a:spLocks noChangeArrowheads="1"/>
          </p:cNvSpPr>
          <p:nvPr/>
        </p:nvSpPr>
        <p:spPr bwMode="auto">
          <a:xfrm>
            <a:off x="1403350" y="1700213"/>
            <a:ext cx="5976938" cy="769441"/>
          </a:xfrm>
          <a:prstGeom prst="rect">
            <a:avLst/>
          </a:prstGeom>
          <a:noFill/>
          <a:ln w="9525">
            <a:noFill/>
            <a:miter lim="800000"/>
            <a:headEnd/>
            <a:tailEnd/>
          </a:ln>
        </p:spPr>
        <p:txBody>
          <a:bodyPr>
            <a:spAutoFit/>
          </a:bodyPr>
          <a:lstStyle/>
          <a:p>
            <a:pPr algn="ctr"/>
            <a:r>
              <a:rPr lang="ru-RU" sz="4400" b="1" dirty="0">
                <a:solidFill>
                  <a:srgbClr val="FF6600"/>
                </a:solidFill>
                <a:latin typeface="Arial" charset="0"/>
              </a:rPr>
              <a:t>Сочные плоды:</a:t>
            </a:r>
          </a:p>
        </p:txBody>
      </p:sp>
      <p:sp>
        <p:nvSpPr>
          <p:cNvPr id="10245" name="Line 5"/>
          <p:cNvSpPr>
            <a:spLocks noChangeShapeType="1"/>
          </p:cNvSpPr>
          <p:nvPr/>
        </p:nvSpPr>
        <p:spPr bwMode="auto">
          <a:xfrm flipH="1">
            <a:off x="1981200" y="2590800"/>
            <a:ext cx="1223963" cy="576263"/>
          </a:xfrm>
          <a:prstGeom prst="line">
            <a:avLst/>
          </a:prstGeom>
          <a:noFill/>
          <a:ln w="9525">
            <a:solidFill>
              <a:schemeClr val="tx1"/>
            </a:solidFill>
            <a:round/>
            <a:headEnd/>
            <a:tailEnd type="triangle" w="med" len="med"/>
          </a:ln>
        </p:spPr>
        <p:txBody>
          <a:bodyPr/>
          <a:lstStyle/>
          <a:p>
            <a:endParaRPr lang="ru-RU"/>
          </a:p>
        </p:txBody>
      </p:sp>
      <p:sp>
        <p:nvSpPr>
          <p:cNvPr id="14342" name="Text Box 6"/>
          <p:cNvSpPr txBox="1">
            <a:spLocks noChangeArrowheads="1"/>
          </p:cNvSpPr>
          <p:nvPr/>
        </p:nvSpPr>
        <p:spPr bwMode="auto">
          <a:xfrm>
            <a:off x="152400" y="3124200"/>
            <a:ext cx="1827213" cy="2627313"/>
          </a:xfrm>
          <a:prstGeom prst="rect">
            <a:avLst/>
          </a:prstGeom>
          <a:noFill/>
          <a:ln w="9525">
            <a:noFill/>
            <a:miter lim="800000"/>
            <a:headEnd/>
            <a:tailEnd/>
          </a:ln>
        </p:spPr>
        <p:txBody>
          <a:bodyPr>
            <a:spAutoFit/>
          </a:bodyPr>
          <a:lstStyle/>
          <a:p>
            <a:r>
              <a:rPr lang="ru-RU" sz="1800" dirty="0">
                <a:latin typeface="Arial" charset="0"/>
              </a:rPr>
              <a:t>               </a:t>
            </a:r>
            <a:r>
              <a:rPr lang="ru-RU" sz="1800" b="1" u="sng" dirty="0">
                <a:latin typeface="Arial" charset="0"/>
              </a:rPr>
              <a:t>Ягода</a:t>
            </a:r>
          </a:p>
          <a:p>
            <a:endParaRPr lang="ru-RU" sz="1800" b="1" u="sng" dirty="0">
              <a:latin typeface="Arial" charset="0"/>
            </a:endParaRPr>
          </a:p>
          <a:p>
            <a:r>
              <a:rPr lang="ru-RU" sz="1800" dirty="0">
                <a:latin typeface="Arial" charset="0"/>
              </a:rPr>
              <a:t>-</a:t>
            </a:r>
            <a:r>
              <a:rPr lang="ru-RU" sz="1600" dirty="0">
                <a:latin typeface="Arial" charset="0"/>
              </a:rPr>
              <a:t>барбарис  финиковая</a:t>
            </a:r>
          </a:p>
          <a:p>
            <a:r>
              <a:rPr lang="ru-RU" sz="1600" dirty="0">
                <a:latin typeface="Arial" charset="0"/>
              </a:rPr>
              <a:t>пальма</a:t>
            </a:r>
          </a:p>
          <a:p>
            <a:pPr>
              <a:buFontTx/>
              <a:buChar char="-"/>
            </a:pPr>
            <a:r>
              <a:rPr lang="ru-RU" sz="1600" dirty="0">
                <a:latin typeface="Arial" charset="0"/>
              </a:rPr>
              <a:t>виноград</a:t>
            </a:r>
          </a:p>
          <a:p>
            <a:pPr>
              <a:buFontTx/>
              <a:buChar char="-"/>
            </a:pPr>
            <a:r>
              <a:rPr lang="ru-RU" sz="1600" dirty="0">
                <a:latin typeface="Arial" charset="0"/>
              </a:rPr>
              <a:t>банан</a:t>
            </a:r>
          </a:p>
          <a:p>
            <a:pPr>
              <a:buFontTx/>
              <a:buChar char="-"/>
            </a:pPr>
            <a:r>
              <a:rPr lang="ru-RU" sz="1600" dirty="0">
                <a:latin typeface="Arial" charset="0"/>
              </a:rPr>
              <a:t>томат</a:t>
            </a:r>
          </a:p>
          <a:p>
            <a:pPr>
              <a:buFontTx/>
              <a:buChar char="-"/>
            </a:pPr>
            <a:r>
              <a:rPr lang="ru-RU" sz="1600" dirty="0">
                <a:latin typeface="Arial" charset="0"/>
              </a:rPr>
              <a:t>черника</a:t>
            </a:r>
          </a:p>
          <a:p>
            <a:pPr>
              <a:buFontTx/>
              <a:buChar char="-"/>
            </a:pPr>
            <a:endParaRPr lang="ru-RU" sz="1600" dirty="0">
              <a:latin typeface="Arial" charset="0"/>
            </a:endParaRPr>
          </a:p>
        </p:txBody>
      </p:sp>
      <p:sp>
        <p:nvSpPr>
          <p:cNvPr id="10247" name="Line 7"/>
          <p:cNvSpPr>
            <a:spLocks noChangeShapeType="1"/>
          </p:cNvSpPr>
          <p:nvPr/>
        </p:nvSpPr>
        <p:spPr bwMode="auto">
          <a:xfrm flipH="1">
            <a:off x="2743200" y="2590800"/>
            <a:ext cx="863600" cy="1081088"/>
          </a:xfrm>
          <a:prstGeom prst="line">
            <a:avLst/>
          </a:prstGeom>
          <a:noFill/>
          <a:ln w="9525">
            <a:solidFill>
              <a:schemeClr val="tx1"/>
            </a:solidFill>
            <a:round/>
            <a:headEnd/>
            <a:tailEnd type="triangle" w="med" len="med"/>
          </a:ln>
        </p:spPr>
        <p:txBody>
          <a:bodyPr/>
          <a:lstStyle/>
          <a:p>
            <a:endParaRPr lang="ru-RU"/>
          </a:p>
        </p:txBody>
      </p:sp>
      <p:sp>
        <p:nvSpPr>
          <p:cNvPr id="14344" name="Text Box 8"/>
          <p:cNvSpPr txBox="1">
            <a:spLocks noChangeArrowheads="1"/>
          </p:cNvSpPr>
          <p:nvPr/>
        </p:nvSpPr>
        <p:spPr bwMode="auto">
          <a:xfrm>
            <a:off x="1547813" y="3657600"/>
            <a:ext cx="1511300" cy="1465263"/>
          </a:xfrm>
          <a:prstGeom prst="rect">
            <a:avLst/>
          </a:prstGeom>
          <a:noFill/>
          <a:ln w="9525">
            <a:noFill/>
            <a:miter lim="800000"/>
            <a:headEnd/>
            <a:tailEnd/>
          </a:ln>
        </p:spPr>
        <p:txBody>
          <a:bodyPr>
            <a:spAutoFit/>
          </a:bodyPr>
          <a:lstStyle/>
          <a:p>
            <a:pPr algn="ctr"/>
            <a:r>
              <a:rPr lang="ru-RU" sz="1800" b="1" u="sng" dirty="0">
                <a:latin typeface="Arial" charset="0"/>
              </a:rPr>
              <a:t>Яблоко</a:t>
            </a:r>
          </a:p>
          <a:p>
            <a:pPr algn="ctr"/>
            <a:r>
              <a:rPr lang="ru-RU" sz="1800" dirty="0">
                <a:latin typeface="Arial" charset="0"/>
              </a:rPr>
              <a:t>-ананас</a:t>
            </a:r>
          </a:p>
          <a:p>
            <a:pPr algn="ctr"/>
            <a:r>
              <a:rPr lang="ru-RU" sz="1800" dirty="0">
                <a:latin typeface="Arial" charset="0"/>
              </a:rPr>
              <a:t>-яблоня</a:t>
            </a:r>
          </a:p>
          <a:p>
            <a:pPr algn="ctr"/>
            <a:r>
              <a:rPr lang="ru-RU" sz="1800" dirty="0">
                <a:latin typeface="Arial" charset="0"/>
              </a:rPr>
              <a:t>-айва</a:t>
            </a:r>
          </a:p>
          <a:p>
            <a:pPr algn="ctr"/>
            <a:endParaRPr lang="ru-RU" sz="1800" dirty="0">
              <a:latin typeface="Arial" charset="0"/>
            </a:endParaRPr>
          </a:p>
        </p:txBody>
      </p:sp>
      <p:sp>
        <p:nvSpPr>
          <p:cNvPr id="10249" name="Line 9"/>
          <p:cNvSpPr>
            <a:spLocks noChangeShapeType="1"/>
          </p:cNvSpPr>
          <p:nvPr/>
        </p:nvSpPr>
        <p:spPr bwMode="auto">
          <a:xfrm>
            <a:off x="4343400" y="2590800"/>
            <a:ext cx="287338" cy="1295400"/>
          </a:xfrm>
          <a:prstGeom prst="line">
            <a:avLst/>
          </a:prstGeom>
          <a:noFill/>
          <a:ln w="9525">
            <a:solidFill>
              <a:schemeClr val="tx1"/>
            </a:solidFill>
            <a:round/>
            <a:headEnd/>
            <a:tailEnd type="triangle" w="med" len="med"/>
          </a:ln>
        </p:spPr>
        <p:txBody>
          <a:bodyPr/>
          <a:lstStyle/>
          <a:p>
            <a:endParaRPr lang="ru-RU"/>
          </a:p>
        </p:txBody>
      </p:sp>
      <p:sp>
        <p:nvSpPr>
          <p:cNvPr id="10250" name="Text Box 10"/>
          <p:cNvSpPr txBox="1">
            <a:spLocks noChangeArrowheads="1"/>
          </p:cNvSpPr>
          <p:nvPr/>
        </p:nvSpPr>
        <p:spPr bwMode="auto">
          <a:xfrm>
            <a:off x="2484438" y="3962400"/>
            <a:ext cx="1511300" cy="1374775"/>
          </a:xfrm>
          <a:prstGeom prst="rect">
            <a:avLst/>
          </a:prstGeom>
          <a:noFill/>
          <a:ln w="9525">
            <a:noFill/>
            <a:miter lim="800000"/>
            <a:headEnd/>
            <a:tailEnd/>
          </a:ln>
        </p:spPr>
        <p:txBody>
          <a:bodyPr>
            <a:spAutoFit/>
          </a:bodyPr>
          <a:lstStyle/>
          <a:p>
            <a:r>
              <a:rPr lang="ru-RU" sz="1800" dirty="0">
                <a:latin typeface="Arial" charset="0"/>
              </a:rPr>
              <a:t>    </a:t>
            </a:r>
            <a:r>
              <a:rPr lang="ru-RU" sz="1800" b="1" u="sng" dirty="0">
                <a:latin typeface="Arial" charset="0"/>
              </a:rPr>
              <a:t>Тыквина</a:t>
            </a:r>
          </a:p>
          <a:p>
            <a:pPr algn="ctr"/>
            <a:r>
              <a:rPr lang="ru-RU" sz="1800" dirty="0">
                <a:solidFill>
                  <a:srgbClr val="FF9900"/>
                </a:solidFill>
                <a:latin typeface="Arial" charset="0"/>
              </a:rPr>
              <a:t>-</a:t>
            </a:r>
            <a:r>
              <a:rPr lang="ru-RU" sz="1600" dirty="0">
                <a:latin typeface="Arial" charset="0"/>
              </a:rPr>
              <a:t>тыква</a:t>
            </a:r>
          </a:p>
          <a:p>
            <a:pPr algn="ctr"/>
            <a:r>
              <a:rPr lang="ru-RU" sz="1600" dirty="0">
                <a:latin typeface="Arial" charset="0"/>
              </a:rPr>
              <a:t>-арбуз</a:t>
            </a:r>
          </a:p>
          <a:p>
            <a:pPr algn="ctr"/>
            <a:r>
              <a:rPr lang="ru-RU" sz="1600" dirty="0">
                <a:latin typeface="Arial" charset="0"/>
              </a:rPr>
              <a:t>-огурец</a:t>
            </a:r>
          </a:p>
          <a:p>
            <a:pPr algn="ctr"/>
            <a:endParaRPr lang="ru-RU" sz="1600" dirty="0">
              <a:solidFill>
                <a:srgbClr val="FF9900"/>
              </a:solidFill>
              <a:latin typeface="Arial" charset="0"/>
            </a:endParaRPr>
          </a:p>
        </p:txBody>
      </p:sp>
      <p:sp>
        <p:nvSpPr>
          <p:cNvPr id="10251" name="Line 11"/>
          <p:cNvSpPr>
            <a:spLocks noChangeShapeType="1"/>
          </p:cNvSpPr>
          <p:nvPr/>
        </p:nvSpPr>
        <p:spPr bwMode="auto">
          <a:xfrm>
            <a:off x="4876800" y="2514600"/>
            <a:ext cx="863600" cy="1081088"/>
          </a:xfrm>
          <a:prstGeom prst="line">
            <a:avLst/>
          </a:prstGeom>
          <a:noFill/>
          <a:ln w="9525">
            <a:solidFill>
              <a:schemeClr val="tx1"/>
            </a:solidFill>
            <a:round/>
            <a:headEnd/>
            <a:tailEnd type="triangle" w="med" len="med"/>
          </a:ln>
        </p:spPr>
        <p:txBody>
          <a:bodyPr/>
          <a:lstStyle/>
          <a:p>
            <a:endParaRPr lang="ru-RU"/>
          </a:p>
        </p:txBody>
      </p:sp>
      <p:sp>
        <p:nvSpPr>
          <p:cNvPr id="10252" name="Line 12"/>
          <p:cNvSpPr>
            <a:spLocks noChangeShapeType="1"/>
          </p:cNvSpPr>
          <p:nvPr/>
        </p:nvSpPr>
        <p:spPr bwMode="auto">
          <a:xfrm>
            <a:off x="6172200" y="2438400"/>
            <a:ext cx="1871663" cy="720725"/>
          </a:xfrm>
          <a:prstGeom prst="line">
            <a:avLst/>
          </a:prstGeom>
          <a:noFill/>
          <a:ln w="9525">
            <a:solidFill>
              <a:schemeClr val="tx1"/>
            </a:solidFill>
            <a:round/>
            <a:headEnd/>
            <a:tailEnd type="triangle" w="med" len="med"/>
          </a:ln>
        </p:spPr>
        <p:txBody>
          <a:bodyPr/>
          <a:lstStyle/>
          <a:p>
            <a:endParaRPr lang="ru-RU"/>
          </a:p>
        </p:txBody>
      </p:sp>
      <p:sp>
        <p:nvSpPr>
          <p:cNvPr id="14349" name="Text Box 13"/>
          <p:cNvSpPr txBox="1">
            <a:spLocks noChangeArrowheads="1"/>
          </p:cNvSpPr>
          <p:nvPr/>
        </p:nvSpPr>
        <p:spPr bwMode="auto">
          <a:xfrm flipH="1">
            <a:off x="5867400" y="3657600"/>
            <a:ext cx="1584325" cy="2289175"/>
          </a:xfrm>
          <a:prstGeom prst="rect">
            <a:avLst/>
          </a:prstGeom>
          <a:noFill/>
          <a:ln w="9525">
            <a:noFill/>
            <a:miter lim="800000"/>
            <a:headEnd/>
            <a:tailEnd/>
          </a:ln>
        </p:spPr>
        <p:txBody>
          <a:bodyPr>
            <a:spAutoFit/>
          </a:bodyPr>
          <a:lstStyle/>
          <a:p>
            <a:r>
              <a:rPr lang="ru-RU" sz="1800" b="1" u="sng" dirty="0">
                <a:latin typeface="Arial" charset="0"/>
              </a:rPr>
              <a:t>Костянка</a:t>
            </a:r>
          </a:p>
          <a:p>
            <a:r>
              <a:rPr lang="ru-RU" sz="1800" dirty="0">
                <a:latin typeface="Arial" charset="0"/>
              </a:rPr>
              <a:t>-слива</a:t>
            </a:r>
          </a:p>
          <a:p>
            <a:r>
              <a:rPr lang="ru-RU" sz="1800" dirty="0">
                <a:latin typeface="Arial" charset="0"/>
              </a:rPr>
              <a:t>-вишня</a:t>
            </a:r>
          </a:p>
          <a:p>
            <a:r>
              <a:rPr lang="ru-RU" sz="1800" dirty="0">
                <a:latin typeface="Arial" charset="0"/>
              </a:rPr>
              <a:t>-абрикос</a:t>
            </a:r>
          </a:p>
          <a:p>
            <a:r>
              <a:rPr lang="ru-RU" sz="1800" dirty="0">
                <a:latin typeface="Arial" charset="0"/>
              </a:rPr>
              <a:t>-черёмуха</a:t>
            </a:r>
          </a:p>
          <a:p>
            <a:r>
              <a:rPr lang="ru-RU" sz="1800" dirty="0">
                <a:latin typeface="Arial" charset="0"/>
              </a:rPr>
              <a:t>-бузина</a:t>
            </a:r>
          </a:p>
          <a:p>
            <a:r>
              <a:rPr lang="ru-RU" sz="1800" dirty="0">
                <a:latin typeface="Arial" charset="0"/>
              </a:rPr>
              <a:t>-крушина</a:t>
            </a:r>
          </a:p>
          <a:p>
            <a:pPr algn="r"/>
            <a:endParaRPr lang="ru-RU" sz="1800" dirty="0">
              <a:latin typeface="Arial" charset="0"/>
            </a:endParaRPr>
          </a:p>
        </p:txBody>
      </p:sp>
      <p:sp>
        <p:nvSpPr>
          <p:cNvPr id="10254" name="Text Box 14"/>
          <p:cNvSpPr txBox="1">
            <a:spLocks noChangeArrowheads="1"/>
          </p:cNvSpPr>
          <p:nvPr/>
        </p:nvSpPr>
        <p:spPr bwMode="auto">
          <a:xfrm>
            <a:off x="5292725" y="4076700"/>
            <a:ext cx="1223963" cy="366713"/>
          </a:xfrm>
          <a:prstGeom prst="rect">
            <a:avLst/>
          </a:prstGeom>
          <a:noFill/>
          <a:ln w="9525">
            <a:noFill/>
            <a:miter lim="800000"/>
            <a:headEnd/>
            <a:tailEnd/>
          </a:ln>
        </p:spPr>
        <p:txBody>
          <a:bodyPr>
            <a:spAutoFit/>
          </a:bodyPr>
          <a:lstStyle/>
          <a:p>
            <a:endParaRPr lang="ru-RU" sz="1800">
              <a:latin typeface="Arial" charset="0"/>
            </a:endParaRPr>
          </a:p>
        </p:txBody>
      </p:sp>
      <p:sp>
        <p:nvSpPr>
          <p:cNvPr id="10255" name="Text Box 15"/>
          <p:cNvSpPr txBox="1">
            <a:spLocks noChangeArrowheads="1"/>
          </p:cNvSpPr>
          <p:nvPr/>
        </p:nvSpPr>
        <p:spPr bwMode="auto">
          <a:xfrm>
            <a:off x="7092950" y="4292600"/>
            <a:ext cx="1439863" cy="366713"/>
          </a:xfrm>
          <a:prstGeom prst="rect">
            <a:avLst/>
          </a:prstGeom>
          <a:noFill/>
          <a:ln w="9525">
            <a:noFill/>
            <a:miter lim="800000"/>
            <a:headEnd/>
            <a:tailEnd/>
          </a:ln>
        </p:spPr>
        <p:txBody>
          <a:bodyPr>
            <a:spAutoFit/>
          </a:bodyPr>
          <a:lstStyle/>
          <a:p>
            <a:endParaRPr lang="ru-RU" sz="1800">
              <a:latin typeface="Arial" charset="0"/>
            </a:endParaRPr>
          </a:p>
        </p:txBody>
      </p:sp>
      <p:sp>
        <p:nvSpPr>
          <p:cNvPr id="10256" name="Text Box 16"/>
          <p:cNvSpPr txBox="1">
            <a:spLocks noChangeArrowheads="1"/>
          </p:cNvSpPr>
          <p:nvPr/>
        </p:nvSpPr>
        <p:spPr bwMode="auto">
          <a:xfrm rot="10800000" flipV="1">
            <a:off x="7526338" y="3859213"/>
            <a:ext cx="935037" cy="366712"/>
          </a:xfrm>
          <a:prstGeom prst="rect">
            <a:avLst/>
          </a:prstGeom>
          <a:noFill/>
          <a:ln w="9525">
            <a:noFill/>
            <a:miter lim="800000"/>
            <a:headEnd/>
            <a:tailEnd/>
          </a:ln>
        </p:spPr>
        <p:txBody>
          <a:bodyPr>
            <a:spAutoFit/>
          </a:bodyPr>
          <a:lstStyle/>
          <a:p>
            <a:endParaRPr lang="ru-RU" sz="1800">
              <a:latin typeface="Arial" charset="0"/>
            </a:endParaRPr>
          </a:p>
        </p:txBody>
      </p:sp>
      <p:sp>
        <p:nvSpPr>
          <p:cNvPr id="10257" name="Line 17"/>
          <p:cNvSpPr>
            <a:spLocks noChangeShapeType="1"/>
          </p:cNvSpPr>
          <p:nvPr/>
        </p:nvSpPr>
        <p:spPr bwMode="auto">
          <a:xfrm flipH="1">
            <a:off x="3733800" y="2590800"/>
            <a:ext cx="139700" cy="1371600"/>
          </a:xfrm>
          <a:prstGeom prst="line">
            <a:avLst/>
          </a:prstGeom>
          <a:noFill/>
          <a:ln w="9525">
            <a:solidFill>
              <a:schemeClr val="tx1"/>
            </a:solidFill>
            <a:round/>
            <a:headEnd/>
            <a:tailEnd type="triangle" w="med" len="med"/>
          </a:ln>
        </p:spPr>
        <p:txBody>
          <a:bodyPr/>
          <a:lstStyle/>
          <a:p>
            <a:endParaRPr lang="ru-RU"/>
          </a:p>
        </p:txBody>
      </p:sp>
      <p:sp>
        <p:nvSpPr>
          <p:cNvPr id="14354" name="Text Box 18"/>
          <p:cNvSpPr txBox="1">
            <a:spLocks noChangeArrowheads="1"/>
          </p:cNvSpPr>
          <p:nvPr/>
        </p:nvSpPr>
        <p:spPr bwMode="auto">
          <a:xfrm flipH="1">
            <a:off x="4038600" y="3962400"/>
            <a:ext cx="2016125" cy="1739900"/>
          </a:xfrm>
          <a:prstGeom prst="rect">
            <a:avLst/>
          </a:prstGeom>
          <a:noFill/>
          <a:ln w="9525">
            <a:noFill/>
            <a:miter lim="800000"/>
            <a:headEnd/>
            <a:tailEnd/>
          </a:ln>
        </p:spPr>
        <p:txBody>
          <a:bodyPr>
            <a:spAutoFit/>
          </a:bodyPr>
          <a:lstStyle/>
          <a:p>
            <a:r>
              <a:rPr lang="ru-RU" sz="1800" b="1" u="sng">
                <a:latin typeface="Arial" charset="0"/>
              </a:rPr>
              <a:t>Многокостянка</a:t>
            </a:r>
          </a:p>
          <a:p>
            <a:r>
              <a:rPr lang="ru-RU" sz="1800">
                <a:latin typeface="Arial" charset="0"/>
              </a:rPr>
              <a:t>-малина</a:t>
            </a:r>
          </a:p>
          <a:p>
            <a:r>
              <a:rPr lang="ru-RU" sz="1800">
                <a:latin typeface="Arial" charset="0"/>
              </a:rPr>
              <a:t>-костяника</a:t>
            </a:r>
          </a:p>
          <a:p>
            <a:r>
              <a:rPr lang="ru-RU" sz="1800">
                <a:latin typeface="Arial" charset="0"/>
              </a:rPr>
              <a:t>-земляника</a:t>
            </a:r>
          </a:p>
          <a:p>
            <a:r>
              <a:rPr lang="ru-RU" sz="1800">
                <a:latin typeface="Arial" charset="0"/>
              </a:rPr>
              <a:t>-ежевика</a:t>
            </a:r>
          </a:p>
          <a:p>
            <a:r>
              <a:rPr lang="ru-RU" sz="1800">
                <a:latin typeface="Arial" charset="0"/>
              </a:rPr>
              <a:t>-морошка</a:t>
            </a:r>
          </a:p>
        </p:txBody>
      </p:sp>
      <p:sp>
        <p:nvSpPr>
          <p:cNvPr id="10259" name="Text Box 19"/>
          <p:cNvSpPr txBox="1">
            <a:spLocks noChangeArrowheads="1"/>
          </p:cNvSpPr>
          <p:nvPr/>
        </p:nvSpPr>
        <p:spPr bwMode="auto">
          <a:xfrm>
            <a:off x="8886825" y="3592513"/>
            <a:ext cx="184150" cy="366712"/>
          </a:xfrm>
          <a:prstGeom prst="rect">
            <a:avLst/>
          </a:prstGeom>
          <a:noFill/>
          <a:ln w="9525">
            <a:noFill/>
            <a:miter lim="800000"/>
            <a:headEnd/>
            <a:tailEnd/>
          </a:ln>
        </p:spPr>
        <p:txBody>
          <a:bodyPr wrap="none">
            <a:spAutoFit/>
          </a:bodyPr>
          <a:lstStyle/>
          <a:p>
            <a:pPr algn="r"/>
            <a:endParaRPr lang="ru-RU" sz="1800">
              <a:solidFill>
                <a:srgbClr val="FF9900"/>
              </a:solidFill>
              <a:latin typeface="Arial" charset="0"/>
            </a:endParaRPr>
          </a:p>
        </p:txBody>
      </p:sp>
      <p:sp>
        <p:nvSpPr>
          <p:cNvPr id="10260" name="Text Box 20"/>
          <p:cNvSpPr txBox="1">
            <a:spLocks noChangeArrowheads="1"/>
          </p:cNvSpPr>
          <p:nvPr/>
        </p:nvSpPr>
        <p:spPr bwMode="auto">
          <a:xfrm>
            <a:off x="7239000" y="3276600"/>
            <a:ext cx="1600200" cy="915988"/>
          </a:xfrm>
          <a:prstGeom prst="rect">
            <a:avLst/>
          </a:prstGeom>
          <a:noFill/>
          <a:ln w="9525">
            <a:noFill/>
            <a:miter lim="800000"/>
            <a:headEnd/>
            <a:tailEnd/>
          </a:ln>
        </p:spPr>
        <p:txBody>
          <a:bodyPr>
            <a:spAutoFit/>
          </a:bodyPr>
          <a:lstStyle/>
          <a:p>
            <a:r>
              <a:rPr lang="ru-RU" sz="1800" b="1" u="sng" dirty="0">
                <a:latin typeface="Arial" charset="0"/>
              </a:rPr>
              <a:t>Померанец</a:t>
            </a:r>
          </a:p>
          <a:p>
            <a:r>
              <a:rPr lang="ru-RU" sz="1800" dirty="0">
                <a:latin typeface="Arial" charset="0"/>
              </a:rPr>
              <a:t>-лимон</a:t>
            </a:r>
          </a:p>
          <a:p>
            <a:r>
              <a:rPr lang="ru-RU" sz="1800" dirty="0">
                <a:latin typeface="Arial" charset="0"/>
              </a:rPr>
              <a:t>-апельсин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 calcmode="lin" valueType="num">
                                      <p:cBhvr additive="base">
                                        <p:cTn id="7" dur="500" fill="hold"/>
                                        <p:tgtEl>
                                          <p:spTgt spid="143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2">
                                            <p:txEl>
                                              <p:pRg st="2" end="2"/>
                                            </p:txEl>
                                          </p:spTgt>
                                        </p:tgtEl>
                                        <p:attrNameLst>
                                          <p:attrName>style.visibility</p:attrName>
                                        </p:attrNameLst>
                                      </p:cBhvr>
                                      <p:to>
                                        <p:strVal val="visible"/>
                                      </p:to>
                                    </p:set>
                                    <p:anim calcmode="lin" valueType="num">
                                      <p:cBhvr additive="base">
                                        <p:cTn id="13" dur="500" fill="hold"/>
                                        <p:tgtEl>
                                          <p:spTgt spid="1434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4342">
                                            <p:txEl>
                                              <p:pRg st="3" end="3"/>
                                            </p:txEl>
                                          </p:spTgt>
                                        </p:tgtEl>
                                        <p:attrNameLst>
                                          <p:attrName>style.visibility</p:attrName>
                                        </p:attrNameLst>
                                      </p:cBhvr>
                                      <p:to>
                                        <p:strVal val="visible"/>
                                      </p:to>
                                    </p:set>
                                    <p:anim calcmode="lin" valueType="num">
                                      <p:cBhvr additive="base">
                                        <p:cTn id="17" dur="500" fill="hold"/>
                                        <p:tgtEl>
                                          <p:spTgt spid="1434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4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342">
                                            <p:txEl>
                                              <p:pRg st="4" end="4"/>
                                            </p:txEl>
                                          </p:spTgt>
                                        </p:tgtEl>
                                        <p:attrNameLst>
                                          <p:attrName>style.visibility</p:attrName>
                                        </p:attrNameLst>
                                      </p:cBhvr>
                                      <p:to>
                                        <p:strVal val="visible"/>
                                      </p:to>
                                    </p:set>
                                    <p:anim calcmode="lin" valueType="num">
                                      <p:cBhvr additive="base">
                                        <p:cTn id="21" dur="500" fill="hold"/>
                                        <p:tgtEl>
                                          <p:spTgt spid="1434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4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342">
                                            <p:txEl>
                                              <p:pRg st="5" end="5"/>
                                            </p:txEl>
                                          </p:spTgt>
                                        </p:tgtEl>
                                        <p:attrNameLst>
                                          <p:attrName>style.visibility</p:attrName>
                                        </p:attrNameLst>
                                      </p:cBhvr>
                                      <p:to>
                                        <p:strVal val="visible"/>
                                      </p:to>
                                    </p:set>
                                    <p:anim calcmode="lin" valueType="num">
                                      <p:cBhvr additive="base">
                                        <p:cTn id="25" dur="500" fill="hold"/>
                                        <p:tgtEl>
                                          <p:spTgt spid="1434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342">
                                            <p:txEl>
                                              <p:pRg st="6" end="6"/>
                                            </p:txEl>
                                          </p:spTgt>
                                        </p:tgtEl>
                                        <p:attrNameLst>
                                          <p:attrName>style.visibility</p:attrName>
                                        </p:attrNameLst>
                                      </p:cBhvr>
                                      <p:to>
                                        <p:strVal val="visible"/>
                                      </p:to>
                                    </p:set>
                                    <p:anim calcmode="lin" valueType="num">
                                      <p:cBhvr additive="base">
                                        <p:cTn id="29" dur="500" fill="hold"/>
                                        <p:tgtEl>
                                          <p:spTgt spid="1434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34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342">
                                            <p:txEl>
                                              <p:pRg st="7" end="7"/>
                                            </p:txEl>
                                          </p:spTgt>
                                        </p:tgtEl>
                                        <p:attrNameLst>
                                          <p:attrName>style.visibility</p:attrName>
                                        </p:attrNameLst>
                                      </p:cBhvr>
                                      <p:to>
                                        <p:strVal val="visible"/>
                                      </p:to>
                                    </p:set>
                                    <p:anim calcmode="lin" valueType="num">
                                      <p:cBhvr additive="base">
                                        <p:cTn id="33" dur="500" fill="hold"/>
                                        <p:tgtEl>
                                          <p:spTgt spid="1434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34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4344">
                                            <p:txEl>
                                              <p:pRg st="0" end="0"/>
                                            </p:txEl>
                                          </p:spTgt>
                                        </p:tgtEl>
                                        <p:attrNameLst>
                                          <p:attrName>style.visibility</p:attrName>
                                        </p:attrNameLst>
                                      </p:cBhvr>
                                      <p:to>
                                        <p:strVal val="visible"/>
                                      </p:to>
                                    </p:set>
                                    <p:anim calcmode="lin" valueType="num">
                                      <p:cBhvr additive="base">
                                        <p:cTn id="39" dur="500" fill="hold"/>
                                        <p:tgtEl>
                                          <p:spTgt spid="14344">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3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4344">
                                            <p:txEl>
                                              <p:pRg st="1" end="1"/>
                                            </p:txEl>
                                          </p:spTgt>
                                        </p:tgtEl>
                                        <p:attrNameLst>
                                          <p:attrName>style.visibility</p:attrName>
                                        </p:attrNameLst>
                                      </p:cBhvr>
                                      <p:to>
                                        <p:strVal val="visible"/>
                                      </p:to>
                                    </p:set>
                                    <p:anim calcmode="lin" valueType="num">
                                      <p:cBhvr additive="base">
                                        <p:cTn id="45" dur="500" fill="hold"/>
                                        <p:tgtEl>
                                          <p:spTgt spid="14344">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344">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4344">
                                            <p:txEl>
                                              <p:pRg st="2" end="2"/>
                                            </p:txEl>
                                          </p:spTgt>
                                        </p:tgtEl>
                                        <p:attrNameLst>
                                          <p:attrName>style.visibility</p:attrName>
                                        </p:attrNameLst>
                                      </p:cBhvr>
                                      <p:to>
                                        <p:strVal val="visible"/>
                                      </p:to>
                                    </p:set>
                                    <p:anim calcmode="lin" valueType="num">
                                      <p:cBhvr additive="base">
                                        <p:cTn id="49" dur="500" fill="hold"/>
                                        <p:tgtEl>
                                          <p:spTgt spid="1434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44">
                                            <p:txEl>
                                              <p:pRg st="2" end="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4344">
                                            <p:txEl>
                                              <p:pRg st="3" end="3"/>
                                            </p:txEl>
                                          </p:spTgt>
                                        </p:tgtEl>
                                        <p:attrNameLst>
                                          <p:attrName>style.visibility</p:attrName>
                                        </p:attrNameLst>
                                      </p:cBhvr>
                                      <p:to>
                                        <p:strVal val="visible"/>
                                      </p:to>
                                    </p:set>
                                    <p:anim calcmode="lin" valueType="num">
                                      <p:cBhvr additive="base">
                                        <p:cTn id="53" dur="500" fill="hold"/>
                                        <p:tgtEl>
                                          <p:spTgt spid="14344">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43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4349">
                                            <p:txEl>
                                              <p:pRg st="0" end="0"/>
                                            </p:txEl>
                                          </p:spTgt>
                                        </p:tgtEl>
                                        <p:attrNameLst>
                                          <p:attrName>style.visibility</p:attrName>
                                        </p:attrNameLst>
                                      </p:cBhvr>
                                      <p:to>
                                        <p:strVal val="visible"/>
                                      </p:to>
                                    </p:set>
                                    <p:anim calcmode="lin" valueType="num">
                                      <p:cBhvr additive="base">
                                        <p:cTn id="59" dur="500" fill="hold"/>
                                        <p:tgtEl>
                                          <p:spTgt spid="14349">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43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4349">
                                            <p:txEl>
                                              <p:pRg st="1" end="1"/>
                                            </p:txEl>
                                          </p:spTgt>
                                        </p:tgtEl>
                                        <p:attrNameLst>
                                          <p:attrName>style.visibility</p:attrName>
                                        </p:attrNameLst>
                                      </p:cBhvr>
                                      <p:to>
                                        <p:strVal val="visible"/>
                                      </p:to>
                                    </p:set>
                                    <p:anim calcmode="lin" valueType="num">
                                      <p:cBhvr additive="base">
                                        <p:cTn id="65" dur="500" fill="hold"/>
                                        <p:tgtEl>
                                          <p:spTgt spid="14349">
                                            <p:txEl>
                                              <p:pRg st="1" end="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4349">
                                            <p:txEl>
                                              <p:pRg st="1" end="1"/>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4349">
                                            <p:txEl>
                                              <p:pRg st="2" end="2"/>
                                            </p:txEl>
                                          </p:spTgt>
                                        </p:tgtEl>
                                        <p:attrNameLst>
                                          <p:attrName>style.visibility</p:attrName>
                                        </p:attrNameLst>
                                      </p:cBhvr>
                                      <p:to>
                                        <p:strVal val="visible"/>
                                      </p:to>
                                    </p:set>
                                    <p:anim calcmode="lin" valueType="num">
                                      <p:cBhvr additive="base">
                                        <p:cTn id="69" dur="500" fill="hold"/>
                                        <p:tgtEl>
                                          <p:spTgt spid="14349">
                                            <p:txEl>
                                              <p:pRg st="2" end="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4349">
                                            <p:txEl>
                                              <p:pRg st="2" end="2"/>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4349">
                                            <p:txEl>
                                              <p:pRg st="3" end="3"/>
                                            </p:txEl>
                                          </p:spTgt>
                                        </p:tgtEl>
                                        <p:attrNameLst>
                                          <p:attrName>style.visibility</p:attrName>
                                        </p:attrNameLst>
                                      </p:cBhvr>
                                      <p:to>
                                        <p:strVal val="visible"/>
                                      </p:to>
                                    </p:set>
                                    <p:anim calcmode="lin" valueType="num">
                                      <p:cBhvr additive="base">
                                        <p:cTn id="73" dur="500" fill="hold"/>
                                        <p:tgtEl>
                                          <p:spTgt spid="14349">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349">
                                            <p:txEl>
                                              <p:pRg st="3" end="3"/>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4349">
                                            <p:txEl>
                                              <p:pRg st="4" end="4"/>
                                            </p:txEl>
                                          </p:spTgt>
                                        </p:tgtEl>
                                        <p:attrNameLst>
                                          <p:attrName>style.visibility</p:attrName>
                                        </p:attrNameLst>
                                      </p:cBhvr>
                                      <p:to>
                                        <p:strVal val="visible"/>
                                      </p:to>
                                    </p:set>
                                    <p:anim calcmode="lin" valueType="num">
                                      <p:cBhvr additive="base">
                                        <p:cTn id="77" dur="500" fill="hold"/>
                                        <p:tgtEl>
                                          <p:spTgt spid="14349">
                                            <p:txEl>
                                              <p:pRg st="4" end="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4349">
                                            <p:txEl>
                                              <p:pRg st="4" end="4"/>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4349">
                                            <p:txEl>
                                              <p:pRg st="5" end="5"/>
                                            </p:txEl>
                                          </p:spTgt>
                                        </p:tgtEl>
                                        <p:attrNameLst>
                                          <p:attrName>style.visibility</p:attrName>
                                        </p:attrNameLst>
                                      </p:cBhvr>
                                      <p:to>
                                        <p:strVal val="visible"/>
                                      </p:to>
                                    </p:set>
                                    <p:anim calcmode="lin" valueType="num">
                                      <p:cBhvr additive="base">
                                        <p:cTn id="81" dur="500" fill="hold"/>
                                        <p:tgtEl>
                                          <p:spTgt spid="14349">
                                            <p:txEl>
                                              <p:pRg st="5" end="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4349">
                                            <p:txEl>
                                              <p:pRg st="5" end="5"/>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14349">
                                            <p:txEl>
                                              <p:pRg st="6" end="6"/>
                                            </p:txEl>
                                          </p:spTgt>
                                        </p:tgtEl>
                                        <p:attrNameLst>
                                          <p:attrName>style.visibility</p:attrName>
                                        </p:attrNameLst>
                                      </p:cBhvr>
                                      <p:to>
                                        <p:strVal val="visible"/>
                                      </p:to>
                                    </p:set>
                                    <p:anim calcmode="lin" valueType="num">
                                      <p:cBhvr additive="base">
                                        <p:cTn id="85" dur="500" fill="hold"/>
                                        <p:tgtEl>
                                          <p:spTgt spid="14349">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34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4354">
                                            <p:txEl>
                                              <p:pRg st="0" end="0"/>
                                            </p:txEl>
                                          </p:spTgt>
                                        </p:tgtEl>
                                        <p:attrNameLst>
                                          <p:attrName>style.visibility</p:attrName>
                                        </p:attrNameLst>
                                      </p:cBhvr>
                                      <p:to>
                                        <p:strVal val="visible"/>
                                      </p:to>
                                    </p:set>
                                    <p:anim calcmode="lin" valueType="num">
                                      <p:cBhvr additive="base">
                                        <p:cTn id="91" dur="500" fill="hold"/>
                                        <p:tgtEl>
                                          <p:spTgt spid="14354">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3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4354">
                                            <p:txEl>
                                              <p:pRg st="1" end="1"/>
                                            </p:txEl>
                                          </p:spTgt>
                                        </p:tgtEl>
                                        <p:attrNameLst>
                                          <p:attrName>style.visibility</p:attrName>
                                        </p:attrNameLst>
                                      </p:cBhvr>
                                      <p:to>
                                        <p:strVal val="visible"/>
                                      </p:to>
                                    </p:set>
                                    <p:anim calcmode="lin" valueType="num">
                                      <p:cBhvr additive="base">
                                        <p:cTn id="97" dur="500" fill="hold"/>
                                        <p:tgtEl>
                                          <p:spTgt spid="14354">
                                            <p:txEl>
                                              <p:pRg st="1" end="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4354">
                                            <p:txEl>
                                              <p:pRg st="1" end="1"/>
                                            </p:txEl>
                                          </p:spTgt>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14354">
                                            <p:txEl>
                                              <p:pRg st="2" end="2"/>
                                            </p:txEl>
                                          </p:spTgt>
                                        </p:tgtEl>
                                        <p:attrNameLst>
                                          <p:attrName>style.visibility</p:attrName>
                                        </p:attrNameLst>
                                      </p:cBhvr>
                                      <p:to>
                                        <p:strVal val="visible"/>
                                      </p:to>
                                    </p:set>
                                    <p:anim calcmode="lin" valueType="num">
                                      <p:cBhvr additive="base">
                                        <p:cTn id="101" dur="500" fill="hold"/>
                                        <p:tgtEl>
                                          <p:spTgt spid="14354">
                                            <p:txEl>
                                              <p:pRg st="2" end="2"/>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14354">
                                            <p:txEl>
                                              <p:pRg st="2" end="2"/>
                                            </p:txEl>
                                          </p:spTgt>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14354">
                                            <p:txEl>
                                              <p:pRg st="3" end="3"/>
                                            </p:txEl>
                                          </p:spTgt>
                                        </p:tgtEl>
                                        <p:attrNameLst>
                                          <p:attrName>style.visibility</p:attrName>
                                        </p:attrNameLst>
                                      </p:cBhvr>
                                      <p:to>
                                        <p:strVal val="visible"/>
                                      </p:to>
                                    </p:set>
                                    <p:anim calcmode="lin" valueType="num">
                                      <p:cBhvr additive="base">
                                        <p:cTn id="105" dur="500" fill="hold"/>
                                        <p:tgtEl>
                                          <p:spTgt spid="14354">
                                            <p:txEl>
                                              <p:pRg st="3" end="3"/>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4354">
                                            <p:txEl>
                                              <p:pRg st="3" end="3"/>
                                            </p:txEl>
                                          </p:spTgt>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4354">
                                            <p:txEl>
                                              <p:pRg st="4" end="4"/>
                                            </p:txEl>
                                          </p:spTgt>
                                        </p:tgtEl>
                                        <p:attrNameLst>
                                          <p:attrName>style.visibility</p:attrName>
                                        </p:attrNameLst>
                                      </p:cBhvr>
                                      <p:to>
                                        <p:strVal val="visible"/>
                                      </p:to>
                                    </p:set>
                                    <p:anim calcmode="lin" valueType="num">
                                      <p:cBhvr additive="base">
                                        <p:cTn id="109" dur="500" fill="hold"/>
                                        <p:tgtEl>
                                          <p:spTgt spid="14354">
                                            <p:txEl>
                                              <p:pRg st="4" end="4"/>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4354">
                                            <p:txEl>
                                              <p:pRg st="4" end="4"/>
                                            </p:txEl>
                                          </p:spTgt>
                                        </p:tgtEl>
                                        <p:attrNameLst>
                                          <p:attrName>ppt_y</p:attrName>
                                        </p:attrNameLst>
                                      </p:cBhvr>
                                      <p:tavLst>
                                        <p:tav tm="0">
                                          <p:val>
                                            <p:strVal val="1+#ppt_h/2"/>
                                          </p:val>
                                        </p:tav>
                                        <p:tav tm="100000">
                                          <p:val>
                                            <p:strVal val="#ppt_y"/>
                                          </p:val>
                                        </p:tav>
                                      </p:tavLst>
                                    </p:anim>
                                  </p:childTnLst>
                                </p:cTn>
                              </p:par>
                              <p:par>
                                <p:cTn id="111" presetID="2" presetClass="entr" presetSubtype="4" fill="hold" nodeType="withEffect">
                                  <p:stCondLst>
                                    <p:cond delay="0"/>
                                  </p:stCondLst>
                                  <p:childTnLst>
                                    <p:set>
                                      <p:cBhvr>
                                        <p:cTn id="112" dur="1" fill="hold">
                                          <p:stCondLst>
                                            <p:cond delay="0"/>
                                          </p:stCondLst>
                                        </p:cTn>
                                        <p:tgtEl>
                                          <p:spTgt spid="14354">
                                            <p:txEl>
                                              <p:pRg st="5" end="5"/>
                                            </p:txEl>
                                          </p:spTgt>
                                        </p:tgtEl>
                                        <p:attrNameLst>
                                          <p:attrName>style.visibility</p:attrName>
                                        </p:attrNameLst>
                                      </p:cBhvr>
                                      <p:to>
                                        <p:strVal val="visible"/>
                                      </p:to>
                                    </p:set>
                                    <p:anim calcmode="lin" valueType="num">
                                      <p:cBhvr additive="base">
                                        <p:cTn id="113" dur="500" fill="hold"/>
                                        <p:tgtEl>
                                          <p:spTgt spid="14354">
                                            <p:txEl>
                                              <p:pRg st="5" end="5"/>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435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05000" y="687388"/>
            <a:ext cx="5638800" cy="1065212"/>
          </a:xfrm>
        </p:spPr>
        <p:txBody>
          <a:bodyPr/>
          <a:lstStyle/>
          <a:p>
            <a:pPr eaLnBrk="1" hangingPunct="1">
              <a:defRPr/>
            </a:pPr>
            <a:r>
              <a:rPr lang="ru-RU" sz="5400" b="1" smtClean="0">
                <a:solidFill>
                  <a:srgbClr val="FF6600"/>
                </a:solidFill>
              </a:rPr>
              <a:t>Сухие плоды:</a:t>
            </a:r>
          </a:p>
        </p:txBody>
      </p:sp>
      <p:sp>
        <p:nvSpPr>
          <p:cNvPr id="11267" name="Line 3"/>
          <p:cNvSpPr>
            <a:spLocks noChangeShapeType="1"/>
          </p:cNvSpPr>
          <p:nvPr/>
        </p:nvSpPr>
        <p:spPr bwMode="auto">
          <a:xfrm flipH="1">
            <a:off x="2209800" y="1600200"/>
            <a:ext cx="1081088" cy="504825"/>
          </a:xfrm>
          <a:prstGeom prst="line">
            <a:avLst/>
          </a:prstGeom>
          <a:noFill/>
          <a:ln w="9525">
            <a:solidFill>
              <a:schemeClr val="tx1"/>
            </a:solidFill>
            <a:round/>
            <a:headEnd/>
            <a:tailEnd type="triangle" w="med" len="med"/>
          </a:ln>
        </p:spPr>
        <p:txBody>
          <a:bodyPr/>
          <a:lstStyle/>
          <a:p>
            <a:endParaRPr lang="ru-RU"/>
          </a:p>
        </p:txBody>
      </p:sp>
      <p:sp>
        <p:nvSpPr>
          <p:cNvPr id="66564" name="Rectangle 4"/>
          <p:cNvSpPr>
            <a:spLocks noChangeArrowheads="1"/>
          </p:cNvSpPr>
          <p:nvPr/>
        </p:nvSpPr>
        <p:spPr bwMode="auto">
          <a:xfrm>
            <a:off x="609600" y="2133600"/>
            <a:ext cx="1271588" cy="1465263"/>
          </a:xfrm>
          <a:prstGeom prst="rect">
            <a:avLst/>
          </a:prstGeom>
          <a:noFill/>
          <a:ln w="9525">
            <a:noFill/>
            <a:miter lim="800000"/>
            <a:headEnd/>
            <a:tailEnd/>
          </a:ln>
        </p:spPr>
        <p:txBody>
          <a:bodyPr>
            <a:spAutoFit/>
          </a:bodyPr>
          <a:lstStyle/>
          <a:p>
            <a:r>
              <a:rPr lang="ru-RU" sz="1800">
                <a:latin typeface="Arial" charset="0"/>
              </a:rPr>
              <a:t>             </a:t>
            </a:r>
            <a:r>
              <a:rPr lang="ru-RU" sz="1800" b="1" u="sng">
                <a:latin typeface="Arial" charset="0"/>
              </a:rPr>
              <a:t>Орех</a:t>
            </a:r>
          </a:p>
          <a:p>
            <a:pPr algn="ctr"/>
            <a:r>
              <a:rPr lang="ru-RU" sz="1800">
                <a:latin typeface="Arial" charset="0"/>
              </a:rPr>
              <a:t>-лещина</a:t>
            </a:r>
          </a:p>
          <a:p>
            <a:pPr algn="ctr"/>
            <a:r>
              <a:rPr lang="ru-RU" sz="1800">
                <a:latin typeface="Arial" charset="0"/>
              </a:rPr>
              <a:t>-фундук</a:t>
            </a:r>
          </a:p>
          <a:p>
            <a:endParaRPr lang="ru-RU" sz="1800">
              <a:latin typeface="Arial" charset="0"/>
            </a:endParaRPr>
          </a:p>
        </p:txBody>
      </p:sp>
      <p:sp>
        <p:nvSpPr>
          <p:cNvPr id="11269" name="Line 5"/>
          <p:cNvSpPr>
            <a:spLocks noChangeShapeType="1"/>
          </p:cNvSpPr>
          <p:nvPr/>
        </p:nvSpPr>
        <p:spPr bwMode="auto">
          <a:xfrm flipH="1">
            <a:off x="2895600" y="1600200"/>
            <a:ext cx="790575" cy="935038"/>
          </a:xfrm>
          <a:prstGeom prst="line">
            <a:avLst/>
          </a:prstGeom>
          <a:noFill/>
          <a:ln w="9525">
            <a:solidFill>
              <a:schemeClr val="tx1"/>
            </a:solidFill>
            <a:round/>
            <a:headEnd/>
            <a:tailEnd type="triangle" w="med" len="med"/>
          </a:ln>
        </p:spPr>
        <p:txBody>
          <a:bodyPr/>
          <a:lstStyle/>
          <a:p>
            <a:endParaRPr lang="ru-RU"/>
          </a:p>
        </p:txBody>
      </p:sp>
      <p:sp>
        <p:nvSpPr>
          <p:cNvPr id="66566" name="Rectangle 6"/>
          <p:cNvSpPr>
            <a:spLocks noChangeArrowheads="1"/>
          </p:cNvSpPr>
          <p:nvPr/>
        </p:nvSpPr>
        <p:spPr bwMode="auto">
          <a:xfrm>
            <a:off x="2057400" y="2667000"/>
            <a:ext cx="1295400" cy="641350"/>
          </a:xfrm>
          <a:prstGeom prst="rect">
            <a:avLst/>
          </a:prstGeom>
          <a:noFill/>
          <a:ln w="9525">
            <a:noFill/>
            <a:miter lim="800000"/>
            <a:headEnd/>
            <a:tailEnd/>
          </a:ln>
        </p:spPr>
        <p:txBody>
          <a:bodyPr>
            <a:spAutoFit/>
          </a:bodyPr>
          <a:lstStyle/>
          <a:p>
            <a:r>
              <a:rPr lang="ru-RU" sz="1800" b="1" u="sng">
                <a:latin typeface="Arial" charset="0"/>
              </a:rPr>
              <a:t>Жёлудь</a:t>
            </a:r>
          </a:p>
          <a:p>
            <a:r>
              <a:rPr lang="ru-RU" sz="1800">
                <a:latin typeface="Arial" charset="0"/>
              </a:rPr>
              <a:t>-дуб</a:t>
            </a:r>
          </a:p>
        </p:txBody>
      </p:sp>
      <p:sp>
        <p:nvSpPr>
          <p:cNvPr id="11271" name="Line 7"/>
          <p:cNvSpPr>
            <a:spLocks noChangeShapeType="1"/>
          </p:cNvSpPr>
          <p:nvPr/>
        </p:nvSpPr>
        <p:spPr bwMode="auto">
          <a:xfrm flipH="1">
            <a:off x="3657600" y="1524000"/>
            <a:ext cx="152400" cy="2286000"/>
          </a:xfrm>
          <a:prstGeom prst="line">
            <a:avLst/>
          </a:prstGeom>
          <a:noFill/>
          <a:ln w="9525">
            <a:solidFill>
              <a:schemeClr val="tx1"/>
            </a:solidFill>
            <a:round/>
            <a:headEnd/>
            <a:tailEnd type="triangle" w="med" len="med"/>
          </a:ln>
        </p:spPr>
        <p:txBody>
          <a:bodyPr/>
          <a:lstStyle/>
          <a:p>
            <a:endParaRPr lang="ru-RU"/>
          </a:p>
        </p:txBody>
      </p:sp>
      <p:sp>
        <p:nvSpPr>
          <p:cNvPr id="11272" name="Text Box 8"/>
          <p:cNvSpPr txBox="1">
            <a:spLocks noChangeArrowheads="1"/>
          </p:cNvSpPr>
          <p:nvPr/>
        </p:nvSpPr>
        <p:spPr bwMode="auto">
          <a:xfrm flipH="1">
            <a:off x="2362200" y="3886200"/>
            <a:ext cx="2016125" cy="915988"/>
          </a:xfrm>
          <a:prstGeom prst="rect">
            <a:avLst/>
          </a:prstGeom>
          <a:noFill/>
          <a:ln w="9525">
            <a:noFill/>
            <a:miter lim="800000"/>
            <a:headEnd/>
            <a:tailEnd/>
          </a:ln>
        </p:spPr>
        <p:txBody>
          <a:bodyPr>
            <a:spAutoFit/>
          </a:bodyPr>
          <a:lstStyle/>
          <a:p>
            <a:r>
              <a:rPr lang="ru-RU" sz="1800" dirty="0">
                <a:latin typeface="Arial" charset="0"/>
              </a:rPr>
              <a:t>        </a:t>
            </a:r>
            <a:r>
              <a:rPr lang="ru-RU" sz="1800" b="1" u="sng" dirty="0">
                <a:latin typeface="Arial" charset="0"/>
              </a:rPr>
              <a:t>Семянка</a:t>
            </a:r>
          </a:p>
          <a:p>
            <a:pPr algn="ctr"/>
            <a:r>
              <a:rPr lang="ru-RU" sz="1800" dirty="0">
                <a:latin typeface="Arial" charset="0"/>
              </a:rPr>
              <a:t>-подсолнечник</a:t>
            </a:r>
          </a:p>
          <a:p>
            <a:r>
              <a:rPr lang="ru-RU" sz="1800" dirty="0">
                <a:latin typeface="Arial" charset="0"/>
              </a:rPr>
              <a:t> </a:t>
            </a:r>
          </a:p>
        </p:txBody>
      </p:sp>
      <p:sp>
        <p:nvSpPr>
          <p:cNvPr id="11273" name="Line 9"/>
          <p:cNvSpPr>
            <a:spLocks noChangeShapeType="1"/>
          </p:cNvSpPr>
          <p:nvPr/>
        </p:nvSpPr>
        <p:spPr bwMode="auto">
          <a:xfrm>
            <a:off x="4495800" y="1524000"/>
            <a:ext cx="0" cy="1295400"/>
          </a:xfrm>
          <a:prstGeom prst="line">
            <a:avLst/>
          </a:prstGeom>
          <a:noFill/>
          <a:ln w="9525">
            <a:solidFill>
              <a:schemeClr val="tx1"/>
            </a:solidFill>
            <a:round/>
            <a:headEnd/>
            <a:tailEnd type="triangle" w="med" len="med"/>
          </a:ln>
        </p:spPr>
        <p:txBody>
          <a:bodyPr/>
          <a:lstStyle/>
          <a:p>
            <a:endParaRPr lang="ru-RU"/>
          </a:p>
        </p:txBody>
      </p:sp>
      <p:sp>
        <p:nvSpPr>
          <p:cNvPr id="66570" name="Rectangle 10"/>
          <p:cNvSpPr>
            <a:spLocks noChangeArrowheads="1"/>
          </p:cNvSpPr>
          <p:nvPr/>
        </p:nvSpPr>
        <p:spPr bwMode="auto">
          <a:xfrm>
            <a:off x="3810000" y="2971800"/>
            <a:ext cx="1841500" cy="915988"/>
          </a:xfrm>
          <a:prstGeom prst="rect">
            <a:avLst/>
          </a:prstGeom>
          <a:noFill/>
          <a:ln w="9525">
            <a:noFill/>
            <a:miter lim="800000"/>
            <a:headEnd/>
            <a:tailEnd/>
          </a:ln>
        </p:spPr>
        <p:txBody>
          <a:bodyPr>
            <a:spAutoFit/>
          </a:bodyPr>
          <a:lstStyle/>
          <a:p>
            <a:r>
              <a:rPr lang="ru-RU" sz="1800" b="1" u="sng">
                <a:latin typeface="Arial" charset="0"/>
              </a:rPr>
              <a:t>Зерновка</a:t>
            </a:r>
          </a:p>
          <a:p>
            <a:r>
              <a:rPr lang="ru-RU" sz="1800">
                <a:latin typeface="Arial" charset="0"/>
              </a:rPr>
              <a:t>-пшеница</a:t>
            </a:r>
          </a:p>
          <a:p>
            <a:r>
              <a:rPr lang="ru-RU" sz="1800">
                <a:latin typeface="Arial" charset="0"/>
              </a:rPr>
              <a:t>-кукуруза</a:t>
            </a:r>
          </a:p>
        </p:txBody>
      </p:sp>
      <p:sp>
        <p:nvSpPr>
          <p:cNvPr id="11275" name="Line 11"/>
          <p:cNvSpPr>
            <a:spLocks noChangeShapeType="1"/>
          </p:cNvSpPr>
          <p:nvPr/>
        </p:nvSpPr>
        <p:spPr bwMode="auto">
          <a:xfrm>
            <a:off x="5334000" y="1524000"/>
            <a:ext cx="441325" cy="1322388"/>
          </a:xfrm>
          <a:prstGeom prst="line">
            <a:avLst/>
          </a:prstGeom>
          <a:noFill/>
          <a:ln w="9525">
            <a:solidFill>
              <a:schemeClr val="tx1"/>
            </a:solidFill>
            <a:round/>
            <a:headEnd/>
            <a:tailEnd type="triangle" w="med" len="med"/>
          </a:ln>
        </p:spPr>
        <p:txBody>
          <a:bodyPr/>
          <a:lstStyle/>
          <a:p>
            <a:endParaRPr lang="ru-RU"/>
          </a:p>
        </p:txBody>
      </p:sp>
      <p:sp>
        <p:nvSpPr>
          <p:cNvPr id="66572" name="Rectangle 12"/>
          <p:cNvSpPr>
            <a:spLocks noChangeArrowheads="1"/>
          </p:cNvSpPr>
          <p:nvPr/>
        </p:nvSpPr>
        <p:spPr bwMode="auto">
          <a:xfrm flipH="1">
            <a:off x="5791200" y="2133600"/>
            <a:ext cx="1219200" cy="1465263"/>
          </a:xfrm>
          <a:prstGeom prst="rect">
            <a:avLst/>
          </a:prstGeom>
          <a:noFill/>
          <a:ln w="9525">
            <a:noFill/>
            <a:miter lim="800000"/>
            <a:headEnd/>
            <a:tailEnd/>
          </a:ln>
        </p:spPr>
        <p:txBody>
          <a:bodyPr>
            <a:spAutoFit/>
          </a:bodyPr>
          <a:lstStyle/>
          <a:p>
            <a:r>
              <a:rPr lang="ru-RU" sz="1800" b="1" u="sng">
                <a:latin typeface="Arial" charset="0"/>
              </a:rPr>
              <a:t>Боб</a:t>
            </a:r>
          </a:p>
          <a:p>
            <a:r>
              <a:rPr lang="ru-RU" sz="1800">
                <a:latin typeface="Arial" charset="0"/>
              </a:rPr>
              <a:t>-фасоль</a:t>
            </a:r>
          </a:p>
          <a:p>
            <a:r>
              <a:rPr lang="ru-RU" sz="1800">
                <a:latin typeface="Arial" charset="0"/>
              </a:rPr>
              <a:t>-горох</a:t>
            </a:r>
          </a:p>
          <a:p>
            <a:r>
              <a:rPr lang="ru-RU" sz="1800">
                <a:latin typeface="Arial" charset="0"/>
              </a:rPr>
              <a:t>-бобы</a:t>
            </a:r>
          </a:p>
          <a:p>
            <a:r>
              <a:rPr lang="ru-RU" sz="1800">
                <a:latin typeface="Arial" charset="0"/>
              </a:rPr>
              <a:t>-акации</a:t>
            </a:r>
          </a:p>
        </p:txBody>
      </p:sp>
      <p:sp>
        <p:nvSpPr>
          <p:cNvPr id="66573" name="Text Box 13"/>
          <p:cNvSpPr txBox="1">
            <a:spLocks noChangeArrowheads="1"/>
          </p:cNvSpPr>
          <p:nvPr/>
        </p:nvSpPr>
        <p:spPr bwMode="auto">
          <a:xfrm>
            <a:off x="7162800" y="2057400"/>
            <a:ext cx="1727200" cy="3387725"/>
          </a:xfrm>
          <a:prstGeom prst="rect">
            <a:avLst/>
          </a:prstGeom>
          <a:noFill/>
          <a:ln w="9525">
            <a:noFill/>
            <a:miter lim="800000"/>
            <a:headEnd/>
            <a:tailEnd/>
          </a:ln>
        </p:spPr>
        <p:txBody>
          <a:bodyPr>
            <a:spAutoFit/>
          </a:bodyPr>
          <a:lstStyle/>
          <a:p>
            <a:r>
              <a:rPr lang="ru-RU" sz="1800" b="1" u="sng">
                <a:latin typeface="Arial" charset="0"/>
              </a:rPr>
              <a:t>Коробочка</a:t>
            </a:r>
          </a:p>
          <a:p>
            <a:pPr>
              <a:buFontTx/>
              <a:buChar char="-"/>
            </a:pPr>
            <a:r>
              <a:rPr lang="ru-RU" sz="1800">
                <a:latin typeface="Arial" charset="0"/>
              </a:rPr>
              <a:t>лён</a:t>
            </a:r>
          </a:p>
          <a:p>
            <a:pPr>
              <a:buFontTx/>
              <a:buChar char="-"/>
            </a:pPr>
            <a:r>
              <a:rPr lang="ru-RU" sz="1800">
                <a:latin typeface="Arial" charset="0"/>
              </a:rPr>
              <a:t>хлопчатник</a:t>
            </a:r>
          </a:p>
          <a:p>
            <a:pPr>
              <a:buFontTx/>
              <a:buChar char="-"/>
            </a:pPr>
            <a:r>
              <a:rPr lang="ru-RU" sz="1800">
                <a:latin typeface="Arial" charset="0"/>
              </a:rPr>
              <a:t>мак</a:t>
            </a:r>
          </a:p>
          <a:p>
            <a:pPr>
              <a:buFontTx/>
              <a:buChar char="-"/>
            </a:pPr>
            <a:r>
              <a:rPr lang="ru-RU" sz="1800">
                <a:latin typeface="Arial" charset="0"/>
              </a:rPr>
              <a:t>фиалка</a:t>
            </a:r>
          </a:p>
          <a:p>
            <a:pPr>
              <a:buFontTx/>
              <a:buChar char="-"/>
            </a:pPr>
            <a:r>
              <a:rPr lang="ru-RU" sz="1800">
                <a:latin typeface="Arial" charset="0"/>
              </a:rPr>
              <a:t>табак</a:t>
            </a:r>
          </a:p>
          <a:p>
            <a:pPr>
              <a:buFontTx/>
              <a:buChar char="-"/>
            </a:pPr>
            <a:r>
              <a:rPr lang="ru-RU" sz="1800">
                <a:latin typeface="Arial" charset="0"/>
              </a:rPr>
              <a:t>тюльпан</a:t>
            </a:r>
          </a:p>
          <a:p>
            <a:pPr>
              <a:buFontTx/>
              <a:buChar char="-"/>
            </a:pPr>
            <a:r>
              <a:rPr lang="ru-RU" sz="1800">
                <a:latin typeface="Arial" charset="0"/>
              </a:rPr>
              <a:t>белена</a:t>
            </a:r>
          </a:p>
          <a:p>
            <a:pPr>
              <a:buFontTx/>
              <a:buChar char="-"/>
            </a:pPr>
            <a:r>
              <a:rPr lang="ru-RU" sz="1800">
                <a:latin typeface="Arial" charset="0"/>
              </a:rPr>
              <a:t>дурман</a:t>
            </a:r>
          </a:p>
          <a:p>
            <a:pPr>
              <a:buFontTx/>
              <a:buChar char="-"/>
            </a:pPr>
            <a:endParaRPr lang="ru-RU" sz="1800">
              <a:latin typeface="Arial" charset="0"/>
            </a:endParaRPr>
          </a:p>
          <a:p>
            <a:endParaRPr lang="ru-RU" sz="1800">
              <a:latin typeface="Arial" charset="0"/>
            </a:endParaRPr>
          </a:p>
          <a:p>
            <a:endParaRPr lang="ru-RU" sz="1800">
              <a:latin typeface="Arial" charset="0"/>
            </a:endParaRPr>
          </a:p>
        </p:txBody>
      </p:sp>
      <p:sp>
        <p:nvSpPr>
          <p:cNvPr id="11278" name="Line 14"/>
          <p:cNvSpPr>
            <a:spLocks noChangeShapeType="1"/>
          </p:cNvSpPr>
          <p:nvPr/>
        </p:nvSpPr>
        <p:spPr bwMode="auto">
          <a:xfrm>
            <a:off x="5943600" y="1600200"/>
            <a:ext cx="1152525" cy="649288"/>
          </a:xfrm>
          <a:prstGeom prst="line">
            <a:avLst/>
          </a:prstGeom>
          <a:noFill/>
          <a:ln w="9525">
            <a:solidFill>
              <a:schemeClr val="tx1"/>
            </a:solidFill>
            <a:round/>
            <a:headEnd/>
            <a:tailEnd type="triangle" w="med" len="med"/>
          </a:ln>
        </p:spPr>
        <p:txBody>
          <a:bodyPr/>
          <a:lstStyle/>
          <a:p>
            <a:endParaRPr lang="ru-RU"/>
          </a:p>
        </p:txBody>
      </p:sp>
      <p:sp>
        <p:nvSpPr>
          <p:cNvPr id="11279" name="Line 15"/>
          <p:cNvSpPr>
            <a:spLocks noChangeShapeType="1"/>
          </p:cNvSpPr>
          <p:nvPr/>
        </p:nvSpPr>
        <p:spPr bwMode="auto">
          <a:xfrm>
            <a:off x="5029200" y="1524000"/>
            <a:ext cx="431800" cy="2520950"/>
          </a:xfrm>
          <a:prstGeom prst="line">
            <a:avLst/>
          </a:prstGeom>
          <a:noFill/>
          <a:ln w="9525">
            <a:solidFill>
              <a:schemeClr val="tx1"/>
            </a:solidFill>
            <a:round/>
            <a:headEnd/>
            <a:tailEnd type="triangle" w="med" len="med"/>
          </a:ln>
        </p:spPr>
        <p:txBody>
          <a:bodyPr/>
          <a:lstStyle/>
          <a:p>
            <a:endParaRPr lang="ru-RU"/>
          </a:p>
        </p:txBody>
      </p:sp>
      <p:sp>
        <p:nvSpPr>
          <p:cNvPr id="11280" name="Rectangle 16"/>
          <p:cNvSpPr>
            <a:spLocks noChangeArrowheads="1"/>
          </p:cNvSpPr>
          <p:nvPr/>
        </p:nvSpPr>
        <p:spPr bwMode="auto">
          <a:xfrm>
            <a:off x="5105400" y="4191000"/>
            <a:ext cx="1122363" cy="2563813"/>
          </a:xfrm>
          <a:prstGeom prst="rect">
            <a:avLst/>
          </a:prstGeom>
          <a:noFill/>
          <a:ln w="9525">
            <a:noFill/>
            <a:miter lim="800000"/>
            <a:headEnd/>
            <a:tailEnd/>
          </a:ln>
        </p:spPr>
        <p:txBody>
          <a:bodyPr>
            <a:spAutoFit/>
          </a:bodyPr>
          <a:lstStyle/>
          <a:p>
            <a:pPr algn="ctr"/>
            <a:r>
              <a:rPr lang="ru-RU" sz="1800" b="1" u="sng" dirty="0">
                <a:latin typeface="Arial" charset="0"/>
              </a:rPr>
              <a:t>Стручок</a:t>
            </a:r>
          </a:p>
          <a:p>
            <a:pPr algn="ctr"/>
            <a:r>
              <a:rPr lang="ru-RU" sz="1800" dirty="0">
                <a:latin typeface="Arial" charset="0"/>
              </a:rPr>
              <a:t>-сурепка</a:t>
            </a:r>
          </a:p>
          <a:p>
            <a:pPr algn="ctr"/>
            <a:r>
              <a:rPr lang="ru-RU" sz="1800" dirty="0">
                <a:latin typeface="Arial" charset="0"/>
              </a:rPr>
              <a:t>-капуста</a:t>
            </a:r>
          </a:p>
          <a:p>
            <a:pPr algn="ctr"/>
            <a:r>
              <a:rPr lang="ru-RU" sz="1800" dirty="0">
                <a:latin typeface="Arial" charset="0"/>
              </a:rPr>
              <a:t>-редис</a:t>
            </a:r>
          </a:p>
          <a:p>
            <a:pPr algn="ctr"/>
            <a:r>
              <a:rPr lang="ru-RU" sz="1800" dirty="0">
                <a:latin typeface="Arial" charset="0"/>
              </a:rPr>
              <a:t>-репа</a:t>
            </a:r>
          </a:p>
          <a:p>
            <a:pPr algn="ctr"/>
            <a:r>
              <a:rPr lang="ru-RU" sz="1800" dirty="0">
                <a:latin typeface="Arial" charset="0"/>
              </a:rPr>
              <a:t>-брюква</a:t>
            </a:r>
          </a:p>
          <a:p>
            <a:pPr algn="ctr"/>
            <a:r>
              <a:rPr lang="ru-RU" sz="1800" dirty="0">
                <a:latin typeface="Arial" charset="0"/>
              </a:rPr>
              <a:t>-редька</a:t>
            </a:r>
          </a:p>
          <a:p>
            <a:pPr algn="ctr"/>
            <a:r>
              <a:rPr lang="ru-RU" sz="1800" dirty="0">
                <a:latin typeface="Arial" charset="0"/>
              </a:rPr>
              <a:t>-левкоя</a:t>
            </a:r>
          </a:p>
          <a:p>
            <a:pPr algn="ctr"/>
            <a:r>
              <a:rPr lang="ru-RU" sz="1800" dirty="0">
                <a:latin typeface="Arial" charset="0"/>
              </a:rPr>
              <a:t>-якутка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anim calcmode="lin" valueType="num">
                                      <p:cBhvr additive="base">
                                        <p:cTn id="7" dur="500" fill="hold"/>
                                        <p:tgtEl>
                                          <p:spTgt spid="665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6564">
                                            <p:txEl>
                                              <p:pRg st="1" end="1"/>
                                            </p:txEl>
                                          </p:spTgt>
                                        </p:tgtEl>
                                        <p:attrNameLst>
                                          <p:attrName>style.visibility</p:attrName>
                                        </p:attrNameLst>
                                      </p:cBhvr>
                                      <p:to>
                                        <p:strVal val="visible"/>
                                      </p:to>
                                    </p:set>
                                    <p:anim calcmode="lin" valueType="num">
                                      <p:cBhvr additive="base">
                                        <p:cTn id="13" dur="500" fill="hold"/>
                                        <p:tgtEl>
                                          <p:spTgt spid="6656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6564">
                                            <p:txEl>
                                              <p:pRg st="2" end="2"/>
                                            </p:txEl>
                                          </p:spTgt>
                                        </p:tgtEl>
                                        <p:attrNameLst>
                                          <p:attrName>style.visibility</p:attrName>
                                        </p:attrNameLst>
                                      </p:cBhvr>
                                      <p:to>
                                        <p:strVal val="visible"/>
                                      </p:to>
                                    </p:set>
                                    <p:anim calcmode="lin" valueType="num">
                                      <p:cBhvr additive="base">
                                        <p:cTn id="17" dur="500" fill="hold"/>
                                        <p:tgtEl>
                                          <p:spTgt spid="6656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65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6566">
                                            <p:txEl>
                                              <p:pRg st="0" end="0"/>
                                            </p:txEl>
                                          </p:spTgt>
                                        </p:tgtEl>
                                        <p:attrNameLst>
                                          <p:attrName>style.visibility</p:attrName>
                                        </p:attrNameLst>
                                      </p:cBhvr>
                                      <p:to>
                                        <p:strVal val="visible"/>
                                      </p:to>
                                    </p:set>
                                    <p:anim calcmode="lin" valueType="num">
                                      <p:cBhvr additive="base">
                                        <p:cTn id="23" dur="500" fill="hold"/>
                                        <p:tgtEl>
                                          <p:spTgt spid="6656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65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6566">
                                            <p:txEl>
                                              <p:pRg st="1" end="1"/>
                                            </p:txEl>
                                          </p:spTgt>
                                        </p:tgtEl>
                                        <p:attrNameLst>
                                          <p:attrName>style.visibility</p:attrName>
                                        </p:attrNameLst>
                                      </p:cBhvr>
                                      <p:to>
                                        <p:strVal val="visible"/>
                                      </p:to>
                                    </p:set>
                                    <p:anim calcmode="lin" valueType="num">
                                      <p:cBhvr additive="base">
                                        <p:cTn id="29" dur="500" fill="hold"/>
                                        <p:tgtEl>
                                          <p:spTgt spid="66566">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65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6570">
                                            <p:txEl>
                                              <p:pRg st="0" end="0"/>
                                            </p:txEl>
                                          </p:spTgt>
                                        </p:tgtEl>
                                        <p:attrNameLst>
                                          <p:attrName>style.visibility</p:attrName>
                                        </p:attrNameLst>
                                      </p:cBhvr>
                                      <p:to>
                                        <p:strVal val="visible"/>
                                      </p:to>
                                    </p:set>
                                    <p:anim calcmode="lin" valueType="num">
                                      <p:cBhvr additive="base">
                                        <p:cTn id="35" dur="500" fill="hold"/>
                                        <p:tgtEl>
                                          <p:spTgt spid="66570">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65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6570">
                                            <p:txEl>
                                              <p:pRg st="1" end="1"/>
                                            </p:txEl>
                                          </p:spTgt>
                                        </p:tgtEl>
                                        <p:attrNameLst>
                                          <p:attrName>style.visibility</p:attrName>
                                        </p:attrNameLst>
                                      </p:cBhvr>
                                      <p:to>
                                        <p:strVal val="visible"/>
                                      </p:to>
                                    </p:set>
                                    <p:anim calcmode="lin" valueType="num">
                                      <p:cBhvr additive="base">
                                        <p:cTn id="41" dur="500" fill="hold"/>
                                        <p:tgtEl>
                                          <p:spTgt spid="66570">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6570">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6570">
                                            <p:txEl>
                                              <p:pRg st="2" end="2"/>
                                            </p:txEl>
                                          </p:spTgt>
                                        </p:tgtEl>
                                        <p:attrNameLst>
                                          <p:attrName>style.visibility</p:attrName>
                                        </p:attrNameLst>
                                      </p:cBhvr>
                                      <p:to>
                                        <p:strVal val="visible"/>
                                      </p:to>
                                    </p:set>
                                    <p:anim calcmode="lin" valueType="num">
                                      <p:cBhvr additive="base">
                                        <p:cTn id="45" dur="500" fill="hold"/>
                                        <p:tgtEl>
                                          <p:spTgt spid="66570">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65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6572">
                                            <p:txEl>
                                              <p:pRg st="0" end="0"/>
                                            </p:txEl>
                                          </p:spTgt>
                                        </p:tgtEl>
                                        <p:attrNameLst>
                                          <p:attrName>style.visibility</p:attrName>
                                        </p:attrNameLst>
                                      </p:cBhvr>
                                      <p:to>
                                        <p:strVal val="visible"/>
                                      </p:to>
                                    </p:set>
                                    <p:anim calcmode="lin" valueType="num">
                                      <p:cBhvr additive="base">
                                        <p:cTn id="51" dur="500" fill="hold"/>
                                        <p:tgtEl>
                                          <p:spTgt spid="66572">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65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6572">
                                            <p:txEl>
                                              <p:pRg st="1" end="1"/>
                                            </p:txEl>
                                          </p:spTgt>
                                        </p:tgtEl>
                                        <p:attrNameLst>
                                          <p:attrName>style.visibility</p:attrName>
                                        </p:attrNameLst>
                                      </p:cBhvr>
                                      <p:to>
                                        <p:strVal val="visible"/>
                                      </p:to>
                                    </p:set>
                                    <p:anim calcmode="lin" valueType="num">
                                      <p:cBhvr additive="base">
                                        <p:cTn id="57" dur="500" fill="hold"/>
                                        <p:tgtEl>
                                          <p:spTgt spid="66572">
                                            <p:txEl>
                                              <p:pRg st="1" end="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6572">
                                            <p:txEl>
                                              <p:pRg st="1" end="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6572">
                                            <p:txEl>
                                              <p:pRg st="2" end="2"/>
                                            </p:txEl>
                                          </p:spTgt>
                                        </p:tgtEl>
                                        <p:attrNameLst>
                                          <p:attrName>style.visibility</p:attrName>
                                        </p:attrNameLst>
                                      </p:cBhvr>
                                      <p:to>
                                        <p:strVal val="visible"/>
                                      </p:to>
                                    </p:set>
                                    <p:anim calcmode="lin" valueType="num">
                                      <p:cBhvr additive="base">
                                        <p:cTn id="61" dur="500" fill="hold"/>
                                        <p:tgtEl>
                                          <p:spTgt spid="66572">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6572">
                                            <p:txEl>
                                              <p:pRg st="2" end="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66572">
                                            <p:txEl>
                                              <p:pRg st="3" end="3"/>
                                            </p:txEl>
                                          </p:spTgt>
                                        </p:tgtEl>
                                        <p:attrNameLst>
                                          <p:attrName>style.visibility</p:attrName>
                                        </p:attrNameLst>
                                      </p:cBhvr>
                                      <p:to>
                                        <p:strVal val="visible"/>
                                      </p:to>
                                    </p:set>
                                    <p:anim calcmode="lin" valueType="num">
                                      <p:cBhvr additive="base">
                                        <p:cTn id="65" dur="500" fill="hold"/>
                                        <p:tgtEl>
                                          <p:spTgt spid="66572">
                                            <p:txEl>
                                              <p:pRg st="3" end="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6572">
                                            <p:txEl>
                                              <p:pRg st="3" end="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66572">
                                            <p:txEl>
                                              <p:pRg st="4" end="4"/>
                                            </p:txEl>
                                          </p:spTgt>
                                        </p:tgtEl>
                                        <p:attrNameLst>
                                          <p:attrName>style.visibility</p:attrName>
                                        </p:attrNameLst>
                                      </p:cBhvr>
                                      <p:to>
                                        <p:strVal val="visible"/>
                                      </p:to>
                                    </p:set>
                                    <p:anim calcmode="lin" valueType="num">
                                      <p:cBhvr additive="base">
                                        <p:cTn id="69" dur="500" fill="hold"/>
                                        <p:tgtEl>
                                          <p:spTgt spid="66572">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665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66573">
                                            <p:txEl>
                                              <p:pRg st="0" end="0"/>
                                            </p:txEl>
                                          </p:spTgt>
                                        </p:tgtEl>
                                        <p:attrNameLst>
                                          <p:attrName>style.visibility</p:attrName>
                                        </p:attrNameLst>
                                      </p:cBhvr>
                                      <p:to>
                                        <p:strVal val="visible"/>
                                      </p:to>
                                    </p:set>
                                    <p:anim calcmode="lin" valueType="num">
                                      <p:cBhvr additive="base">
                                        <p:cTn id="75" dur="500" fill="hold"/>
                                        <p:tgtEl>
                                          <p:spTgt spid="66573">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65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66573">
                                            <p:txEl>
                                              <p:pRg st="1" end="1"/>
                                            </p:txEl>
                                          </p:spTgt>
                                        </p:tgtEl>
                                        <p:attrNameLst>
                                          <p:attrName>style.visibility</p:attrName>
                                        </p:attrNameLst>
                                      </p:cBhvr>
                                      <p:to>
                                        <p:strVal val="visible"/>
                                      </p:to>
                                    </p:set>
                                    <p:anim calcmode="lin" valueType="num">
                                      <p:cBhvr additive="base">
                                        <p:cTn id="81" dur="500" fill="hold"/>
                                        <p:tgtEl>
                                          <p:spTgt spid="66573">
                                            <p:txEl>
                                              <p:pRg st="1" end="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66573">
                                            <p:txEl>
                                              <p:pRg st="1" end="1"/>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66573">
                                            <p:txEl>
                                              <p:pRg st="2" end="2"/>
                                            </p:txEl>
                                          </p:spTgt>
                                        </p:tgtEl>
                                        <p:attrNameLst>
                                          <p:attrName>style.visibility</p:attrName>
                                        </p:attrNameLst>
                                      </p:cBhvr>
                                      <p:to>
                                        <p:strVal val="visible"/>
                                      </p:to>
                                    </p:set>
                                    <p:anim calcmode="lin" valueType="num">
                                      <p:cBhvr additive="base">
                                        <p:cTn id="85" dur="500" fill="hold"/>
                                        <p:tgtEl>
                                          <p:spTgt spid="66573">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6573">
                                            <p:txEl>
                                              <p:pRg st="2" end="2"/>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66573">
                                            <p:txEl>
                                              <p:pRg st="3" end="3"/>
                                            </p:txEl>
                                          </p:spTgt>
                                        </p:tgtEl>
                                        <p:attrNameLst>
                                          <p:attrName>style.visibility</p:attrName>
                                        </p:attrNameLst>
                                      </p:cBhvr>
                                      <p:to>
                                        <p:strVal val="visible"/>
                                      </p:to>
                                    </p:set>
                                    <p:anim calcmode="lin" valueType="num">
                                      <p:cBhvr additive="base">
                                        <p:cTn id="89" dur="500" fill="hold"/>
                                        <p:tgtEl>
                                          <p:spTgt spid="66573">
                                            <p:txEl>
                                              <p:pRg st="3" end="3"/>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66573">
                                            <p:txEl>
                                              <p:pRg st="3" end="3"/>
                                            </p:txEl>
                                          </p:spTgt>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66573">
                                            <p:txEl>
                                              <p:pRg st="4" end="4"/>
                                            </p:txEl>
                                          </p:spTgt>
                                        </p:tgtEl>
                                        <p:attrNameLst>
                                          <p:attrName>style.visibility</p:attrName>
                                        </p:attrNameLst>
                                      </p:cBhvr>
                                      <p:to>
                                        <p:strVal val="visible"/>
                                      </p:to>
                                    </p:set>
                                    <p:anim calcmode="lin" valueType="num">
                                      <p:cBhvr additive="base">
                                        <p:cTn id="93" dur="500" fill="hold"/>
                                        <p:tgtEl>
                                          <p:spTgt spid="66573">
                                            <p:txEl>
                                              <p:pRg st="4" end="4"/>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6573">
                                            <p:txEl>
                                              <p:pRg st="4" end="4"/>
                                            </p:txEl>
                                          </p:spTgt>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66573">
                                            <p:txEl>
                                              <p:pRg st="5" end="5"/>
                                            </p:txEl>
                                          </p:spTgt>
                                        </p:tgtEl>
                                        <p:attrNameLst>
                                          <p:attrName>style.visibility</p:attrName>
                                        </p:attrNameLst>
                                      </p:cBhvr>
                                      <p:to>
                                        <p:strVal val="visible"/>
                                      </p:to>
                                    </p:set>
                                    <p:anim calcmode="lin" valueType="num">
                                      <p:cBhvr additive="base">
                                        <p:cTn id="97" dur="500" fill="hold"/>
                                        <p:tgtEl>
                                          <p:spTgt spid="66573">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6573">
                                            <p:txEl>
                                              <p:pRg st="5" end="5"/>
                                            </p:txEl>
                                          </p:spTgt>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66573">
                                            <p:txEl>
                                              <p:pRg st="6" end="6"/>
                                            </p:txEl>
                                          </p:spTgt>
                                        </p:tgtEl>
                                        <p:attrNameLst>
                                          <p:attrName>style.visibility</p:attrName>
                                        </p:attrNameLst>
                                      </p:cBhvr>
                                      <p:to>
                                        <p:strVal val="visible"/>
                                      </p:to>
                                    </p:set>
                                    <p:anim calcmode="lin" valueType="num">
                                      <p:cBhvr additive="base">
                                        <p:cTn id="101" dur="500" fill="hold"/>
                                        <p:tgtEl>
                                          <p:spTgt spid="66573">
                                            <p:txEl>
                                              <p:pRg st="6" end="6"/>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66573">
                                            <p:txEl>
                                              <p:pRg st="6" end="6"/>
                                            </p:txEl>
                                          </p:spTgt>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66573">
                                            <p:txEl>
                                              <p:pRg st="7" end="7"/>
                                            </p:txEl>
                                          </p:spTgt>
                                        </p:tgtEl>
                                        <p:attrNameLst>
                                          <p:attrName>style.visibility</p:attrName>
                                        </p:attrNameLst>
                                      </p:cBhvr>
                                      <p:to>
                                        <p:strVal val="visible"/>
                                      </p:to>
                                    </p:set>
                                    <p:anim calcmode="lin" valueType="num">
                                      <p:cBhvr additive="base">
                                        <p:cTn id="105" dur="500" fill="hold"/>
                                        <p:tgtEl>
                                          <p:spTgt spid="66573">
                                            <p:txEl>
                                              <p:pRg st="7" end="7"/>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66573">
                                            <p:txEl>
                                              <p:pRg st="7" end="7"/>
                                            </p:txEl>
                                          </p:spTgt>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66573">
                                            <p:txEl>
                                              <p:pRg st="8" end="8"/>
                                            </p:txEl>
                                          </p:spTgt>
                                        </p:tgtEl>
                                        <p:attrNameLst>
                                          <p:attrName>style.visibility</p:attrName>
                                        </p:attrNameLst>
                                      </p:cBhvr>
                                      <p:to>
                                        <p:strVal val="visible"/>
                                      </p:to>
                                    </p:set>
                                    <p:anim calcmode="lin" valueType="num">
                                      <p:cBhvr additive="base">
                                        <p:cTn id="109" dur="500" fill="hold"/>
                                        <p:tgtEl>
                                          <p:spTgt spid="66573">
                                            <p:txEl>
                                              <p:pRg st="8" end="8"/>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657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643192" cy="1354162"/>
          </a:xfrm>
        </p:spPr>
        <p:txBody>
          <a:bodyPr>
            <a:normAutofit fontScale="90000"/>
          </a:bodyPr>
          <a:lstStyle/>
          <a:p>
            <a:r>
              <a:rPr lang="ru-RU" dirty="0" smtClean="0"/>
              <a:t>О ком позаботилась природа, создав вкусные плоды?</a:t>
            </a:r>
            <a:br>
              <a:rPr lang="ru-RU" dirty="0" smtClean="0"/>
            </a:br>
            <a:endParaRPr lang="ru-RU" dirty="0"/>
          </a:p>
        </p:txBody>
      </p:sp>
      <p:pic>
        <p:nvPicPr>
          <p:cNvPr id="3" name="Picture 6" descr="&amp;Ucy;&amp;chcy;&amp;icy;&amp;mcy; &amp;bcy;&amp;icy;&amp;ocy;&amp;lcy;&amp;ocy;&amp;gcy;&amp;icy;&amp;yucy; &amp;vcy;&amp;mcy;&amp;iecy;&amp;scy;&amp;tcy;&amp;iecy; &quot; &amp;Ocy;&amp;fcy;&amp;icy;&amp;tscy;&amp;icy;&amp;acy;&amp;lcy;&amp;softcy;&amp;ncy;&amp;ycy;&amp;jcy; &amp;scy;&amp;acy;&amp;jcy;&amp;tcy; &amp;shcy;&amp;kcy;&amp;ocy;&amp;lcy;&amp;ycy; 18 &amp;gcy;.&amp;Kcy;&amp;acy;&amp;zcy;&amp;acy;&amp;ncy;&amp;softcy;"/>
          <p:cNvPicPr>
            <a:picLocks noChangeAspect="1" noChangeArrowheads="1"/>
          </p:cNvPicPr>
          <p:nvPr/>
        </p:nvPicPr>
        <p:blipFill>
          <a:blip r:embed="rId2" cstate="print"/>
          <a:srcRect/>
          <a:stretch>
            <a:fillRect/>
          </a:stretch>
        </p:blipFill>
        <p:spPr bwMode="auto">
          <a:xfrm>
            <a:off x="395536" y="1412776"/>
            <a:ext cx="2704526" cy="1800200"/>
          </a:xfrm>
          <a:prstGeom prst="rect">
            <a:avLst/>
          </a:prstGeom>
          <a:noFill/>
        </p:spPr>
      </p:pic>
      <p:pic>
        <p:nvPicPr>
          <p:cNvPr id="4" name="Picture 2" descr="&amp;Scy;&amp;ocy;&amp;rcy;&amp;tcy; &amp;yacy;&amp;bcy;&amp;lcy;&amp;ocy;&amp;ncy;&amp;icy;: &quot;&amp;Mcy;&amp;iecy;&amp;chcy;&amp;tcy;&amp;acy;&quot;"/>
          <p:cNvPicPr>
            <a:picLocks noChangeAspect="1" noChangeArrowheads="1"/>
          </p:cNvPicPr>
          <p:nvPr/>
        </p:nvPicPr>
        <p:blipFill>
          <a:blip r:embed="rId3" cstate="print"/>
          <a:srcRect/>
          <a:stretch>
            <a:fillRect/>
          </a:stretch>
        </p:blipFill>
        <p:spPr bwMode="auto">
          <a:xfrm>
            <a:off x="3275856" y="1628800"/>
            <a:ext cx="2232248" cy="2178242"/>
          </a:xfrm>
          <a:prstGeom prst="rect">
            <a:avLst/>
          </a:prstGeom>
          <a:noFill/>
        </p:spPr>
      </p:pic>
      <p:pic>
        <p:nvPicPr>
          <p:cNvPr id="5" name="Picture 4" descr="&amp;Gcy;&amp;rcy;&amp;acy;&amp;ncy;&amp;acy;&amp;tcy; &amp;icy; &amp;iecy;&amp;gcy;&amp;ocy; &amp;pcy;&amp;ocy;&amp;lcy;&amp;iecy;&amp;zcy;&amp;ncy;&amp;ycy;&amp;iecy; &amp;scy;&amp;vcy;&amp;ocy;&amp;jcy;&amp;scy;&amp;tcy;&amp;vcy;&amp;acy; &amp;Scy;&amp;acy;&amp;mcy;&amp;ycy;&amp;jcy; &amp;Scy;&amp;ocy;&amp;chcy;&amp;ncy;&amp;ycy;&amp;jcy; &amp;Scy;&amp;acy;&amp;jcy;&amp;tcy;"/>
          <p:cNvPicPr>
            <a:picLocks noChangeAspect="1" noChangeArrowheads="1"/>
          </p:cNvPicPr>
          <p:nvPr/>
        </p:nvPicPr>
        <p:blipFill>
          <a:blip r:embed="rId4" cstate="print"/>
          <a:srcRect/>
          <a:stretch>
            <a:fillRect/>
          </a:stretch>
        </p:blipFill>
        <p:spPr bwMode="auto">
          <a:xfrm>
            <a:off x="6156176" y="692696"/>
            <a:ext cx="2742804" cy="1944216"/>
          </a:xfrm>
          <a:prstGeom prst="rect">
            <a:avLst/>
          </a:prstGeom>
          <a:noFill/>
        </p:spPr>
      </p:pic>
      <p:pic>
        <p:nvPicPr>
          <p:cNvPr id="6" name="Picture 12" descr="&amp;Kcy;&amp;acy;&amp;kcy;&amp;icy;&amp;iecy; &amp;pcy;&amp;lcy;&amp;ocy;&amp;dcy;&amp;ycy; &amp;ocy;&amp;khcy;&amp;rcy;&amp;acy;&amp;ncy;&amp;yacy;&amp;lcy;&amp;icy; &amp;vcy; &amp;scy;&amp;vcy;&amp;ocy;&amp;icy;&amp;khcy; &amp;scy;&amp;acy;&amp;dcy;&amp;acy;&amp;khcy; &amp;Gcy;&amp;iecy;&amp;scy;&amp;pcy;&amp;iecy;&amp;rcy;&amp;icy;&amp;dcy;&amp;ycy;, &amp;dcy;&amp;ocy;&amp;chcy;&amp;iecy;&amp;rcy;&amp;icy; &amp;Ncy;&amp;ocy;&amp;chcy;&amp;icy;"/>
          <p:cNvPicPr>
            <a:picLocks noChangeAspect="1" noChangeArrowheads="1"/>
          </p:cNvPicPr>
          <p:nvPr/>
        </p:nvPicPr>
        <p:blipFill>
          <a:blip r:embed="rId5" cstate="print"/>
          <a:srcRect/>
          <a:stretch>
            <a:fillRect/>
          </a:stretch>
        </p:blipFill>
        <p:spPr bwMode="auto">
          <a:xfrm rot="1434123">
            <a:off x="302577" y="3690683"/>
            <a:ext cx="3171703" cy="2164898"/>
          </a:xfrm>
          <a:prstGeom prst="rect">
            <a:avLst/>
          </a:prstGeom>
          <a:noFill/>
        </p:spPr>
      </p:pic>
      <p:pic>
        <p:nvPicPr>
          <p:cNvPr id="7" name="Picture 2" descr="http://www.moshiach.ru/pic/first-fruits.jpg"/>
          <p:cNvPicPr>
            <a:picLocks noChangeAspect="1" noChangeArrowheads="1"/>
          </p:cNvPicPr>
          <p:nvPr/>
        </p:nvPicPr>
        <p:blipFill>
          <a:blip r:embed="rId6" cstate="print"/>
          <a:srcRect/>
          <a:stretch>
            <a:fillRect/>
          </a:stretch>
        </p:blipFill>
        <p:spPr bwMode="auto">
          <a:xfrm rot="20532133">
            <a:off x="6173738" y="4511860"/>
            <a:ext cx="2195736" cy="1872208"/>
          </a:xfrm>
          <a:prstGeom prst="rect">
            <a:avLst/>
          </a:prstGeom>
          <a:noFill/>
        </p:spPr>
      </p:pic>
      <p:pic>
        <p:nvPicPr>
          <p:cNvPr id="8" name="Picture 8" descr="&amp;Rcy;&amp;iecy;&amp;fcy;&amp;iecy;&amp;rcy;&amp;acy;&amp;tcy; &amp;Pcy;&amp;lcy;&amp;ocy;&amp;dcy;&amp;ycy;"/>
          <p:cNvPicPr>
            <a:picLocks noChangeAspect="1" noChangeArrowheads="1"/>
          </p:cNvPicPr>
          <p:nvPr/>
        </p:nvPicPr>
        <p:blipFill>
          <a:blip r:embed="rId7" cstate="print"/>
          <a:srcRect/>
          <a:stretch>
            <a:fillRect/>
          </a:stretch>
        </p:blipFill>
        <p:spPr bwMode="auto">
          <a:xfrm>
            <a:off x="7236296" y="2924944"/>
            <a:ext cx="1690622" cy="1412776"/>
          </a:xfrm>
          <a:prstGeom prst="rect">
            <a:avLst/>
          </a:prstGeom>
          <a:noFill/>
        </p:spPr>
      </p:pic>
      <p:pic>
        <p:nvPicPr>
          <p:cNvPr id="9" name="Picture 10" descr="&amp;Pcy;&amp;rcy;&amp;ocy;&amp;dcy;&amp;lcy;&amp;icy;&amp;tcy;&amp;softcy; &amp;zhcy;&amp;icy;&amp;zcy;&amp;ncy;&amp;softcy; &amp;pcy;&amp;ocy;&amp;mcy;&amp;ocy;&amp;zhcy;&amp;iecy;&amp;tcy; &amp;kcy;&amp;icy;&amp;vcy;&amp;icy; - &amp;Icy;&amp;scy;&amp;kcy;&amp;ucy;&amp;scy;&amp;scy;&amp;tcy;&amp;vcy;&amp;ocy; NewsMe"/>
          <p:cNvPicPr>
            <a:picLocks noChangeAspect="1" noChangeArrowheads="1"/>
          </p:cNvPicPr>
          <p:nvPr/>
        </p:nvPicPr>
        <p:blipFill>
          <a:blip r:embed="rId8" cstate="print"/>
          <a:srcRect/>
          <a:stretch>
            <a:fillRect/>
          </a:stretch>
        </p:blipFill>
        <p:spPr bwMode="auto">
          <a:xfrm>
            <a:off x="5580112" y="2996952"/>
            <a:ext cx="1499602" cy="1196752"/>
          </a:xfrm>
          <a:prstGeom prst="rect">
            <a:avLst/>
          </a:prstGeom>
          <a:noFill/>
        </p:spPr>
      </p:pic>
      <p:pic>
        <p:nvPicPr>
          <p:cNvPr id="10" name="Picture 4" descr="http://www.ru.all.biz/img/ru/catalog/692984.jpeg"/>
          <p:cNvPicPr>
            <a:picLocks noChangeAspect="1" noChangeArrowheads="1"/>
          </p:cNvPicPr>
          <p:nvPr/>
        </p:nvPicPr>
        <p:blipFill>
          <a:blip r:embed="rId9" cstate="print"/>
          <a:srcRect/>
          <a:stretch>
            <a:fillRect/>
          </a:stretch>
        </p:blipFill>
        <p:spPr bwMode="auto">
          <a:xfrm>
            <a:off x="3347864" y="4509120"/>
            <a:ext cx="2261114" cy="18448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inalite-kazan.nethouse.ru/static/img/0000/0002/1274/21274483.5pcodcxzr8.W665.jpg"/>
          <p:cNvPicPr>
            <a:picLocks noChangeAspect="1" noChangeArrowheads="1"/>
          </p:cNvPicPr>
          <p:nvPr/>
        </p:nvPicPr>
        <p:blipFill>
          <a:blip r:embed="rId2" cstate="print"/>
          <a:srcRect/>
          <a:stretch>
            <a:fillRect/>
          </a:stretch>
        </p:blipFill>
        <p:spPr bwMode="auto">
          <a:xfrm>
            <a:off x="-6870" y="-28106"/>
            <a:ext cx="9150870" cy="688610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92696"/>
            <a:ext cx="7715200" cy="3528392"/>
          </a:xfrm>
        </p:spPr>
        <p:txBody>
          <a:bodyPr>
            <a:normAutofit/>
          </a:bodyPr>
          <a:lstStyle/>
          <a:p>
            <a:pPr>
              <a:defRPr/>
            </a:pPr>
            <a:r>
              <a:rPr lang="ru-RU" b="1" dirty="0" smtClean="0"/>
              <a:t>Плод  </a:t>
            </a:r>
            <a:r>
              <a:rPr lang="ru-RU" b="1" dirty="0" smtClean="0">
                <a:solidFill>
                  <a:schemeClr val="accent2">
                    <a:lumMod val="50000"/>
                  </a:schemeClr>
                </a:solidFill>
              </a:rPr>
              <a:t>–</a:t>
            </a:r>
            <a:r>
              <a:rPr lang="ru-RU" b="1" dirty="0" smtClean="0">
                <a:solidFill>
                  <a:srgbClr val="FF6600"/>
                </a:solidFill>
              </a:rPr>
              <a:t> </a:t>
            </a:r>
            <a:r>
              <a:rPr lang="ru-RU" b="1" dirty="0" smtClean="0">
                <a:solidFill>
                  <a:schemeClr val="accent2">
                    <a:lumMod val="50000"/>
                  </a:schemeClr>
                </a:solidFill>
              </a:rPr>
              <a:t>это приспособление цветкового растения к распространению семян.</a:t>
            </a:r>
            <a:br>
              <a:rPr lang="ru-RU" b="1" dirty="0" smtClean="0">
                <a:solidFill>
                  <a:schemeClr val="accent2">
                    <a:lumMod val="50000"/>
                  </a:schemeClr>
                </a:solidFill>
              </a:rPr>
            </a:br>
            <a:endParaRPr lang="ru-RU" dirty="0">
              <a:solidFill>
                <a:schemeClr val="accent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60648"/>
            <a:ext cx="7920880" cy="6597352"/>
          </a:xfrm>
        </p:spPr>
        <p:txBody>
          <a:bodyPr>
            <a:normAutofit fontScale="90000"/>
          </a:bodyPr>
          <a:lstStyle/>
          <a:p>
            <a:pPr algn="l">
              <a:defRPr/>
            </a:pPr>
            <a:r>
              <a:rPr lang="ru-RU" b="1" dirty="0" smtClean="0"/>
              <a:t>  Способы распространения  семян:</a:t>
            </a:r>
            <a:br>
              <a:rPr lang="ru-RU" b="1" dirty="0" smtClean="0"/>
            </a:br>
            <a:r>
              <a:rPr lang="ru-RU" b="1" dirty="0" smtClean="0"/>
              <a:t>Ветром - </a:t>
            </a:r>
            <a:r>
              <a:rPr lang="ru-RU" dirty="0" smtClean="0">
                <a:solidFill>
                  <a:schemeClr val="accent2">
                    <a:lumMod val="50000"/>
                  </a:schemeClr>
                </a:solidFill>
              </a:rPr>
              <a:t>лёгкие, маленькая  плотность.</a:t>
            </a:r>
            <a:r>
              <a:rPr lang="ru-RU" b="1" dirty="0" smtClean="0">
                <a:solidFill>
                  <a:srgbClr val="FF6600"/>
                </a:solidFill>
              </a:rPr>
              <a:t/>
            </a:r>
            <a:br>
              <a:rPr lang="ru-RU" b="1" dirty="0" smtClean="0">
                <a:solidFill>
                  <a:srgbClr val="FF6600"/>
                </a:solidFill>
              </a:rPr>
            </a:br>
            <a:r>
              <a:rPr lang="ru-RU" b="1" dirty="0" smtClean="0"/>
              <a:t>Самораспространение - </a:t>
            </a:r>
            <a:r>
              <a:rPr lang="ru-RU" dirty="0" smtClean="0">
                <a:solidFill>
                  <a:schemeClr val="accent2">
                    <a:lumMod val="50000"/>
                  </a:schemeClr>
                </a:solidFill>
              </a:rPr>
              <a:t>плоды, вскрываются самостоятельно</a:t>
            </a:r>
            <a:r>
              <a:rPr lang="ru-RU" dirty="0" smtClean="0">
                <a:solidFill>
                  <a:srgbClr val="FF6600"/>
                </a:solidFill>
              </a:rPr>
              <a:t>.</a:t>
            </a:r>
            <a:r>
              <a:rPr lang="ru-RU" b="1" dirty="0" smtClean="0">
                <a:solidFill>
                  <a:srgbClr val="FF6600"/>
                </a:solidFill>
              </a:rPr>
              <a:t/>
            </a:r>
            <a:br>
              <a:rPr lang="ru-RU" b="1" dirty="0" smtClean="0">
                <a:solidFill>
                  <a:srgbClr val="FF6600"/>
                </a:solidFill>
              </a:rPr>
            </a:br>
            <a:r>
              <a:rPr lang="ru-RU" b="1" dirty="0" smtClean="0"/>
              <a:t>Водой - </a:t>
            </a:r>
            <a:r>
              <a:rPr lang="ru-RU" dirty="0" smtClean="0">
                <a:solidFill>
                  <a:schemeClr val="accent2">
                    <a:lumMod val="50000"/>
                  </a:schemeClr>
                </a:solidFill>
              </a:rPr>
              <a:t>лёгкие, имеются крылышки.</a:t>
            </a:r>
            <a:r>
              <a:rPr lang="ru-RU" b="1" dirty="0" smtClean="0">
                <a:solidFill>
                  <a:srgbClr val="FF6600"/>
                </a:solidFill>
              </a:rPr>
              <a:t/>
            </a:r>
            <a:br>
              <a:rPr lang="ru-RU" b="1" dirty="0" smtClean="0">
                <a:solidFill>
                  <a:srgbClr val="FF6600"/>
                </a:solidFill>
              </a:rPr>
            </a:br>
            <a:r>
              <a:rPr lang="ru-RU" b="1" dirty="0" smtClean="0"/>
              <a:t>Человеком -</a:t>
            </a:r>
            <a:r>
              <a:rPr lang="ru-RU" dirty="0" smtClean="0"/>
              <a:t> </a:t>
            </a:r>
            <a:r>
              <a:rPr lang="ru-RU" dirty="0" smtClean="0">
                <a:solidFill>
                  <a:schemeClr val="accent2">
                    <a:lumMod val="50000"/>
                  </a:schemeClr>
                </a:solidFill>
              </a:rPr>
              <a:t>крючки, липучки.</a:t>
            </a:r>
            <a:r>
              <a:rPr lang="ru-RU" b="1" dirty="0" smtClean="0">
                <a:solidFill>
                  <a:schemeClr val="accent2">
                    <a:lumMod val="50000"/>
                  </a:schemeClr>
                </a:solidFill>
              </a:rPr>
              <a:t/>
            </a:r>
            <a:br>
              <a:rPr lang="ru-RU" b="1" dirty="0" smtClean="0">
                <a:solidFill>
                  <a:schemeClr val="accent2">
                    <a:lumMod val="50000"/>
                  </a:schemeClr>
                </a:solidFill>
              </a:rPr>
            </a:br>
            <a:r>
              <a:rPr lang="ru-RU" b="1" dirty="0" smtClean="0"/>
              <a:t>Животными - </a:t>
            </a:r>
            <a:r>
              <a:rPr lang="ru-RU" dirty="0" smtClean="0">
                <a:solidFill>
                  <a:schemeClr val="accent2">
                    <a:lumMod val="50000"/>
                  </a:schemeClr>
                </a:solidFill>
              </a:rPr>
              <a:t>крючки, липучки, сладкие, сочные, яркие.</a:t>
            </a:r>
            <a:r>
              <a:rPr lang="ru-RU" dirty="0" smtClean="0">
                <a:solidFill>
                  <a:srgbClr val="FF6600"/>
                </a:solidFill>
              </a:rPr>
              <a:t/>
            </a:r>
            <a:br>
              <a:rPr lang="ru-RU" dirty="0" smtClean="0">
                <a:solidFill>
                  <a:srgbClr val="FF6600"/>
                </a:solidFill>
              </a:rPr>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71599" y="1556792"/>
          <a:ext cx="7704857" cy="4680522"/>
        </p:xfrm>
        <a:graphic>
          <a:graphicData uri="http://schemas.openxmlformats.org/drawingml/2006/table">
            <a:tbl>
              <a:tblPr/>
              <a:tblGrid>
                <a:gridCol w="2615410"/>
                <a:gridCol w="2521161"/>
                <a:gridCol w="2568286"/>
              </a:tblGrid>
              <a:tr h="1684971">
                <a:tc>
                  <a:txBody>
                    <a:bodyPr/>
                    <a:lstStyle/>
                    <a:p>
                      <a:pPr algn="l">
                        <a:lnSpc>
                          <a:spcPct val="150000"/>
                        </a:lnSpc>
                        <a:spcAft>
                          <a:spcPts val="0"/>
                        </a:spcAft>
                      </a:pPr>
                      <a:r>
                        <a:rPr lang="ru-RU" sz="1800" b="1" dirty="0">
                          <a:latin typeface="Times New Roman"/>
                          <a:ea typeface="Times New Roman"/>
                          <a:cs typeface="Times New Roman"/>
                        </a:rPr>
                        <a:t>Способы распространения плодов и семян</a:t>
                      </a:r>
                      <a:endParaRPr lang="ru-RU" sz="1800" dirty="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b="1">
                          <a:latin typeface="Times New Roman"/>
                          <a:ea typeface="Times New Roman"/>
                          <a:cs typeface="Times New Roman"/>
                        </a:rPr>
                        <a:t>Примеры растений</a:t>
                      </a:r>
                      <a:endParaRPr lang="ru-RU" sz="180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b="1">
                          <a:latin typeface="Times New Roman"/>
                          <a:ea typeface="Times New Roman"/>
                          <a:cs typeface="Times New Roman"/>
                        </a:rPr>
                        <a:t>Особенности плода, семени, связанные с распространением</a:t>
                      </a:r>
                      <a:endParaRPr lang="ru-RU" sz="180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817">
                <a:tc>
                  <a:txBody>
                    <a:bodyPr/>
                    <a:lstStyle/>
                    <a:p>
                      <a:pPr>
                        <a:lnSpc>
                          <a:spcPct val="150000"/>
                        </a:lnSpc>
                        <a:spcAft>
                          <a:spcPts val="0"/>
                        </a:spcAft>
                      </a:pPr>
                      <a:r>
                        <a:rPr lang="ru-RU" sz="1800" b="1" dirty="0">
                          <a:latin typeface="Times New Roman"/>
                          <a:ea typeface="Times New Roman"/>
                          <a:cs typeface="Times New Roman"/>
                        </a:rPr>
                        <a:t>Ветром </a:t>
                      </a:r>
                      <a:endParaRPr lang="ru-RU" sz="1800" dirty="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mj-lt"/>
                        <a:buAutoNum type="arabicPeriod"/>
                      </a:pPr>
                      <a:endParaRPr lang="ru-RU"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80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182">
                <a:tc>
                  <a:txBody>
                    <a:bodyPr/>
                    <a:lstStyle/>
                    <a:p>
                      <a:pPr>
                        <a:lnSpc>
                          <a:spcPct val="150000"/>
                        </a:lnSpc>
                        <a:spcAft>
                          <a:spcPts val="0"/>
                        </a:spcAft>
                      </a:pPr>
                      <a:r>
                        <a:rPr lang="ru-RU" sz="1800" b="1">
                          <a:latin typeface="Times New Roman"/>
                          <a:ea typeface="Times New Roman"/>
                          <a:cs typeface="Times New Roman"/>
                        </a:rPr>
                        <a:t>Водой </a:t>
                      </a:r>
                      <a:endParaRPr lang="ru-RU" sz="180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mj-lt"/>
                        <a:buAutoNum type="arabicPeriod"/>
                      </a:pPr>
                      <a:endParaRPr lang="ru-RU"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80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58">
                <a:tc>
                  <a:txBody>
                    <a:bodyPr/>
                    <a:lstStyle/>
                    <a:p>
                      <a:pPr>
                        <a:lnSpc>
                          <a:spcPct val="150000"/>
                        </a:lnSpc>
                        <a:spcAft>
                          <a:spcPts val="0"/>
                        </a:spcAft>
                      </a:pPr>
                      <a:r>
                        <a:rPr lang="ru-RU" sz="1800" b="1">
                          <a:latin typeface="Times New Roman"/>
                          <a:ea typeface="Times New Roman"/>
                          <a:cs typeface="Times New Roman"/>
                        </a:rPr>
                        <a:t>Человеком </a:t>
                      </a:r>
                      <a:endParaRPr lang="ru-RU" sz="180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mj-lt"/>
                        <a:buNone/>
                      </a:pPr>
                      <a:r>
                        <a:rPr lang="ru-RU" sz="1800" dirty="0">
                          <a:latin typeface="Times New Roman"/>
                          <a:ea typeface="Times New Roman"/>
                          <a:cs typeface="Times New Roman"/>
                        </a:rPr>
                        <a:t> </a:t>
                      </a:r>
                      <a:endParaRPr lang="ru-RU" sz="1800" dirty="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80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236">
                <a:tc>
                  <a:txBody>
                    <a:bodyPr/>
                    <a:lstStyle/>
                    <a:p>
                      <a:pPr>
                        <a:lnSpc>
                          <a:spcPct val="150000"/>
                        </a:lnSpc>
                        <a:spcAft>
                          <a:spcPts val="0"/>
                        </a:spcAft>
                      </a:pPr>
                      <a:r>
                        <a:rPr lang="ru-RU" sz="1800" b="1">
                          <a:latin typeface="Times New Roman"/>
                          <a:ea typeface="Times New Roman"/>
                          <a:cs typeface="Times New Roman"/>
                        </a:rPr>
                        <a:t>Животными </a:t>
                      </a:r>
                      <a:endParaRPr lang="ru-RU" sz="180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mj-lt"/>
                        <a:buNone/>
                      </a:pPr>
                      <a:endParaRPr lang="ru-RU"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58">
                <a:tc>
                  <a:txBody>
                    <a:bodyPr/>
                    <a:lstStyle/>
                    <a:p>
                      <a:pPr>
                        <a:lnSpc>
                          <a:spcPct val="150000"/>
                        </a:lnSpc>
                        <a:spcAft>
                          <a:spcPts val="0"/>
                        </a:spcAft>
                      </a:pPr>
                      <a:r>
                        <a:rPr lang="ru-RU" sz="1800" b="1">
                          <a:latin typeface="Times New Roman"/>
                          <a:ea typeface="Times New Roman"/>
                          <a:cs typeface="Times New Roman"/>
                        </a:rPr>
                        <a:t>Саморазбрасыванием </a:t>
                      </a:r>
                      <a:endParaRPr lang="ru-RU" sz="1800">
                        <a:latin typeface="Calibri"/>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mj-lt"/>
                        <a:buAutoNum type="arabicPeriod"/>
                      </a:pPr>
                      <a:endParaRPr lang="ru-RU" sz="180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800" dirty="0">
                        <a:latin typeface="Times New Roman"/>
                        <a:ea typeface="Times New Roman"/>
                        <a:cs typeface="Times New Roman"/>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971600" y="695476"/>
            <a:ext cx="777686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«Способы распространения плодов»</a:t>
            </a:r>
            <a:endParaRPr kumimoji="0" lang="ru-RU"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8100392" cy="4378498"/>
          </a:xfrm>
        </p:spPr>
        <p:txBody>
          <a:bodyPr/>
          <a:lstStyle/>
          <a:p>
            <a:pPr algn="l"/>
            <a:r>
              <a:rPr lang="ru-RU" dirty="0" smtClean="0"/>
              <a:t>     </a:t>
            </a:r>
            <a:r>
              <a:rPr lang="ru-RU" b="1" dirty="0" smtClean="0"/>
              <a:t>ЗНАЧЕНИЕ ПЛОДОВ</a:t>
            </a:r>
            <a:br>
              <a:rPr lang="ru-RU" b="1" dirty="0" smtClean="0"/>
            </a:br>
            <a:r>
              <a:rPr lang="ru-RU" dirty="0" smtClean="0"/>
              <a:t/>
            </a:r>
            <a:br>
              <a:rPr lang="ru-RU" dirty="0" smtClean="0"/>
            </a:br>
            <a:r>
              <a:rPr lang="ru-RU" dirty="0" smtClean="0"/>
              <a:t>  </a:t>
            </a:r>
            <a:r>
              <a:rPr lang="ru-RU" sz="3600" dirty="0" smtClean="0"/>
              <a:t>В ПРИРОДЕ       В ЖИЗНИ ЧЕЛОВЕКА                                            </a:t>
            </a:r>
            <a:r>
              <a:rPr lang="ru-RU" dirty="0" smtClean="0"/>
              <a:t/>
            </a:r>
            <a:br>
              <a:rPr lang="ru-RU" dirty="0" smtClean="0"/>
            </a:br>
            <a:endParaRPr lang="ru-RU" dirty="0"/>
          </a:p>
        </p:txBody>
      </p:sp>
      <p:cxnSp>
        <p:nvCxnSpPr>
          <p:cNvPr id="4" name="Прямая со стрелкой 3"/>
          <p:cNvCxnSpPr/>
          <p:nvPr/>
        </p:nvCxnSpPr>
        <p:spPr>
          <a:xfrm flipH="1">
            <a:off x="2915816" y="1772816"/>
            <a:ext cx="10801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4427984" y="1772816"/>
            <a:ext cx="9361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u="sng" dirty="0" smtClean="0"/>
              <a:t>Решение проблемного вопроса.</a:t>
            </a:r>
            <a:endParaRPr lang="ru-RU" dirty="0"/>
          </a:p>
        </p:txBody>
      </p:sp>
      <p:sp>
        <p:nvSpPr>
          <p:cNvPr id="3" name="Прямоугольник 2"/>
          <p:cNvSpPr/>
          <p:nvPr/>
        </p:nvSpPr>
        <p:spPr>
          <a:xfrm>
            <a:off x="1043608" y="1916832"/>
            <a:ext cx="7272808" cy="3785652"/>
          </a:xfrm>
          <a:prstGeom prst="rect">
            <a:avLst/>
          </a:prstGeom>
        </p:spPr>
        <p:txBody>
          <a:bodyPr wrap="square">
            <a:spAutoFit/>
          </a:bodyPr>
          <a:lstStyle/>
          <a:p>
            <a:r>
              <a:rPr lang="ru-RU" sz="6000" b="1" dirty="0" smtClean="0">
                <a:solidFill>
                  <a:schemeClr val="accent2">
                    <a:lumMod val="50000"/>
                  </a:schemeClr>
                </a:solidFill>
              </a:rPr>
              <a:t>На месте чего образуются плоды и для чего они нужны?</a:t>
            </a:r>
            <a:endParaRPr lang="ru-RU" sz="6000" b="1" dirty="0">
              <a:solidFill>
                <a:schemeClr val="accent2">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endParaRPr lang="ru-RU" smtClean="0"/>
          </a:p>
        </p:txBody>
      </p:sp>
      <p:sp>
        <p:nvSpPr>
          <p:cNvPr id="70659" name="Rectangle 3"/>
          <p:cNvSpPr>
            <a:spLocks noGrp="1" noChangeArrowheads="1"/>
          </p:cNvSpPr>
          <p:nvPr>
            <p:ph idx="1"/>
          </p:nvPr>
        </p:nvSpPr>
        <p:spPr/>
        <p:txBody>
          <a:bodyPr/>
          <a:lstStyle/>
          <a:p>
            <a:pPr eaLnBrk="1" hangingPunct="1">
              <a:defRPr/>
            </a:pPr>
            <a:endParaRPr lang="ru-RU" smtClean="0"/>
          </a:p>
        </p:txBody>
      </p:sp>
      <p:pic>
        <p:nvPicPr>
          <p:cNvPr id="16388" name="Picture 4" descr="bee"/>
          <p:cNvPicPr>
            <a:picLocks noChangeAspect="1" noChangeArrowheads="1"/>
          </p:cNvPicPr>
          <p:nvPr/>
        </p:nvPicPr>
        <p:blipFill>
          <a:blip r:embed="rId2" cstate="print"/>
          <a:srcRect/>
          <a:stretch>
            <a:fillRect/>
          </a:stretch>
        </p:blipFill>
        <p:spPr bwMode="auto">
          <a:xfrm>
            <a:off x="0" y="0"/>
            <a:ext cx="12192000" cy="9220200"/>
          </a:xfrm>
          <a:prstGeom prst="rect">
            <a:avLst/>
          </a:prstGeom>
          <a:noFill/>
          <a:ln w="9525">
            <a:noFill/>
            <a:miter lim="800000"/>
            <a:headEnd/>
            <a:tailEnd/>
          </a:ln>
        </p:spPr>
      </p:pic>
      <p:sp>
        <p:nvSpPr>
          <p:cNvPr id="70661" name="Rectangle 5"/>
          <p:cNvSpPr>
            <a:spLocks noChangeArrowheads="1"/>
          </p:cNvSpPr>
          <p:nvPr/>
        </p:nvSpPr>
        <p:spPr bwMode="auto">
          <a:xfrm>
            <a:off x="228600" y="609600"/>
            <a:ext cx="6477000" cy="4524315"/>
          </a:xfrm>
          <a:prstGeom prst="rect">
            <a:avLst/>
          </a:prstGeom>
          <a:noFill/>
          <a:ln w="9525">
            <a:noFill/>
            <a:miter lim="800000"/>
            <a:headEnd/>
            <a:tailEnd/>
          </a:ln>
          <a:effectLst/>
        </p:spPr>
        <p:txBody>
          <a:bodyPr>
            <a:spAutoFit/>
          </a:bodyPr>
          <a:lstStyle/>
          <a:p>
            <a:pPr>
              <a:defRPr/>
            </a:pPr>
            <a:r>
              <a:rPr lang="ru-RU" sz="4800" b="1" dirty="0">
                <a:solidFill>
                  <a:srgbClr val="FF6600"/>
                </a:solidFill>
                <a:effectLst>
                  <a:outerShdw blurRad="38100" dist="38100" dir="2700000" algn="tl">
                    <a:srgbClr val="000000"/>
                  </a:outerShdw>
                </a:effectLst>
              </a:rPr>
              <a:t>Плоды образуются на месте цветка</a:t>
            </a:r>
            <a:r>
              <a:rPr lang="ru-RU" sz="4800" b="1" dirty="0" smtClean="0">
                <a:solidFill>
                  <a:srgbClr val="FF6600"/>
                </a:solidFill>
                <a:effectLst>
                  <a:outerShdw blurRad="38100" dist="38100" dir="2700000" algn="tl">
                    <a:srgbClr val="000000"/>
                  </a:outerShdw>
                </a:effectLst>
              </a:rPr>
              <a:t>.</a:t>
            </a:r>
          </a:p>
          <a:p>
            <a:pPr>
              <a:defRPr/>
            </a:pPr>
            <a:endParaRPr lang="ru-RU" sz="4800" b="1" dirty="0">
              <a:solidFill>
                <a:srgbClr val="FF6600"/>
              </a:solidFill>
              <a:effectLst>
                <a:outerShdw blurRad="38100" dist="38100" dir="2700000" algn="tl">
                  <a:srgbClr val="000000"/>
                </a:outerShdw>
              </a:effectLst>
            </a:endParaRPr>
          </a:p>
          <a:p>
            <a:pPr>
              <a:defRPr/>
            </a:pPr>
            <a:r>
              <a:rPr lang="ru-RU" sz="4800" b="1" dirty="0">
                <a:solidFill>
                  <a:srgbClr val="FF6600"/>
                </a:solidFill>
                <a:effectLst>
                  <a:outerShdw blurRad="38100" dist="38100" dir="2700000" algn="tl">
                    <a:srgbClr val="000000"/>
                  </a:outerShdw>
                </a:effectLst>
              </a:rPr>
              <a:t>Плоды нужны для распространения семян.</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6250706"/>
          </a:xfrm>
        </p:spPr>
        <p:txBody>
          <a:bodyPr>
            <a:normAutofit fontScale="90000"/>
          </a:bodyPr>
          <a:lstStyle/>
          <a:p>
            <a:pPr algn="l"/>
            <a:r>
              <a:rPr lang="ru-RU" i="1" dirty="0" smtClean="0"/>
              <a:t>       </a:t>
            </a:r>
            <a:r>
              <a:rPr lang="ru-RU" i="1" u="sng" dirty="0" smtClean="0"/>
              <a:t>Игра «Чужой среди своих»</a:t>
            </a:r>
            <a:r>
              <a:rPr lang="ru-RU" b="1" dirty="0" smtClean="0"/>
              <a:t> </a:t>
            </a:r>
            <a:br>
              <a:rPr lang="ru-RU" b="1" dirty="0" smtClean="0"/>
            </a:br>
            <a:r>
              <a:rPr lang="ru-RU" b="1" dirty="0" smtClean="0"/>
              <a:t/>
            </a:r>
            <a:br>
              <a:rPr lang="ru-RU" b="1" dirty="0" smtClean="0"/>
            </a:br>
            <a:r>
              <a:rPr lang="ru-RU" sz="3600" dirty="0" smtClean="0"/>
              <a:t>В последовательностях названий трёх растений или плодов выявить </a:t>
            </a:r>
            <a:r>
              <a:rPr lang="ru-RU" sz="3600" i="1" dirty="0" smtClean="0"/>
              <a:t>«лишнее».</a:t>
            </a:r>
            <a:r>
              <a:rPr lang="ru-RU" sz="3600" dirty="0" smtClean="0"/>
              <a:t/>
            </a:r>
            <a:br>
              <a:rPr lang="ru-RU" sz="3600" dirty="0" smtClean="0"/>
            </a:br>
            <a:r>
              <a:rPr lang="ru-RU" dirty="0" smtClean="0"/>
              <a:t/>
            </a:r>
            <a:br>
              <a:rPr lang="ru-RU" dirty="0" smtClean="0"/>
            </a:br>
            <a:r>
              <a:rPr lang="ru-RU" b="1" dirty="0" smtClean="0"/>
              <a:t>1. </a:t>
            </a:r>
            <a:r>
              <a:rPr lang="ru-RU" dirty="0" smtClean="0"/>
              <a:t>Рябина, кокос, лопух,.  </a:t>
            </a:r>
            <a:br>
              <a:rPr lang="ru-RU" dirty="0" smtClean="0"/>
            </a:br>
            <a:r>
              <a:rPr lang="ru-RU" b="1" dirty="0" smtClean="0"/>
              <a:t>2.</a:t>
            </a:r>
            <a:r>
              <a:rPr lang="ru-RU" dirty="0" smtClean="0"/>
              <a:t>  Подорожник,  лотос, кокос. </a:t>
            </a:r>
            <a:br>
              <a:rPr lang="ru-RU" dirty="0" smtClean="0"/>
            </a:br>
            <a:r>
              <a:rPr lang="ru-RU" b="1" dirty="0" smtClean="0"/>
              <a:t>3.</a:t>
            </a:r>
            <a:r>
              <a:rPr lang="ru-RU" dirty="0" smtClean="0"/>
              <a:t> Одуванчик, клён, рябина. </a:t>
            </a:r>
            <a:br>
              <a:rPr lang="ru-RU" dirty="0" smtClean="0"/>
            </a:b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Рефлексия.</a:t>
            </a:r>
            <a:endParaRPr lang="ru-RU" dirty="0"/>
          </a:p>
        </p:txBody>
      </p:sp>
      <p:sp>
        <p:nvSpPr>
          <p:cNvPr id="3" name="Прямоугольник 2"/>
          <p:cNvSpPr/>
          <p:nvPr/>
        </p:nvSpPr>
        <p:spPr>
          <a:xfrm>
            <a:off x="1043608" y="1772816"/>
            <a:ext cx="7632848" cy="3477875"/>
          </a:xfrm>
          <a:prstGeom prst="rect">
            <a:avLst/>
          </a:prstGeom>
        </p:spPr>
        <p:txBody>
          <a:bodyPr wrap="square">
            <a:spAutoFit/>
          </a:bodyPr>
          <a:lstStyle/>
          <a:p>
            <a:r>
              <a:rPr lang="ru-RU" sz="4400" i="1" dirty="0" smtClean="0">
                <a:solidFill>
                  <a:schemeClr val="accent2">
                    <a:lumMod val="50000"/>
                  </a:schemeClr>
                </a:solidFill>
              </a:rPr>
              <a:t>Что мы сегодня с вами делали</a:t>
            </a:r>
          </a:p>
          <a:p>
            <a:r>
              <a:rPr lang="ru-RU" sz="4400" i="1" dirty="0" smtClean="0">
                <a:solidFill>
                  <a:schemeClr val="accent2">
                    <a:lumMod val="50000"/>
                  </a:schemeClr>
                </a:solidFill>
              </a:rPr>
              <a:t> на уроке?</a:t>
            </a:r>
          </a:p>
          <a:p>
            <a:r>
              <a:rPr lang="ru-RU" sz="4400" dirty="0" smtClean="0">
                <a:solidFill>
                  <a:schemeClr val="accent2">
                    <a:lumMod val="50000"/>
                  </a:schemeClr>
                </a:solidFill>
              </a:rPr>
              <a:t>- Зачем мы это делали?</a:t>
            </a:r>
          </a:p>
          <a:p>
            <a:r>
              <a:rPr lang="ru-RU" sz="4400" dirty="0" smtClean="0">
                <a:solidFill>
                  <a:schemeClr val="accent2">
                    <a:lumMod val="50000"/>
                  </a:schemeClr>
                </a:solidFill>
              </a:rPr>
              <a:t>- Как мы это делали?</a:t>
            </a:r>
          </a:p>
          <a:p>
            <a:r>
              <a:rPr lang="ru-RU" sz="4400" dirty="0" smtClean="0">
                <a:solidFill>
                  <a:schemeClr val="accent2">
                    <a:lumMod val="50000"/>
                  </a:schemeClr>
                </a:solidFill>
              </a:rPr>
              <a:t>- Что же у нас получилось?</a:t>
            </a:r>
            <a:endParaRPr lang="ru-RU" sz="4400" dirty="0">
              <a:solidFill>
                <a:schemeClr val="accent2">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043608" y="398268"/>
            <a:ext cx="756084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Домашнее  задание</a:t>
            </a:r>
            <a:r>
              <a:rPr kumimoji="0" lang="ru-RU"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accent2">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1. Изучить §24 (стр.91-94; устно ответить на в.№1,2,4.</a:t>
            </a:r>
            <a:endParaRPr kumimoji="0" lang="ru-RU" sz="2000" b="0" i="0" u="none" strike="noStrike" cap="none" normalizeH="0" baseline="0" dirty="0" smtClean="0">
              <a:ln>
                <a:noFill/>
              </a:ln>
              <a:solidFill>
                <a:schemeClr val="accent2">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2. Заполните таблицу</a:t>
            </a: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chemeClr val="accent2">
                  <a:lumMod val="50000"/>
                </a:schemeClr>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chemeClr val="accent2">
                  <a:lumMod val="50000"/>
                </a:schemeClr>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chemeClr val="accent2">
                  <a:lumMod val="50000"/>
                </a:schemeClr>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chemeClr val="accent2">
                  <a:lumMod val="50000"/>
                </a:schemeClr>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solidFill>
                <a:schemeClr val="accent2">
                  <a:lumMod val="50000"/>
                </a:schemeClr>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accent2">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3. Задание на выбор.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А) Составьте кроссворд по теме Плоды.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 Б) Подготовьте доклад по теме Экзотические плоды.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В) Вспомните, в каких сказках, рассказах главными героями являются какие либо плоды.</a:t>
            </a:r>
            <a:endParaRPr kumimoji="0" lang="ru-RU" sz="2000" b="0" i="0" u="none" strike="noStrike" cap="none" normalizeH="0" baseline="0" dirty="0" smtClean="0">
              <a:ln>
                <a:noFill/>
              </a:ln>
              <a:solidFill>
                <a:schemeClr val="accent2">
                  <a:lumMod val="50000"/>
                </a:schemeClr>
              </a:solidFill>
              <a:effectLst/>
              <a:latin typeface="Arial" pitchFamily="34" charset="0"/>
            </a:endParaRPr>
          </a:p>
        </p:txBody>
      </p:sp>
      <p:graphicFrame>
        <p:nvGraphicFramePr>
          <p:cNvPr id="4" name="Таблица 3"/>
          <p:cNvGraphicFramePr>
            <a:graphicFrameLocks noGrp="1"/>
          </p:cNvGraphicFramePr>
          <p:nvPr/>
        </p:nvGraphicFramePr>
        <p:xfrm>
          <a:off x="1043608" y="1700810"/>
          <a:ext cx="6576392" cy="2512288"/>
        </p:xfrm>
        <a:graphic>
          <a:graphicData uri="http://schemas.openxmlformats.org/drawingml/2006/table">
            <a:tbl>
              <a:tblPr firstRow="1" bandRow="1">
                <a:tableStyleId>{5940675A-B579-460E-94D1-54222C63F5DA}</a:tableStyleId>
              </a:tblPr>
              <a:tblGrid>
                <a:gridCol w="1644098"/>
                <a:gridCol w="1644098"/>
                <a:gridCol w="1644098"/>
                <a:gridCol w="1644098"/>
              </a:tblGrid>
              <a:tr h="468052">
                <a:tc>
                  <a:txBody>
                    <a:bodyPr/>
                    <a:lstStyle/>
                    <a:p>
                      <a:r>
                        <a:rPr lang="ru-RU" sz="1800" kern="1200" dirty="0" smtClean="0">
                          <a:solidFill>
                            <a:schemeClr val="accent2">
                              <a:lumMod val="50000"/>
                            </a:schemeClr>
                          </a:solidFill>
                          <a:latin typeface="+mn-lt"/>
                          <a:ea typeface="+mn-ea"/>
                          <a:cs typeface="+mn-cs"/>
                        </a:rPr>
                        <a:t>Название растения</a:t>
                      </a:r>
                      <a:endParaRPr lang="ru-RU" dirty="0">
                        <a:solidFill>
                          <a:schemeClr val="accent2">
                            <a:lumMod val="50000"/>
                          </a:schemeClr>
                        </a:solidFill>
                      </a:endParaRPr>
                    </a:p>
                  </a:txBody>
                  <a:tcPr/>
                </a:tc>
                <a:tc>
                  <a:txBody>
                    <a:bodyPr/>
                    <a:lstStyle/>
                    <a:p>
                      <a:r>
                        <a:rPr lang="ru-RU" sz="1800" kern="1200" dirty="0" smtClean="0">
                          <a:solidFill>
                            <a:schemeClr val="accent2">
                              <a:lumMod val="50000"/>
                            </a:schemeClr>
                          </a:solidFill>
                          <a:latin typeface="+mn-lt"/>
                          <a:ea typeface="+mn-ea"/>
                          <a:cs typeface="+mn-cs"/>
                        </a:rPr>
                        <a:t>Плод сухой или сочный</a:t>
                      </a:r>
                      <a:endParaRPr lang="ru-RU" dirty="0">
                        <a:solidFill>
                          <a:schemeClr val="accent2">
                            <a:lumMod val="50000"/>
                          </a:schemeClr>
                        </a:solidFill>
                      </a:endParaRPr>
                    </a:p>
                  </a:txBody>
                  <a:tcPr/>
                </a:tc>
                <a:tc>
                  <a:txBody>
                    <a:bodyPr/>
                    <a:lstStyle/>
                    <a:p>
                      <a:r>
                        <a:rPr lang="ru-RU" sz="1800" kern="1200" dirty="0" smtClean="0">
                          <a:solidFill>
                            <a:schemeClr val="accent2">
                              <a:lumMod val="50000"/>
                            </a:schemeClr>
                          </a:solidFill>
                          <a:latin typeface="+mn-lt"/>
                          <a:ea typeface="+mn-ea"/>
                          <a:cs typeface="+mn-cs"/>
                        </a:rPr>
                        <a:t>Количество семян</a:t>
                      </a:r>
                      <a:endParaRPr lang="ru-RU" dirty="0">
                        <a:solidFill>
                          <a:schemeClr val="accent2">
                            <a:lumMod val="50000"/>
                          </a:schemeClr>
                        </a:solidFill>
                      </a:endParaRPr>
                    </a:p>
                  </a:txBody>
                  <a:tcPr/>
                </a:tc>
                <a:tc>
                  <a:txBody>
                    <a:bodyPr/>
                    <a:lstStyle/>
                    <a:p>
                      <a:r>
                        <a:rPr lang="ru-RU" sz="1800" kern="1200" dirty="0" smtClean="0">
                          <a:solidFill>
                            <a:schemeClr val="accent2">
                              <a:lumMod val="50000"/>
                            </a:schemeClr>
                          </a:solidFill>
                          <a:latin typeface="+mn-lt"/>
                          <a:ea typeface="+mn-ea"/>
                          <a:cs typeface="+mn-cs"/>
                        </a:rPr>
                        <a:t>Тип плода</a:t>
                      </a:r>
                      <a:endParaRPr lang="ru-RU" dirty="0">
                        <a:solidFill>
                          <a:schemeClr val="accent2">
                            <a:lumMod val="50000"/>
                          </a:schemeClr>
                        </a:solidFill>
                      </a:endParaRPr>
                    </a:p>
                  </a:txBody>
                  <a:tcPr/>
                </a:tc>
              </a:tr>
              <a:tr h="468052">
                <a:tc>
                  <a:txBody>
                    <a:bodyPr/>
                    <a:lstStyle/>
                    <a:p>
                      <a:r>
                        <a:rPr lang="ru-RU" sz="1800" kern="1200" dirty="0" smtClean="0">
                          <a:solidFill>
                            <a:schemeClr val="accent2">
                              <a:lumMod val="50000"/>
                            </a:schemeClr>
                          </a:solidFill>
                          <a:latin typeface="+mn-lt"/>
                          <a:ea typeface="+mn-ea"/>
                          <a:cs typeface="+mn-cs"/>
                        </a:rPr>
                        <a:t>1. Фасоль</a:t>
                      </a:r>
                      <a:endParaRPr lang="ru-RU" dirty="0">
                        <a:solidFill>
                          <a:schemeClr val="accent2">
                            <a:lumMod val="50000"/>
                          </a:schemeClr>
                        </a:solidFill>
                      </a:endParaRPr>
                    </a:p>
                  </a:txBody>
                  <a:tcPr/>
                </a:tc>
                <a:tc>
                  <a:txBody>
                    <a:bodyPr/>
                    <a:lstStyle/>
                    <a:p>
                      <a:r>
                        <a:rPr lang="ru-RU" sz="1800" kern="1200" dirty="0" smtClean="0">
                          <a:solidFill>
                            <a:schemeClr val="accent2">
                              <a:lumMod val="50000"/>
                            </a:schemeClr>
                          </a:solidFill>
                          <a:latin typeface="+mn-lt"/>
                          <a:ea typeface="+mn-ea"/>
                          <a:cs typeface="+mn-cs"/>
                        </a:rPr>
                        <a:t>Сухой</a:t>
                      </a:r>
                      <a:endParaRPr lang="ru-RU" dirty="0">
                        <a:solidFill>
                          <a:schemeClr val="accent2">
                            <a:lumMod val="50000"/>
                          </a:schemeClr>
                        </a:solidFill>
                      </a:endParaRPr>
                    </a:p>
                  </a:txBody>
                  <a:tcPr/>
                </a:tc>
                <a:tc>
                  <a:txBody>
                    <a:bodyPr/>
                    <a:lstStyle/>
                    <a:p>
                      <a:r>
                        <a:rPr lang="ru-RU" sz="1800" kern="1200" dirty="0" smtClean="0">
                          <a:solidFill>
                            <a:schemeClr val="accent2">
                              <a:lumMod val="50000"/>
                            </a:schemeClr>
                          </a:solidFill>
                          <a:latin typeface="+mn-lt"/>
                          <a:ea typeface="+mn-ea"/>
                          <a:cs typeface="+mn-cs"/>
                        </a:rPr>
                        <a:t>Много</a:t>
                      </a:r>
                      <a:endParaRPr lang="ru-RU" dirty="0">
                        <a:solidFill>
                          <a:schemeClr val="accent2">
                            <a:lumMod val="50000"/>
                          </a:schemeClr>
                        </a:solidFill>
                      </a:endParaRPr>
                    </a:p>
                  </a:txBody>
                  <a:tcPr/>
                </a:tc>
                <a:tc>
                  <a:txBody>
                    <a:bodyPr/>
                    <a:lstStyle/>
                    <a:p>
                      <a:r>
                        <a:rPr lang="ru-RU" sz="1800" kern="1200" dirty="0" smtClean="0">
                          <a:solidFill>
                            <a:schemeClr val="accent2">
                              <a:lumMod val="50000"/>
                            </a:schemeClr>
                          </a:solidFill>
                          <a:latin typeface="+mn-lt"/>
                          <a:ea typeface="+mn-ea"/>
                          <a:cs typeface="+mn-cs"/>
                        </a:rPr>
                        <a:t>Боб</a:t>
                      </a:r>
                      <a:endParaRPr lang="ru-RU" dirty="0">
                        <a:solidFill>
                          <a:schemeClr val="accent2">
                            <a:lumMod val="50000"/>
                          </a:schemeClr>
                        </a:solidFill>
                      </a:endParaRPr>
                    </a:p>
                  </a:txBody>
                  <a:tcPr/>
                </a:tc>
              </a:tr>
              <a:tr h="468052">
                <a:tc>
                  <a:txBody>
                    <a:bodyPr/>
                    <a:lstStyle/>
                    <a:p>
                      <a:r>
                        <a:rPr lang="ru-RU" dirty="0" smtClean="0">
                          <a:solidFill>
                            <a:schemeClr val="accent2">
                              <a:lumMod val="50000"/>
                            </a:schemeClr>
                          </a:solidFill>
                        </a:rPr>
                        <a:t>2.</a:t>
                      </a:r>
                      <a:endParaRPr lang="ru-RU" dirty="0">
                        <a:solidFill>
                          <a:schemeClr val="accent2">
                            <a:lumMod val="50000"/>
                          </a:schemeClr>
                        </a:solidFill>
                      </a:endParaRPr>
                    </a:p>
                  </a:txBody>
                  <a:tcPr/>
                </a:tc>
                <a:tc>
                  <a:txBody>
                    <a:bodyPr/>
                    <a:lstStyle/>
                    <a:p>
                      <a:endParaRPr lang="ru-RU">
                        <a:solidFill>
                          <a:schemeClr val="accent2">
                            <a:lumMod val="50000"/>
                          </a:schemeClr>
                        </a:solidFill>
                      </a:endParaRPr>
                    </a:p>
                  </a:txBody>
                  <a:tcPr/>
                </a:tc>
                <a:tc>
                  <a:txBody>
                    <a:bodyPr/>
                    <a:lstStyle/>
                    <a:p>
                      <a:endParaRPr lang="ru-RU" dirty="0">
                        <a:solidFill>
                          <a:schemeClr val="accent2">
                            <a:lumMod val="50000"/>
                          </a:schemeClr>
                        </a:solidFill>
                      </a:endParaRPr>
                    </a:p>
                  </a:txBody>
                  <a:tcPr/>
                </a:tc>
                <a:tc>
                  <a:txBody>
                    <a:bodyPr/>
                    <a:lstStyle/>
                    <a:p>
                      <a:endParaRPr lang="ru-RU">
                        <a:solidFill>
                          <a:schemeClr val="accent2">
                            <a:lumMod val="50000"/>
                          </a:schemeClr>
                        </a:solidFill>
                      </a:endParaRPr>
                    </a:p>
                  </a:txBody>
                  <a:tcPr/>
                </a:tc>
              </a:tr>
              <a:tr h="468052">
                <a:tc>
                  <a:txBody>
                    <a:bodyPr/>
                    <a:lstStyle/>
                    <a:p>
                      <a:r>
                        <a:rPr lang="ru-RU" dirty="0" smtClean="0">
                          <a:solidFill>
                            <a:schemeClr val="accent2">
                              <a:lumMod val="50000"/>
                            </a:schemeClr>
                          </a:solidFill>
                        </a:rPr>
                        <a:t>3.</a:t>
                      </a:r>
                      <a:endParaRPr lang="ru-RU" dirty="0">
                        <a:solidFill>
                          <a:schemeClr val="accent2">
                            <a:lumMod val="50000"/>
                          </a:schemeClr>
                        </a:solidFill>
                      </a:endParaRPr>
                    </a:p>
                  </a:txBody>
                  <a:tcPr/>
                </a:tc>
                <a:tc>
                  <a:txBody>
                    <a:bodyPr/>
                    <a:lstStyle/>
                    <a:p>
                      <a:endParaRPr lang="ru-RU">
                        <a:solidFill>
                          <a:schemeClr val="accent2">
                            <a:lumMod val="50000"/>
                          </a:schemeClr>
                        </a:solidFill>
                      </a:endParaRPr>
                    </a:p>
                  </a:txBody>
                  <a:tcPr/>
                </a:tc>
                <a:tc>
                  <a:txBody>
                    <a:bodyPr/>
                    <a:lstStyle/>
                    <a:p>
                      <a:endParaRPr lang="ru-RU" dirty="0">
                        <a:solidFill>
                          <a:schemeClr val="accent2">
                            <a:lumMod val="50000"/>
                          </a:schemeClr>
                        </a:solidFill>
                      </a:endParaRPr>
                    </a:p>
                  </a:txBody>
                  <a:tcPr/>
                </a:tc>
                <a:tc>
                  <a:txBody>
                    <a:bodyPr/>
                    <a:lstStyle/>
                    <a:p>
                      <a:endParaRPr lang="ru-RU" dirty="0">
                        <a:solidFill>
                          <a:schemeClr val="accent2">
                            <a:lumMod val="50000"/>
                          </a:schemeClr>
                        </a:solidFill>
                      </a:endParaRPr>
                    </a:p>
                  </a:txBody>
                  <a:tcPr/>
                </a:tc>
              </a:tr>
              <a:tr h="468052">
                <a:tc>
                  <a:txBody>
                    <a:bodyPr/>
                    <a:lstStyle/>
                    <a:p>
                      <a:r>
                        <a:rPr lang="ru-RU" dirty="0" smtClean="0">
                          <a:solidFill>
                            <a:schemeClr val="accent2">
                              <a:lumMod val="50000"/>
                            </a:schemeClr>
                          </a:solidFill>
                        </a:rPr>
                        <a:t>4.</a:t>
                      </a:r>
                      <a:endParaRPr lang="ru-RU" dirty="0">
                        <a:solidFill>
                          <a:schemeClr val="accent2">
                            <a:lumMod val="50000"/>
                          </a:schemeClr>
                        </a:solidFill>
                      </a:endParaRPr>
                    </a:p>
                  </a:txBody>
                  <a:tcPr/>
                </a:tc>
                <a:tc>
                  <a:txBody>
                    <a:bodyPr/>
                    <a:lstStyle/>
                    <a:p>
                      <a:endParaRPr lang="ru-RU">
                        <a:solidFill>
                          <a:schemeClr val="accent2">
                            <a:lumMod val="50000"/>
                          </a:schemeClr>
                        </a:solidFill>
                      </a:endParaRPr>
                    </a:p>
                  </a:txBody>
                  <a:tcPr/>
                </a:tc>
                <a:tc>
                  <a:txBody>
                    <a:bodyPr/>
                    <a:lstStyle/>
                    <a:p>
                      <a:endParaRPr lang="ru-RU">
                        <a:solidFill>
                          <a:schemeClr val="accent2">
                            <a:lumMod val="50000"/>
                          </a:schemeClr>
                        </a:solidFill>
                      </a:endParaRPr>
                    </a:p>
                  </a:txBody>
                  <a:tcPr/>
                </a:tc>
                <a:tc>
                  <a:txBody>
                    <a:bodyPr/>
                    <a:lstStyle/>
                    <a:p>
                      <a:endParaRPr lang="ru-RU" dirty="0">
                        <a:solidFill>
                          <a:schemeClr val="accent2">
                            <a:lumMod val="50000"/>
                          </a:schemeClr>
                        </a:solidFill>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moshiach.ru/pic/first-fruits.jpg"/>
          <p:cNvPicPr>
            <a:picLocks noChangeAspect="1" noChangeArrowheads="1"/>
          </p:cNvPicPr>
          <p:nvPr/>
        </p:nvPicPr>
        <p:blipFill>
          <a:blip r:embed="rId2" cstate="print"/>
          <a:srcRect/>
          <a:stretch>
            <a:fillRect/>
          </a:stretch>
        </p:blipFill>
        <p:spPr bwMode="auto">
          <a:xfrm>
            <a:off x="0" y="-171400"/>
            <a:ext cx="9144000" cy="7029400"/>
          </a:xfrm>
          <a:prstGeom prst="rect">
            <a:avLst/>
          </a:prstGeom>
          <a:noFill/>
        </p:spPr>
      </p:pic>
      <p:sp>
        <p:nvSpPr>
          <p:cNvPr id="2" name="Заголовок 1"/>
          <p:cNvSpPr>
            <a:spLocks noGrp="1"/>
          </p:cNvSpPr>
          <p:nvPr>
            <p:ph type="title"/>
          </p:nvPr>
        </p:nvSpPr>
        <p:spPr>
          <a:xfrm>
            <a:off x="0" y="0"/>
            <a:ext cx="7498080" cy="1844824"/>
          </a:xfrm>
        </p:spPr>
        <p:txBody>
          <a:bodyPr>
            <a:normAutofit/>
          </a:bodyPr>
          <a:lstStyle/>
          <a:p>
            <a:pPr algn="ctr"/>
            <a:r>
              <a:rPr lang="ru-RU" sz="6000" dirty="0" smtClean="0"/>
              <a:t>СПАСИБО ЗА УРОК!</a:t>
            </a:r>
            <a:endParaRPr lang="ru-RU"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2016224"/>
          </a:xfrm>
        </p:spPr>
        <p:txBody>
          <a:bodyPr>
            <a:noAutofit/>
          </a:bodyPr>
          <a:lstStyle/>
          <a:p>
            <a:r>
              <a:rPr lang="ru-RU" sz="3600" b="1" dirty="0" smtClean="0">
                <a:solidFill>
                  <a:srgbClr val="00B050"/>
                </a:solidFill>
              </a:rPr>
              <a:t>         </a:t>
            </a:r>
            <a:r>
              <a:rPr lang="ru-RU" sz="3600" b="1" dirty="0" smtClean="0">
                <a:solidFill>
                  <a:schemeClr val="accent2">
                    <a:lumMod val="50000"/>
                  </a:schemeClr>
                </a:solidFill>
              </a:rPr>
              <a:t>Весной повис- </a:t>
            </a:r>
            <a:br>
              <a:rPr lang="ru-RU" sz="3600" b="1" dirty="0" smtClean="0">
                <a:solidFill>
                  <a:schemeClr val="accent2">
                    <a:lumMod val="50000"/>
                  </a:schemeClr>
                </a:solidFill>
              </a:rPr>
            </a:br>
            <a:r>
              <a:rPr lang="ru-RU" sz="3600" b="1" dirty="0" smtClean="0">
                <a:solidFill>
                  <a:schemeClr val="accent2">
                    <a:lumMod val="50000"/>
                  </a:schemeClr>
                </a:solidFill>
              </a:rPr>
              <a:t>         Всё лето кис,</a:t>
            </a:r>
            <a:br>
              <a:rPr lang="ru-RU" sz="3600" b="1" dirty="0" smtClean="0">
                <a:solidFill>
                  <a:schemeClr val="accent2">
                    <a:lumMod val="50000"/>
                  </a:schemeClr>
                </a:solidFill>
              </a:rPr>
            </a:br>
            <a:r>
              <a:rPr lang="ru-RU" sz="3600" b="1" dirty="0" smtClean="0">
                <a:solidFill>
                  <a:schemeClr val="accent2">
                    <a:lumMod val="50000"/>
                  </a:schemeClr>
                </a:solidFill>
              </a:rPr>
              <a:t>         А сладок стал – </a:t>
            </a:r>
            <a:br>
              <a:rPr lang="ru-RU" sz="3600" b="1" dirty="0" smtClean="0">
                <a:solidFill>
                  <a:schemeClr val="accent2">
                    <a:lumMod val="50000"/>
                  </a:schemeClr>
                </a:solidFill>
              </a:rPr>
            </a:br>
            <a:r>
              <a:rPr lang="ru-RU" sz="3600" b="1" dirty="0" smtClean="0">
                <a:solidFill>
                  <a:schemeClr val="accent2">
                    <a:lumMod val="50000"/>
                  </a:schemeClr>
                </a:solidFill>
              </a:rPr>
              <a:t>         На землю пал. </a:t>
            </a:r>
            <a:r>
              <a:rPr lang="ru-RU" sz="3600" b="1" dirty="0" smtClean="0">
                <a:solidFill>
                  <a:srgbClr val="00B050"/>
                </a:solidFill>
              </a:rPr>
              <a:t/>
            </a:r>
            <a:br>
              <a:rPr lang="ru-RU" sz="3600" b="1" dirty="0" smtClean="0">
                <a:solidFill>
                  <a:srgbClr val="00B050"/>
                </a:solidFill>
              </a:rPr>
            </a:br>
            <a:endParaRPr lang="ru-RU" sz="3600" b="1" dirty="0">
              <a:solidFill>
                <a:srgbClr val="00B050"/>
              </a:solidFill>
            </a:endParaRPr>
          </a:p>
        </p:txBody>
      </p:sp>
      <p:pic>
        <p:nvPicPr>
          <p:cNvPr id="1026" name="Picture 2" descr="http://s49.radikal.ru/i123/0901/9d/0c8e903de523.jpg"/>
          <p:cNvPicPr>
            <a:picLocks noChangeAspect="1" noChangeArrowheads="1"/>
          </p:cNvPicPr>
          <p:nvPr/>
        </p:nvPicPr>
        <p:blipFill>
          <a:blip r:embed="rId2" cstate="print"/>
          <a:srcRect/>
          <a:stretch>
            <a:fillRect/>
          </a:stretch>
        </p:blipFill>
        <p:spPr bwMode="auto">
          <a:xfrm>
            <a:off x="1043608" y="2276872"/>
            <a:ext cx="7848872" cy="445873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felomena.com/wp-content/images/sonnik/bukva/p/plody.jpg"/>
          <p:cNvPicPr>
            <a:picLocks noChangeAspect="1" noChangeArrowheads="1"/>
          </p:cNvPicPr>
          <p:nvPr/>
        </p:nvPicPr>
        <p:blipFill>
          <a:blip r:embed="rId2" cstate="print"/>
          <a:srcRect/>
          <a:stretch>
            <a:fillRect/>
          </a:stretch>
        </p:blipFill>
        <p:spPr bwMode="auto">
          <a:xfrm>
            <a:off x="1043608" y="1241376"/>
            <a:ext cx="7920880" cy="5616624"/>
          </a:xfrm>
          <a:prstGeom prst="rect">
            <a:avLst/>
          </a:prstGeom>
          <a:noFill/>
        </p:spPr>
      </p:pic>
      <p:sp>
        <p:nvSpPr>
          <p:cNvPr id="2" name="Заголовок 1"/>
          <p:cNvSpPr>
            <a:spLocks noGrp="1"/>
          </p:cNvSpPr>
          <p:nvPr>
            <p:ph type="title"/>
          </p:nvPr>
        </p:nvSpPr>
        <p:spPr>
          <a:xfrm>
            <a:off x="3851920" y="274638"/>
            <a:ext cx="5040560" cy="3154362"/>
          </a:xfrm>
        </p:spPr>
        <p:txBody>
          <a:bodyPr>
            <a:normAutofit/>
          </a:bodyPr>
          <a:lstStyle/>
          <a:p>
            <a:r>
              <a:rPr lang="ru-RU" b="1" dirty="0" smtClean="0"/>
              <a:t>Тема урока: </a:t>
            </a:r>
            <a:r>
              <a:rPr lang="ru-RU" dirty="0" smtClean="0"/>
              <a:t>Плоды.</a:t>
            </a:r>
            <a:br>
              <a:rPr lang="ru-RU" dirty="0" smtClean="0"/>
            </a:br>
            <a:r>
              <a:rPr lang="ru-RU" dirty="0" smtClean="0"/>
              <a:t> Разнообразие </a:t>
            </a:r>
            <a:br>
              <a:rPr lang="ru-RU" dirty="0" smtClean="0"/>
            </a:br>
            <a:r>
              <a:rPr lang="ru-RU" dirty="0" smtClean="0"/>
              <a:t>и значение.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mp;Acy;&amp;pcy;&amp;ocy;&amp;kcy;&amp;acy;&amp;rcy;&amp;pcy;&amp;ncy;&amp;ycy;&amp;iecy; &amp;pcy;&amp;lcy;&amp;ocy;&amp;dcy;&amp;ycy; (&amp;icy;&amp;zcy;&amp;ocy;&amp;bcy;&amp;rcy;&amp;acy;&amp;zhcy;&amp;iecy;&amp;ncy;&amp;icy;&amp;iecy;) - &amp;zcy;&amp;ncy;&amp;acy;&amp;chcy;&amp;iecy;&amp;ncy;&amp;icy;&amp;iecy; &amp;scy;&amp;lcy;&amp;ocy;&amp;vcy;&amp;acy;, &amp;ocy;&amp;pcy;&amp;rcy;&amp;iecy;&amp;dcy;&amp;iecy;&amp;lcy;&amp;iecy;&amp;ncy;&amp;icy;&amp;iecy; &amp;scy;&amp;lcy;&amp;ocy;&amp;vcy;&amp;acy;, &amp;scy;&amp;lcy;&amp;ocy;&amp;vcy;&amp;ocy; &amp;ocy;&amp;zcy;&amp;ncy;&amp;acy;&amp;chcy;&amp;acy;&amp;iecy;&amp;tcy; VseslovA"/>
          <p:cNvPicPr>
            <a:picLocks noChangeAspect="1" noChangeArrowheads="1"/>
          </p:cNvPicPr>
          <p:nvPr/>
        </p:nvPicPr>
        <p:blipFill>
          <a:blip r:embed="rId2" cstate="print"/>
          <a:srcRect/>
          <a:stretch>
            <a:fillRect/>
          </a:stretch>
        </p:blipFill>
        <p:spPr bwMode="auto">
          <a:xfrm>
            <a:off x="1187624" y="764704"/>
            <a:ext cx="7648816" cy="475252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5026570"/>
          </a:xfrm>
        </p:spPr>
        <p:txBody>
          <a:bodyPr>
            <a:normAutofit/>
          </a:bodyPr>
          <a:lstStyle/>
          <a:p>
            <a:r>
              <a:rPr lang="ru-RU" b="1" dirty="0" smtClean="0">
                <a:solidFill>
                  <a:schemeClr val="accent2">
                    <a:lumMod val="50000"/>
                  </a:schemeClr>
                </a:solidFill>
              </a:rPr>
              <a:t>Плод </a:t>
            </a:r>
            <a:r>
              <a:rPr lang="ru-RU" dirty="0" smtClean="0">
                <a:solidFill>
                  <a:schemeClr val="accent2">
                    <a:lumMod val="50000"/>
                  </a:schemeClr>
                </a:solidFill>
              </a:rPr>
              <a:t>– важнейший орган размножения цветковых растений, образующийся из цветка после опыления и оплодотворения.</a:t>
            </a:r>
            <a:endParaRPr lang="ru-RU"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5890666"/>
          </a:xfrm>
        </p:spPr>
        <p:txBody>
          <a:bodyPr>
            <a:normAutofit/>
          </a:bodyPr>
          <a:lstStyle/>
          <a:p>
            <a:r>
              <a:rPr lang="ru-RU" sz="6000" b="1" dirty="0" smtClean="0">
                <a:solidFill>
                  <a:schemeClr val="accent2">
                    <a:lumMod val="50000"/>
                  </a:schemeClr>
                </a:solidFill>
              </a:rPr>
              <a:t>«На месте чего образуются плоды и зачем они нужны»</a:t>
            </a:r>
            <a:r>
              <a:rPr lang="ru-RU" sz="6000" b="1" dirty="0" smtClean="0">
                <a:solidFill>
                  <a:srgbClr val="002060"/>
                </a:solidFill>
              </a:rPr>
              <a:t/>
            </a:r>
            <a:br>
              <a:rPr lang="ru-RU" sz="6000" b="1" dirty="0" smtClean="0">
                <a:solidFill>
                  <a:srgbClr val="002060"/>
                </a:solidFill>
              </a:rPr>
            </a:br>
            <a:endParaRPr lang="ru-RU" sz="6000" b="1"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4"/>
            <a:ext cx="7715200" cy="5976664"/>
          </a:xfrm>
        </p:spPr>
        <p:txBody>
          <a:bodyPr>
            <a:normAutofit fontScale="90000"/>
          </a:bodyPr>
          <a:lstStyle/>
          <a:p>
            <a:pPr algn="l"/>
            <a:r>
              <a:rPr lang="ru-RU" i="1" dirty="0" smtClean="0"/>
              <a:t>     </a:t>
            </a:r>
            <a:r>
              <a:rPr lang="ru-RU" i="1" u="sng" dirty="0" smtClean="0"/>
              <a:t>Решение проблемной ситуации:</a:t>
            </a:r>
            <a:r>
              <a:rPr lang="ru-RU" dirty="0" smtClean="0"/>
              <a:t/>
            </a:r>
            <a:br>
              <a:rPr lang="ru-RU" dirty="0" smtClean="0"/>
            </a:br>
            <a:r>
              <a:rPr lang="ru-RU" dirty="0" smtClean="0"/>
              <a:t/>
            </a:r>
            <a:br>
              <a:rPr lang="ru-RU" dirty="0" smtClean="0"/>
            </a:br>
            <a:r>
              <a:rPr lang="ru-RU" b="1" dirty="0" smtClean="0"/>
              <a:t>Что же такое плод?</a:t>
            </a:r>
            <a:r>
              <a:rPr lang="ru-RU" dirty="0" smtClean="0"/>
              <a:t> </a:t>
            </a:r>
            <a:br>
              <a:rPr lang="ru-RU" dirty="0" smtClean="0"/>
            </a:br>
            <a:r>
              <a:rPr lang="ru-RU" dirty="0" smtClean="0"/>
              <a:t/>
            </a:r>
            <a:br>
              <a:rPr lang="ru-RU" dirty="0" smtClean="0"/>
            </a:br>
            <a:r>
              <a:rPr lang="ru-RU" dirty="0" smtClean="0"/>
              <a:t>Давайте поможем решить спор двум товарищам, один из которых утверждает что </a:t>
            </a:r>
            <a:r>
              <a:rPr lang="ru-RU" i="1" dirty="0" smtClean="0"/>
              <a:t>кочан капусты </a:t>
            </a:r>
            <a:r>
              <a:rPr lang="ru-RU" dirty="0" smtClean="0"/>
              <a:t>это </a:t>
            </a:r>
            <a:r>
              <a:rPr lang="ru-RU" i="1" dirty="0" smtClean="0"/>
              <a:t>плод</a:t>
            </a:r>
            <a:r>
              <a:rPr lang="ru-RU" dirty="0" smtClean="0"/>
              <a:t>, а другой с ним не согласен.  </a:t>
            </a:r>
            <a:br>
              <a:rPr lang="ru-RU" dirty="0" smtClean="0"/>
            </a:br>
            <a:r>
              <a:rPr lang="ru-RU" dirty="0" smtClean="0"/>
              <a:t/>
            </a:r>
            <a:br>
              <a:rPr lang="ru-RU" dirty="0" smtClean="0"/>
            </a:br>
            <a:r>
              <a:rPr lang="ru-RU" b="1" dirty="0" smtClean="0"/>
              <a:t>Как Вы думаете, кто из них прав? </a:t>
            </a:r>
            <a:br>
              <a:rPr lang="ru-RU" b="1" dirty="0" smtClean="0"/>
            </a:b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5962674"/>
          </a:xfrm>
        </p:spPr>
        <p:txBody>
          <a:bodyPr/>
          <a:lstStyle/>
          <a:p>
            <a:pPr algn="l"/>
            <a:r>
              <a:rPr lang="ru-RU" dirty="0" smtClean="0"/>
              <a:t>Кочан капусты это </a:t>
            </a:r>
            <a:r>
              <a:rPr lang="ru-RU" u="sng" dirty="0" smtClean="0"/>
              <a:t>не плод</a:t>
            </a:r>
            <a:r>
              <a:rPr lang="ru-RU" dirty="0" smtClean="0"/>
              <a:t>, т. к. </a:t>
            </a:r>
            <a:r>
              <a:rPr lang="ru-RU" u="sng" dirty="0" smtClean="0"/>
              <a:t>нет цветка</a:t>
            </a:r>
            <a:r>
              <a:rPr lang="ru-RU" dirty="0" smtClean="0"/>
              <a:t>.</a:t>
            </a:r>
            <a:br>
              <a:rPr lang="ru-RU" dirty="0" smtClean="0"/>
            </a:br>
            <a:r>
              <a:rPr lang="ru-RU" dirty="0" smtClean="0"/>
              <a:t/>
            </a:r>
            <a:br>
              <a:rPr lang="ru-RU" dirty="0" smtClean="0"/>
            </a:br>
            <a:r>
              <a:rPr lang="ru-RU" dirty="0" smtClean="0"/>
              <a:t> Кочан – это </a:t>
            </a:r>
            <a:r>
              <a:rPr lang="ru-RU" b="1" i="1" u="sng" dirty="0" smtClean="0"/>
              <a:t>почка</a:t>
            </a:r>
            <a:r>
              <a:rPr lang="ru-RU" dirty="0" smtClean="0"/>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739</TotalTime>
  <Words>482</Words>
  <Application>Microsoft Office PowerPoint</Application>
  <PresentationFormat>Экран (4:3)</PresentationFormat>
  <Paragraphs>144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Солнцестояние</vt:lpstr>
      <vt:lpstr>Тема урока: Плоды.  Разнообразие  и значение.</vt:lpstr>
      <vt:lpstr>Слайд 2</vt:lpstr>
      <vt:lpstr>         Весной повис-           Всё лето кис,          А сладок стал –           На землю пал.  </vt:lpstr>
      <vt:lpstr>Тема урока: Плоды.  Разнообразие  и значение.</vt:lpstr>
      <vt:lpstr>Слайд 5</vt:lpstr>
      <vt:lpstr>Плод – важнейший орган размножения цветковых растений, образующийся из цветка после опыления и оплодотворения.</vt:lpstr>
      <vt:lpstr>«На месте чего образуются плоды и зачем они нужны» </vt:lpstr>
      <vt:lpstr>     Решение проблемной ситуации:  Что же такое плод?   Давайте поможем решить спор двум товарищам, один из которых утверждает что кочан капусты это плод, а другой с ним не согласен.    Как Вы думаете, кто из них прав?  </vt:lpstr>
      <vt:lpstr>Кочан капусты это не плод, т. к. нет цветка.   Кочан – это почка.</vt:lpstr>
      <vt:lpstr>На месте чего образуется плод?   </vt:lpstr>
      <vt:lpstr>Плод образуется на месте цветка.  Плод – это орган цветкового растения. </vt:lpstr>
      <vt:lpstr>Слайд 12</vt:lpstr>
      <vt:lpstr>Какие процессы необходимы     для образования плода?</vt:lpstr>
      <vt:lpstr>Плод - важнейший орган размножения цветковых растений, образующийся на месте цветка после опыления и оплодотворения.</vt:lpstr>
      <vt:lpstr>Если в цветке только один пестик, то плод, развивающийся из него, называют простым  (пшеница, горох, вишня). Из цветка, имеющего несколько пестиков, формируется сборный, или сложный, плод (малина, ежевика). Соплодие образуется из целого соцветия в результате срастания нескольких плодов и превращения их в единое целое (ананас, инжир, шелковица, свёкла).  </vt:lpstr>
      <vt:lpstr>                      Плоды  Сухие                      Сочные                                                        </vt:lpstr>
      <vt:lpstr>Классификация плодов:</vt:lpstr>
      <vt:lpstr>Сухие плоды:</vt:lpstr>
      <vt:lpstr>О ком позаботилась природа, создав вкусные плоды? </vt:lpstr>
      <vt:lpstr>Плод  – это приспособление цветкового растения к распространению семян. </vt:lpstr>
      <vt:lpstr>  Способы распространения  семян: Ветром - лёгкие, маленькая  плотность. Самораспространение - плоды, вскрываются самостоятельно. Водой - лёгкие, имеются крылышки. Человеком - крючки, липучки. Животными - крючки, липучки, сладкие, сочные, яркие. </vt:lpstr>
      <vt:lpstr>Слайд 22</vt:lpstr>
      <vt:lpstr>     ЗНАЧЕНИЕ ПЛОДОВ    В ПРИРОДЕ       В ЖИЗНИ ЧЕЛОВЕКА                                             </vt:lpstr>
      <vt:lpstr>Решение проблемного вопроса.</vt:lpstr>
      <vt:lpstr>Слайд 25</vt:lpstr>
      <vt:lpstr>       Игра «Чужой среди своих»   В последовательностях названий трёх растений или плодов выявить «лишнее».  1. Рябина, кокос, лопух,.   2.  Подорожник,  лотос, кокос.  3. Одуванчик, клён, рябина.  </vt:lpstr>
      <vt:lpstr>Рефлексия.</vt:lpstr>
      <vt:lpstr>Слайд 28</vt:lpstr>
      <vt:lpstr>СПАСИБО ЗА УРОК!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Денис</cp:lastModifiedBy>
  <cp:revision>65</cp:revision>
  <dcterms:modified xsi:type="dcterms:W3CDTF">2014-11-02T10:52:18Z</dcterms:modified>
</cp:coreProperties>
</file>