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  <p:sldId id="265" r:id="rId12"/>
    <p:sldId id="268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1032" autoAdjust="0"/>
  </p:normalViewPr>
  <p:slideViewPr>
    <p:cSldViewPr>
      <p:cViewPr varScale="1">
        <p:scale>
          <a:sx n="99" d="100"/>
          <a:sy n="99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A9CD9-7513-4020-BCFC-B78FC5D5E2D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3EFA8-76F4-497D-98E1-C6CA47746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19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3EFA8-76F4-497D-98E1-C6CA4774698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3EFA8-76F4-497D-98E1-C6CA4774698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C7955E-15BA-4C8A-9162-B871B7E8F9C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01B8FE-E1BD-4384-A64C-FAFF08C3CA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8.png"/><Relationship Id="rId5" Type="http://schemas.openxmlformats.org/officeDocument/2006/relationships/image" Target="../media/image6.png"/><Relationship Id="rId10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458200" cy="1222375"/>
          </a:xfrm>
        </p:spPr>
        <p:txBody>
          <a:bodyPr/>
          <a:lstStyle/>
          <a:p>
            <a:r>
              <a:rPr lang="ru-RU" dirty="0" smtClean="0"/>
              <a:t>Задача о местоположении корней квадратного уравнения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2954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Володина Ю.Н.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Чтобы исходное уравнение имело решения, необходимо и достаточно, чтобы уравнение (*) имело корни на промежутке </a:t>
            </a:r>
            <a:br>
              <a:rPr lang="ru-RU" dirty="0" smtClean="0"/>
            </a:br>
            <a:r>
              <a:rPr lang="en-US" dirty="0" smtClean="0"/>
              <a:t>[1; +</a:t>
            </a:r>
            <a:r>
              <a:rPr lang="en-US" dirty="0" smtClean="0">
                <a:latin typeface="Times New Roman"/>
                <a:cs typeface="Times New Roman"/>
              </a:rPr>
              <a:t>∞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 </a:t>
            </a:r>
            <a:r>
              <a:rPr lang="ru-RU" b="1" dirty="0" smtClean="0"/>
              <a:t>случай: </a:t>
            </a:r>
            <a:r>
              <a:rPr lang="ru-RU" dirty="0" smtClean="0"/>
              <a:t>а=0;</a:t>
            </a:r>
            <a:r>
              <a:rPr lang="en-US" dirty="0" smtClean="0"/>
              <a:t>         </a:t>
            </a:r>
            <a:r>
              <a:rPr lang="ru-RU" dirty="0" smtClean="0"/>
              <a:t> -2</a:t>
            </a:r>
            <a:r>
              <a:rPr lang="en-US" dirty="0" smtClean="0"/>
              <a:t>t+1=0</a:t>
            </a:r>
            <a:br>
              <a:rPr lang="en-US" dirty="0" smtClean="0"/>
            </a:br>
            <a:r>
              <a:rPr lang="en-US" dirty="0" smtClean="0"/>
              <a:t>                                     2t=1</a:t>
            </a:r>
            <a:br>
              <a:rPr lang="en-US" dirty="0" smtClean="0"/>
            </a:br>
            <a:r>
              <a:rPr lang="en-US" dirty="0" smtClean="0"/>
              <a:t>                                     t=1/2 &lt;1</a:t>
            </a:r>
            <a:br>
              <a:rPr lang="en-US" dirty="0" smtClean="0"/>
            </a:br>
            <a:r>
              <a:rPr lang="ru-RU" dirty="0" smtClean="0"/>
              <a:t>Значит, при а=0 уравнение (*) имеет 1 корень, который не входит в нужный промежуток. </a:t>
            </a:r>
            <a:br>
              <a:rPr lang="ru-RU" dirty="0" smtClean="0"/>
            </a:br>
            <a:r>
              <a:rPr lang="ru-RU" dirty="0" smtClean="0"/>
              <a:t>Значит а=0 не удовлетворяет условию задачи.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76672"/>
            <a:ext cx="2322258" cy="360040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686800" cy="645333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 случай: </a:t>
            </a:r>
            <a:br>
              <a:rPr lang="ru-RU" b="1" dirty="0" smtClean="0"/>
            </a:br>
            <a:r>
              <a:rPr lang="ru-RU" sz="2800" b="1" dirty="0" smtClean="0"/>
              <a:t>разделим обе части уравнения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Это квадратичная функция, график – парабола, ветви вверх.</a:t>
            </a:r>
            <a:br>
              <a:rPr lang="ru-RU" sz="2800" b="1" dirty="0" smtClean="0"/>
            </a:br>
            <a:r>
              <a:rPr lang="ru-RU" sz="2800" b="1" dirty="0" smtClean="0"/>
              <a:t>а) </a:t>
            </a:r>
            <a:endParaRPr lang="ru-RU" sz="2800" b="1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76672"/>
            <a:ext cx="907301" cy="504056"/>
          </a:xfrm>
          <a:prstGeom prst="rect">
            <a:avLst/>
          </a:prstGeom>
          <a:noFill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412776"/>
            <a:ext cx="2628292" cy="360040"/>
          </a:xfrm>
          <a:prstGeom prst="rect">
            <a:avLst/>
          </a:prstGeom>
          <a:noFill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772816"/>
            <a:ext cx="1616180" cy="576064"/>
          </a:xfrm>
          <a:prstGeom prst="rect">
            <a:avLst/>
          </a:prstGeom>
          <a:noFill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204864"/>
            <a:ext cx="4000444" cy="576064"/>
          </a:xfrm>
          <a:prstGeom prst="rect">
            <a:avLst/>
          </a:prstGeom>
          <a:noFill/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1628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645024"/>
            <a:ext cx="1008112" cy="861773"/>
          </a:xfrm>
          <a:prstGeom prst="rect">
            <a:avLst/>
          </a:prstGeom>
          <a:noFill/>
        </p:spPr>
      </p:pic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797152"/>
            <a:ext cx="3168352" cy="1678286"/>
          </a:xfrm>
          <a:prstGeom prst="rect">
            <a:avLst/>
          </a:prstGeom>
          <a:noFill/>
        </p:spPr>
      </p:pic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1476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4860032" y="4365104"/>
            <a:ext cx="32403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436096" y="436510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372200" y="436510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64088" y="44371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956376" y="44371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43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4077072"/>
            <a:ext cx="144016" cy="240027"/>
          </a:xfrm>
          <a:prstGeom prst="rect">
            <a:avLst/>
          </a:prstGeom>
          <a:noFill/>
        </p:spPr>
      </p:pic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45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365104"/>
            <a:ext cx="172819" cy="288032"/>
          </a:xfrm>
          <a:prstGeom prst="rect">
            <a:avLst/>
          </a:prstGeom>
          <a:noFill/>
        </p:spPr>
      </p:pic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47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365104"/>
            <a:ext cx="172817" cy="288031"/>
          </a:xfrm>
          <a:prstGeom prst="rect">
            <a:avLst/>
          </a:prstGeom>
          <a:noFill/>
        </p:spPr>
      </p:pic>
      <p:sp>
        <p:nvSpPr>
          <p:cNvPr id="40" name="Полилиния 39"/>
          <p:cNvSpPr/>
          <p:nvPr/>
        </p:nvSpPr>
        <p:spPr>
          <a:xfrm>
            <a:off x="5868144" y="3861048"/>
            <a:ext cx="994669" cy="1264405"/>
          </a:xfrm>
          <a:custGeom>
            <a:avLst/>
            <a:gdLst>
              <a:gd name="connsiteX0" fmla="*/ 0 w 1029904"/>
              <a:gd name="connsiteY0" fmla="*/ 28876 h 1400476"/>
              <a:gd name="connsiteX1" fmla="*/ 577516 w 1029904"/>
              <a:gd name="connsiteY1" fmla="*/ 1395663 h 1400476"/>
              <a:gd name="connsiteX2" fmla="*/ 1029904 w 1029904"/>
              <a:gd name="connsiteY2" fmla="*/ 0 h 1400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9904" h="1400476">
                <a:moveTo>
                  <a:pt x="0" y="28876"/>
                </a:moveTo>
                <a:cubicBezTo>
                  <a:pt x="202932" y="714676"/>
                  <a:pt x="405865" y="1400476"/>
                  <a:pt x="577516" y="1395663"/>
                </a:cubicBezTo>
                <a:cubicBezTo>
                  <a:pt x="749167" y="1390850"/>
                  <a:pt x="889535" y="695425"/>
                  <a:pt x="1029904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012160" y="436510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732240" y="436510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5274644" y="3792354"/>
            <a:ext cx="2204185" cy="1860884"/>
          </a:xfrm>
          <a:custGeom>
            <a:avLst/>
            <a:gdLst>
              <a:gd name="connsiteX0" fmla="*/ 0 w 2204185"/>
              <a:gd name="connsiteY0" fmla="*/ 77002 h 1860884"/>
              <a:gd name="connsiteX1" fmla="*/ 1164657 w 2204185"/>
              <a:gd name="connsiteY1" fmla="*/ 1848050 h 1860884"/>
              <a:gd name="connsiteX2" fmla="*/ 2204185 w 2204185"/>
              <a:gd name="connsiteY2" fmla="*/ 0 h 186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4185" h="1860884">
                <a:moveTo>
                  <a:pt x="0" y="77002"/>
                </a:moveTo>
                <a:cubicBezTo>
                  <a:pt x="398646" y="968943"/>
                  <a:pt x="797293" y="1860884"/>
                  <a:pt x="1164657" y="1848050"/>
                </a:cubicBezTo>
                <a:cubicBezTo>
                  <a:pt x="1532021" y="1835216"/>
                  <a:pt x="1868103" y="917608"/>
                  <a:pt x="2204185" y="0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>
            <a:endCxn id="51" idx="1"/>
          </p:cNvCxnSpPr>
          <p:nvPr/>
        </p:nvCxnSpPr>
        <p:spPr>
          <a:xfrm rot="5400000">
            <a:off x="5768101" y="4964297"/>
            <a:ext cx="1347308" cy="49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1124744"/>
            <a:ext cx="2131975" cy="2592288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95536" y="227687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6115967" y="-59182"/>
            <a:ext cx="8409" cy="30963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6115967" y="796503"/>
            <a:ext cx="8409" cy="30963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115968" y="1660599"/>
            <a:ext cx="8409" cy="30963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олилиния 13"/>
          <p:cNvSpPr/>
          <p:nvPr/>
        </p:nvSpPr>
        <p:spPr>
          <a:xfrm>
            <a:off x="4538043" y="2924944"/>
            <a:ext cx="1330101" cy="285539"/>
          </a:xfrm>
          <a:custGeom>
            <a:avLst/>
            <a:gdLst>
              <a:gd name="connsiteX0" fmla="*/ 2069432 w 2069432"/>
              <a:gd name="connsiteY0" fmla="*/ 280737 h 280737"/>
              <a:gd name="connsiteX1" fmla="*/ 1453415 w 2069432"/>
              <a:gd name="connsiteY1" fmla="*/ 40105 h 280737"/>
              <a:gd name="connsiteX2" fmla="*/ 0 w 2069432"/>
              <a:gd name="connsiteY2" fmla="*/ 40105 h 280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9432" h="280737">
                <a:moveTo>
                  <a:pt x="2069432" y="280737"/>
                </a:moveTo>
                <a:cubicBezTo>
                  <a:pt x="1933876" y="180473"/>
                  <a:pt x="1798320" y="80210"/>
                  <a:pt x="1453415" y="40105"/>
                </a:cubicBezTo>
                <a:cubicBezTo>
                  <a:pt x="1108510" y="0"/>
                  <a:pt x="554255" y="20052"/>
                  <a:pt x="0" y="4010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538043" y="1196752"/>
            <a:ext cx="2122189" cy="285539"/>
          </a:xfrm>
          <a:custGeom>
            <a:avLst/>
            <a:gdLst>
              <a:gd name="connsiteX0" fmla="*/ 2069432 w 2069432"/>
              <a:gd name="connsiteY0" fmla="*/ 280737 h 280737"/>
              <a:gd name="connsiteX1" fmla="*/ 1453415 w 2069432"/>
              <a:gd name="connsiteY1" fmla="*/ 40105 h 280737"/>
              <a:gd name="connsiteX2" fmla="*/ 0 w 2069432"/>
              <a:gd name="connsiteY2" fmla="*/ 40105 h 280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9432" h="280737">
                <a:moveTo>
                  <a:pt x="2069432" y="280737"/>
                </a:moveTo>
                <a:cubicBezTo>
                  <a:pt x="1933876" y="180473"/>
                  <a:pt x="1798320" y="80210"/>
                  <a:pt x="1453415" y="40105"/>
                </a:cubicBezTo>
                <a:cubicBezTo>
                  <a:pt x="1108510" y="0"/>
                  <a:pt x="554255" y="20052"/>
                  <a:pt x="0" y="4010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6660232" y="2942123"/>
            <a:ext cx="1193532" cy="272715"/>
          </a:xfrm>
          <a:custGeom>
            <a:avLst/>
            <a:gdLst>
              <a:gd name="connsiteX0" fmla="*/ 0 w 1193532"/>
              <a:gd name="connsiteY0" fmla="*/ 272715 h 272715"/>
              <a:gd name="connsiteX1" fmla="*/ 490888 w 1193532"/>
              <a:gd name="connsiteY1" fmla="*/ 41709 h 272715"/>
              <a:gd name="connsiteX2" fmla="*/ 1193532 w 1193532"/>
              <a:gd name="connsiteY2" fmla="*/ 22458 h 272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3532" h="272715">
                <a:moveTo>
                  <a:pt x="0" y="272715"/>
                </a:moveTo>
                <a:cubicBezTo>
                  <a:pt x="145983" y="178067"/>
                  <a:pt x="291966" y="83419"/>
                  <a:pt x="490888" y="41709"/>
                </a:cubicBezTo>
                <a:cubicBezTo>
                  <a:pt x="689810" y="0"/>
                  <a:pt x="941671" y="11229"/>
                  <a:pt x="1193532" y="2245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5868144" y="2077453"/>
            <a:ext cx="798897" cy="271111"/>
          </a:xfrm>
          <a:custGeom>
            <a:avLst/>
            <a:gdLst>
              <a:gd name="connsiteX0" fmla="*/ 0 w 798897"/>
              <a:gd name="connsiteY0" fmla="*/ 261486 h 271111"/>
              <a:gd name="connsiteX1" fmla="*/ 365760 w 798897"/>
              <a:gd name="connsiteY1" fmla="*/ 1604 h 271111"/>
              <a:gd name="connsiteX2" fmla="*/ 798897 w 798897"/>
              <a:gd name="connsiteY2" fmla="*/ 271111 h 271111"/>
              <a:gd name="connsiteX3" fmla="*/ 798897 w 798897"/>
              <a:gd name="connsiteY3" fmla="*/ 271111 h 271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8897" h="271111">
                <a:moveTo>
                  <a:pt x="0" y="261486"/>
                </a:moveTo>
                <a:cubicBezTo>
                  <a:pt x="116305" y="130743"/>
                  <a:pt x="232611" y="0"/>
                  <a:pt x="365760" y="1604"/>
                </a:cubicBezTo>
                <a:cubicBezTo>
                  <a:pt x="498909" y="3208"/>
                  <a:pt x="798897" y="271111"/>
                  <a:pt x="798897" y="271111"/>
                </a:cubicBezTo>
                <a:lnTo>
                  <a:pt x="798897" y="271111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860032" y="11967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012160" y="11967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084168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076056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092280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948264" y="11247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60032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948264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156176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7524328" y="14127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524328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524328" y="31409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5796136" y="234888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796136" y="148478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5796136" y="321297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588224" y="148478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6588224" y="234888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6588224" y="321297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24128" y="14847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0           1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724128" y="32129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0           1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724128" y="23488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0           1</a:t>
            </a:r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5796136" y="1412776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5796136" y="314096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6588224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6588224" y="2276872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796136" y="2276872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6588224" y="1412776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5760132" y="1088740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6200000" flipH="1">
            <a:off x="5724128" y="1124744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71600" y="465313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Данная система решений не имеет.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30816" cy="55446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б)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43608" y="1988840"/>
            <a:ext cx="34563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2195736" y="198884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915816" y="198884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2444817" y="1145406"/>
            <a:ext cx="952901" cy="859857"/>
          </a:xfrm>
          <a:custGeom>
            <a:avLst/>
            <a:gdLst>
              <a:gd name="connsiteX0" fmla="*/ 0 w 952901"/>
              <a:gd name="connsiteY0" fmla="*/ 19251 h 859857"/>
              <a:gd name="connsiteX1" fmla="*/ 548640 w 952901"/>
              <a:gd name="connsiteY1" fmla="*/ 856649 h 859857"/>
              <a:gd name="connsiteX2" fmla="*/ 952901 w 952901"/>
              <a:gd name="connsiteY2" fmla="*/ 0 h 85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2901" h="859857">
                <a:moveTo>
                  <a:pt x="0" y="19251"/>
                </a:moveTo>
                <a:cubicBezTo>
                  <a:pt x="194911" y="439554"/>
                  <a:pt x="389823" y="859857"/>
                  <a:pt x="548640" y="856649"/>
                </a:cubicBezTo>
                <a:cubicBezTo>
                  <a:pt x="707457" y="853441"/>
                  <a:pt x="830179" y="426720"/>
                  <a:pt x="952901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1746891" y="1124744"/>
            <a:ext cx="952901" cy="859857"/>
          </a:xfrm>
          <a:custGeom>
            <a:avLst/>
            <a:gdLst>
              <a:gd name="connsiteX0" fmla="*/ 0 w 952901"/>
              <a:gd name="connsiteY0" fmla="*/ 19251 h 859857"/>
              <a:gd name="connsiteX1" fmla="*/ 548640 w 952901"/>
              <a:gd name="connsiteY1" fmla="*/ 856649 h 859857"/>
              <a:gd name="connsiteX2" fmla="*/ 952901 w 952901"/>
              <a:gd name="connsiteY2" fmla="*/ 0 h 85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2901" h="859857">
                <a:moveTo>
                  <a:pt x="0" y="19251"/>
                </a:moveTo>
                <a:cubicBezTo>
                  <a:pt x="194911" y="439554"/>
                  <a:pt x="389823" y="859857"/>
                  <a:pt x="548640" y="856649"/>
                </a:cubicBezTo>
                <a:cubicBezTo>
                  <a:pt x="707457" y="853441"/>
                  <a:pt x="830179" y="426720"/>
                  <a:pt x="952901" y="0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23728" y="20608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283968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1196752"/>
            <a:ext cx="1008112" cy="784087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636912"/>
            <a:ext cx="1584176" cy="1388599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780928"/>
            <a:ext cx="1099759" cy="864096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555776" y="30689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;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499992" y="31409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верно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99592" y="486916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Значит, а=1 удовлетворяет  условию задачи. 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в)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55576" y="2276872"/>
            <a:ext cx="4536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691680" y="227687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771800" y="227687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275856" y="227687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1553297" y="1700808"/>
            <a:ext cx="1506535" cy="1286413"/>
          </a:xfrm>
          <a:custGeom>
            <a:avLst/>
            <a:gdLst>
              <a:gd name="connsiteX0" fmla="*/ 0 w 1578543"/>
              <a:gd name="connsiteY0" fmla="*/ 48127 h 1288181"/>
              <a:gd name="connsiteX1" fmla="*/ 798897 w 1578543"/>
              <a:gd name="connsiteY1" fmla="*/ 1280160 h 1288181"/>
              <a:gd name="connsiteX2" fmla="*/ 1578543 w 1578543"/>
              <a:gd name="connsiteY2" fmla="*/ 0 h 1288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543" h="1288181">
                <a:moveTo>
                  <a:pt x="0" y="48127"/>
                </a:moveTo>
                <a:cubicBezTo>
                  <a:pt x="267903" y="668154"/>
                  <a:pt x="535807" y="1288181"/>
                  <a:pt x="798897" y="1280160"/>
                </a:cubicBezTo>
                <a:cubicBezTo>
                  <a:pt x="1061987" y="1272139"/>
                  <a:pt x="1320265" y="636069"/>
                  <a:pt x="1578543" y="0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2009227" y="1780674"/>
            <a:ext cx="1626669" cy="895149"/>
          </a:xfrm>
          <a:custGeom>
            <a:avLst/>
            <a:gdLst>
              <a:gd name="connsiteX0" fmla="*/ 1626669 w 1626669"/>
              <a:gd name="connsiteY0" fmla="*/ 0 h 895149"/>
              <a:gd name="connsiteX1" fmla="*/ 875899 w 1626669"/>
              <a:gd name="connsiteY1" fmla="*/ 885524 h 895149"/>
              <a:gd name="connsiteX2" fmla="*/ 0 w 1626669"/>
              <a:gd name="connsiteY2" fmla="*/ 57751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6669" h="895149">
                <a:moveTo>
                  <a:pt x="1626669" y="0"/>
                </a:moveTo>
                <a:cubicBezTo>
                  <a:pt x="1386839" y="437949"/>
                  <a:pt x="1147010" y="875899"/>
                  <a:pt x="875899" y="885524"/>
                </a:cubicBezTo>
                <a:cubicBezTo>
                  <a:pt x="604788" y="895149"/>
                  <a:pt x="302394" y="476450"/>
                  <a:pt x="0" y="5775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276872"/>
            <a:ext cx="172819" cy="288032"/>
          </a:xfrm>
          <a:prstGeom prst="rect">
            <a:avLst/>
          </a:prstGeom>
          <a:noFill/>
        </p:spPr>
      </p:pic>
      <p:pic>
        <p:nvPicPr>
          <p:cNvPr id="15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276872"/>
            <a:ext cx="172817" cy="28803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555776" y="19888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76056" y="22768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1628800"/>
            <a:ext cx="1275570" cy="720080"/>
          </a:xfrm>
          <a:prstGeom prst="rect">
            <a:avLst/>
          </a:prstGeom>
          <a:noFill/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356992"/>
            <a:ext cx="1440160" cy="1440160"/>
          </a:xfrm>
          <a:prstGeom prst="rect">
            <a:avLst/>
          </a:prstGeom>
          <a:noFill/>
        </p:spPr>
      </p:pic>
      <p:cxnSp>
        <p:nvCxnSpPr>
          <p:cNvPr id="25" name="Прямая со стрелкой 24"/>
          <p:cNvCxnSpPr/>
          <p:nvPr/>
        </p:nvCxnSpPr>
        <p:spPr>
          <a:xfrm>
            <a:off x="3851920" y="3643436"/>
            <a:ext cx="374441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851920" y="4579540"/>
            <a:ext cx="374441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52320" y="46531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4932040" y="36450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300192" y="36450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932040" y="458112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300192" y="458112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33"/>
          <p:cNvSpPr/>
          <p:nvPr/>
        </p:nvSpPr>
        <p:spPr>
          <a:xfrm>
            <a:off x="3779912" y="3140968"/>
            <a:ext cx="2589196" cy="500513"/>
          </a:xfrm>
          <a:custGeom>
            <a:avLst/>
            <a:gdLst>
              <a:gd name="connsiteX0" fmla="*/ 2589196 w 2589196"/>
              <a:gd name="connsiteY0" fmla="*/ 500513 h 500513"/>
              <a:gd name="connsiteX1" fmla="*/ 2011680 w 2589196"/>
              <a:gd name="connsiteY1" fmla="*/ 105877 h 500513"/>
              <a:gd name="connsiteX2" fmla="*/ 0 w 2589196"/>
              <a:gd name="connsiteY2" fmla="*/ 0 h 50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89196" h="500513">
                <a:moveTo>
                  <a:pt x="2589196" y="500513"/>
                </a:moveTo>
                <a:cubicBezTo>
                  <a:pt x="2516204" y="344904"/>
                  <a:pt x="2443213" y="189296"/>
                  <a:pt x="2011680" y="105877"/>
                </a:cubicBezTo>
                <a:cubicBezTo>
                  <a:pt x="1580147" y="22458"/>
                  <a:pt x="790073" y="11229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5005137" y="4260784"/>
            <a:ext cx="1366787" cy="340092"/>
          </a:xfrm>
          <a:custGeom>
            <a:avLst/>
            <a:gdLst>
              <a:gd name="connsiteX0" fmla="*/ 1366787 w 1366787"/>
              <a:gd name="connsiteY0" fmla="*/ 320841 h 340092"/>
              <a:gd name="connsiteX1" fmla="*/ 683394 w 1366787"/>
              <a:gd name="connsiteY1" fmla="*/ 3208 h 340092"/>
              <a:gd name="connsiteX2" fmla="*/ 0 w 1366787"/>
              <a:gd name="connsiteY2" fmla="*/ 340092 h 34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787" h="340092">
                <a:moveTo>
                  <a:pt x="1366787" y="320841"/>
                </a:moveTo>
                <a:cubicBezTo>
                  <a:pt x="1138989" y="160420"/>
                  <a:pt x="911192" y="0"/>
                  <a:pt x="683394" y="3208"/>
                </a:cubicBezTo>
                <a:cubicBezTo>
                  <a:pt x="455596" y="6416"/>
                  <a:pt x="227798" y="173254"/>
                  <a:pt x="0" y="34009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139952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580112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139952" y="42117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732240" y="42117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87625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580112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4896036" y="3320988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H="1">
            <a:off x="4860032" y="335699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452320" y="36450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4788024" y="364502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0                     1  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4788024" y="45811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0                     1  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4932040" y="3573016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6300192" y="3573016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6300192" y="4509120"/>
            <a:ext cx="144016" cy="144016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>
            <a:stCxn id="47" idx="6"/>
          </p:cNvCxnSpPr>
          <p:nvPr/>
        </p:nvCxnSpPr>
        <p:spPr>
          <a:xfrm>
            <a:off x="5076056" y="3645024"/>
            <a:ext cx="13681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49" idx="2"/>
          </p:cNvCxnSpPr>
          <p:nvPr/>
        </p:nvCxnSpPr>
        <p:spPr>
          <a:xfrm>
            <a:off x="5004048" y="4581128"/>
            <a:ext cx="12961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27584" y="5157192"/>
            <a:ext cx="67687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</a:t>
            </a:r>
            <a:r>
              <a:rPr lang="ru-RU" dirty="0" smtClean="0"/>
              <a:t>учётом  результатов, полученных в предыдущих случаях, имеем: (0; 1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Ответ: (0; 1</a:t>
            </a:r>
            <a:r>
              <a:rPr lang="en-US" sz="2400" dirty="0" smtClean="0"/>
              <a:t>]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314096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204864"/>
            <a:ext cx="6238528" cy="4165923"/>
          </a:xfrm>
        </p:spPr>
        <p:txBody>
          <a:bodyPr/>
          <a:lstStyle/>
          <a:p>
            <a:r>
              <a:rPr lang="ru-RU" dirty="0" smtClean="0"/>
              <a:t>Примеры задач</a:t>
            </a:r>
          </a:p>
          <a:p>
            <a:r>
              <a:rPr lang="ru-RU" dirty="0" smtClean="0"/>
              <a:t>Правила решения</a:t>
            </a:r>
          </a:p>
          <a:p>
            <a:r>
              <a:rPr lang="ru-RU" dirty="0" smtClean="0"/>
              <a:t>Особенности</a:t>
            </a:r>
          </a:p>
          <a:p>
            <a:r>
              <a:rPr lang="ru-RU" dirty="0" smtClean="0"/>
              <a:t>Решение двух задач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4162"/>
            <a:ext cx="8668072" cy="53038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 каких а уравнение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имеет два различных корня больших 1?</a:t>
            </a:r>
          </a:p>
          <a:p>
            <a:r>
              <a:rPr lang="ru-RU" dirty="0" smtClean="0"/>
              <a:t>При каких а корни уравнения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находятся в промежутке </a:t>
            </a:r>
            <a:r>
              <a:rPr lang="en-US" dirty="0" smtClean="0"/>
              <a:t>[0 </a:t>
            </a:r>
            <a:r>
              <a:rPr lang="ru-RU" dirty="0" smtClean="0"/>
              <a:t>;</a:t>
            </a:r>
            <a:r>
              <a:rPr lang="en-US" dirty="0" smtClean="0"/>
              <a:t> 4] ?</a:t>
            </a:r>
          </a:p>
          <a:p>
            <a:r>
              <a:rPr lang="ru-RU" dirty="0" smtClean="0"/>
              <a:t>При каких а корни уравнения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удовлетворяют условию:</a:t>
            </a:r>
            <a:r>
              <a:rPr lang="en-US" dirty="0" smtClean="0"/>
              <a:t>     &lt;3&lt;      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060848"/>
            <a:ext cx="4622914" cy="432048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356992"/>
            <a:ext cx="3866830" cy="43204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653136"/>
            <a:ext cx="3888432" cy="432048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143512"/>
            <a:ext cx="360040" cy="411474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5143512"/>
            <a:ext cx="360040" cy="442335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1520" y="380853"/>
            <a:ext cx="31683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Примеры задач: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ru-RU" dirty="0" smtClean="0"/>
              <a:t>Правила решения 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6288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Чтобы решить задачу такого типа нужно учесть четыре условия: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1) Направление ветвей параболы, являющейся графиком функции, стоящей в левой части уравнения.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2) Знак дискриминанта.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3) Абсцисса вершины (сравнивается с интересующими нас точками).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4) Значение функции, стоящей в левой части уравнения (сравнивается с нулем).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Если старший коэффициент содержит параметр, то необходимо рассматривать случай, когда он равен нулю. В этом случае уравнение становится линейным и решается как линейное.</a:t>
            </a:r>
          </a:p>
          <a:p>
            <a:r>
              <a:rPr lang="ru-RU" sz="2400" dirty="0" smtClean="0"/>
              <a:t>Если старший коэффициент содержит параметр, то в случае, когда он не равен нулю, можно разделить обе части уравнения на этот коэффициент, и тогда ветви параболы будут направлены вверх.</a:t>
            </a:r>
          </a:p>
          <a:p>
            <a:r>
              <a:rPr lang="ru-RU" sz="2400" dirty="0" smtClean="0"/>
              <a:t>Если ветви параболы направлены вверх, и имеется хотя бы одно отрицательное значение функции, то дискриминант автоматически будет положительным. В этом случае сравнивать его с нулем нет необходимости.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решения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686800" cy="566124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 каких а корни уравнения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положительны?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 случай: 2а-1=0</a:t>
            </a:r>
            <a:br>
              <a:rPr lang="ru-RU" sz="2000" dirty="0" smtClean="0"/>
            </a:br>
            <a:r>
              <a:rPr lang="ru-RU" sz="2000" dirty="0" smtClean="0"/>
              <a:t>а=1/2</a:t>
            </a:r>
            <a:br>
              <a:rPr lang="ru-RU" sz="2000" dirty="0" smtClean="0"/>
            </a:br>
            <a:r>
              <a:rPr lang="ru-RU" sz="2000" dirty="0" smtClean="0"/>
              <a:t>В этом случае уравнение является линейным. Подставим ½ в уравнение вместо а и посмотрим, что получится: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При а=1/2 уравнение имеет один отрицательный корень, значит</a:t>
            </a:r>
            <a:br>
              <a:rPr lang="ru-RU" sz="2000" dirty="0" smtClean="0"/>
            </a:br>
            <a:r>
              <a:rPr lang="ru-RU" sz="2000" dirty="0" smtClean="0"/>
              <a:t>а=1/2 не удовлетворяет условию задачи.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556792"/>
            <a:ext cx="3521191" cy="432048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717032"/>
            <a:ext cx="2070230" cy="648072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365104"/>
            <a:ext cx="1317746" cy="432048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725144"/>
            <a:ext cx="936104" cy="407002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2068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случай: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этом случае уравнение является квадратным.</a:t>
            </a:r>
            <a:br>
              <a:rPr lang="ru-RU" dirty="0" smtClean="0"/>
            </a:br>
            <a:r>
              <a:rPr lang="ru-RU" dirty="0" smtClean="0"/>
              <a:t>Разделим обе части уравнения на 2а-1: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Рассмотрим функцию: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квадратичная функция, график - парабола.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D   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x</a:t>
            </a:r>
            <a:r>
              <a:rPr lang="en-US" sz="1000" dirty="0" smtClean="0"/>
              <a:t>0</a:t>
            </a:r>
            <a:r>
              <a:rPr lang="en-US" sz="1600" dirty="0" smtClean="0"/>
              <a:t>&gt;0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y(</a:t>
            </a:r>
            <a:r>
              <a:rPr lang="en-US" sz="1600" dirty="0" smtClean="0"/>
              <a:t>0</a:t>
            </a:r>
            <a:r>
              <a:rPr lang="en-US" dirty="0" smtClean="0"/>
              <a:t>)&gt;0                                                     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 0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404664"/>
            <a:ext cx="576064" cy="60995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1772816"/>
            <a:ext cx="2422267" cy="504056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851920" y="4365104"/>
            <a:ext cx="4680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5191125" y="3789040"/>
            <a:ext cx="1162050" cy="1419225"/>
          </a:xfrm>
          <a:custGeom>
            <a:avLst/>
            <a:gdLst>
              <a:gd name="connsiteX0" fmla="*/ 0 w 1162050"/>
              <a:gd name="connsiteY0" fmla="*/ 57150 h 1419225"/>
              <a:gd name="connsiteX1" fmla="*/ 590550 w 1162050"/>
              <a:gd name="connsiteY1" fmla="*/ 1409700 h 1419225"/>
              <a:gd name="connsiteX2" fmla="*/ 1162050 w 1162050"/>
              <a:gd name="connsiteY2" fmla="*/ 0 h 1419225"/>
              <a:gd name="connsiteX3" fmla="*/ 1162050 w 1162050"/>
              <a:gd name="connsiteY3" fmla="*/ 0 h 141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2050" h="1419225">
                <a:moveTo>
                  <a:pt x="0" y="57150"/>
                </a:moveTo>
                <a:cubicBezTo>
                  <a:pt x="198437" y="738187"/>
                  <a:pt x="396875" y="1419225"/>
                  <a:pt x="590550" y="1409700"/>
                </a:cubicBezTo>
                <a:cubicBezTo>
                  <a:pt x="784225" y="1400175"/>
                  <a:pt x="1162050" y="0"/>
                  <a:pt x="1162050" y="0"/>
                </a:cubicBezTo>
                <a:lnTo>
                  <a:pt x="116205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33350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509120"/>
            <a:ext cx="133350" cy="1905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645024"/>
            <a:ext cx="288032" cy="1172341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4462636"/>
            <a:ext cx="133350" cy="1905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301209"/>
            <a:ext cx="1152128" cy="486454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877272"/>
            <a:ext cx="932314" cy="432048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653136"/>
            <a:ext cx="652718" cy="2023424"/>
          </a:xfrm>
          <a:prstGeom prst="rect">
            <a:avLst/>
          </a:prstGeom>
          <a:noFill/>
        </p:spPr>
      </p:pic>
      <p:cxnSp>
        <p:nvCxnSpPr>
          <p:cNvPr id="35" name="Прямая соединительная линия 34"/>
          <p:cNvCxnSpPr/>
          <p:nvPr/>
        </p:nvCxnSpPr>
        <p:spPr>
          <a:xfrm rot="5400000">
            <a:off x="4716016" y="436510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316416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6429" y="3717032"/>
            <a:ext cx="137179" cy="249416"/>
          </a:xfrm>
          <a:prstGeom prst="rect">
            <a:avLst/>
          </a:prstGeom>
          <a:noFill/>
        </p:spPr>
      </p:pic>
      <p:cxnSp>
        <p:nvCxnSpPr>
          <p:cNvPr id="40" name="Прямая соединительная линия 39"/>
          <p:cNvCxnSpPr/>
          <p:nvPr/>
        </p:nvCxnSpPr>
        <p:spPr>
          <a:xfrm rot="5400000">
            <a:off x="5712507" y="4376725"/>
            <a:ext cx="167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6156176" y="4365104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318369" y="4365104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5436096" y="3501009"/>
            <a:ext cx="695197" cy="900946"/>
          </a:xfrm>
          <a:custGeom>
            <a:avLst/>
            <a:gdLst>
              <a:gd name="connsiteX0" fmla="*/ 0 w 702645"/>
              <a:gd name="connsiteY0" fmla="*/ 77002 h 811731"/>
              <a:gd name="connsiteX1" fmla="*/ 375386 w 702645"/>
              <a:gd name="connsiteY1" fmla="*/ 798897 h 811731"/>
              <a:gd name="connsiteX2" fmla="*/ 702645 w 702645"/>
              <a:gd name="connsiteY2" fmla="*/ 0 h 811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2645" h="811731">
                <a:moveTo>
                  <a:pt x="0" y="77002"/>
                </a:moveTo>
                <a:cubicBezTo>
                  <a:pt x="129139" y="444366"/>
                  <a:pt x="258279" y="811731"/>
                  <a:pt x="375386" y="798897"/>
                </a:cubicBezTo>
                <a:cubicBezTo>
                  <a:pt x="492493" y="786063"/>
                  <a:pt x="597569" y="393031"/>
                  <a:pt x="70264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725144"/>
            <a:ext cx="1954754" cy="50405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492896"/>
            <a:ext cx="2422269" cy="504056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332656"/>
            <a:ext cx="8686800" cy="63367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Решив систему, получим ответ.</a:t>
            </a:r>
            <a:endParaRPr lang="ru-RU" sz="24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0" y="2181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907704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499992" y="20608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6876256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1835696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4860032" y="3563724"/>
            <a:ext cx="34563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5940152" y="35637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7020272" y="357301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6444208" y="357301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 flipH="1" flipV="1">
            <a:off x="6408204" y="3248980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>
            <a:off x="6372200" y="3284984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олилиния 67"/>
          <p:cNvSpPr/>
          <p:nvPr/>
        </p:nvSpPr>
        <p:spPr>
          <a:xfrm>
            <a:off x="6012161" y="2915652"/>
            <a:ext cx="1152128" cy="720080"/>
          </a:xfrm>
          <a:custGeom>
            <a:avLst/>
            <a:gdLst>
              <a:gd name="connsiteX0" fmla="*/ 0 w 1196741"/>
              <a:gd name="connsiteY0" fmla="*/ 664143 h 778042"/>
              <a:gd name="connsiteX1" fmla="*/ 490889 w 1196741"/>
              <a:gd name="connsiteY1" fmla="*/ 0 h 778042"/>
              <a:gd name="connsiteX2" fmla="*/ 1097280 w 1196741"/>
              <a:gd name="connsiteY2" fmla="*/ 664143 h 778042"/>
              <a:gd name="connsiteX3" fmla="*/ 1087655 w 1196741"/>
              <a:gd name="connsiteY3" fmla="*/ 683394 h 778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6741" h="778042">
                <a:moveTo>
                  <a:pt x="0" y="664143"/>
                </a:moveTo>
                <a:cubicBezTo>
                  <a:pt x="154004" y="332071"/>
                  <a:pt x="308009" y="0"/>
                  <a:pt x="490889" y="0"/>
                </a:cubicBezTo>
                <a:cubicBezTo>
                  <a:pt x="673769" y="0"/>
                  <a:pt x="997819" y="550244"/>
                  <a:pt x="1097280" y="664143"/>
                </a:cubicBezTo>
                <a:cubicBezTo>
                  <a:pt x="1196741" y="778042"/>
                  <a:pt x="1142198" y="730718"/>
                  <a:pt x="1087655" y="68339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6012160" y="5445224"/>
            <a:ext cx="144016" cy="144016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6516216" y="5445224"/>
            <a:ext cx="144016" cy="144016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6444208" y="3491716"/>
            <a:ext cx="144016" cy="144016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20072" y="32036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7380312" y="32036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6588224" y="32756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6084168" y="32756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96136" y="36357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6300192" y="36357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1/2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6948264" y="36357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2/3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8100392" y="35637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5004048" y="5517232"/>
            <a:ext cx="34563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252792" y="55079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6" name="Овал 85"/>
          <p:cNvSpPr/>
          <p:nvPr/>
        </p:nvSpPr>
        <p:spPr>
          <a:xfrm>
            <a:off x="5940152" y="3501008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7020272" y="3501008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9" name="Полилиния 88"/>
          <p:cNvSpPr/>
          <p:nvPr/>
        </p:nvSpPr>
        <p:spPr>
          <a:xfrm>
            <a:off x="4860032" y="5301208"/>
            <a:ext cx="1213509" cy="156316"/>
          </a:xfrm>
          <a:custGeom>
            <a:avLst/>
            <a:gdLst>
              <a:gd name="connsiteX0" fmla="*/ 1626669 w 1626669"/>
              <a:gd name="connsiteY0" fmla="*/ 182880 h 182880"/>
              <a:gd name="connsiteX1" fmla="*/ 1116530 w 1626669"/>
              <a:gd name="connsiteY1" fmla="*/ 38501 h 182880"/>
              <a:gd name="connsiteX2" fmla="*/ 0 w 1626669"/>
              <a:gd name="connsiteY2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6669" h="182880">
                <a:moveTo>
                  <a:pt x="1626669" y="182880"/>
                </a:moveTo>
                <a:cubicBezTo>
                  <a:pt x="1507155" y="125930"/>
                  <a:pt x="1387641" y="68981"/>
                  <a:pt x="1116530" y="38501"/>
                </a:cubicBezTo>
                <a:cubicBezTo>
                  <a:pt x="845419" y="8021"/>
                  <a:pt x="422709" y="4010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олилиния 89"/>
          <p:cNvSpPr/>
          <p:nvPr/>
        </p:nvSpPr>
        <p:spPr>
          <a:xfrm flipH="1">
            <a:off x="6516216" y="5229200"/>
            <a:ext cx="1973731" cy="254888"/>
          </a:xfrm>
          <a:custGeom>
            <a:avLst/>
            <a:gdLst>
              <a:gd name="connsiteX0" fmla="*/ 1626669 w 1626669"/>
              <a:gd name="connsiteY0" fmla="*/ 182880 h 182880"/>
              <a:gd name="connsiteX1" fmla="*/ 1116530 w 1626669"/>
              <a:gd name="connsiteY1" fmla="*/ 38501 h 182880"/>
              <a:gd name="connsiteX2" fmla="*/ 0 w 1626669"/>
              <a:gd name="connsiteY2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6669" h="182880">
                <a:moveTo>
                  <a:pt x="1626669" y="182880"/>
                </a:moveTo>
                <a:cubicBezTo>
                  <a:pt x="1507155" y="125930"/>
                  <a:pt x="1387641" y="68981"/>
                  <a:pt x="1116530" y="38501"/>
                </a:cubicBezTo>
                <a:cubicBezTo>
                  <a:pt x="845419" y="8021"/>
                  <a:pt x="422709" y="4010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rot="5400000">
            <a:off x="6012160" y="551723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5400000">
            <a:off x="6516216" y="551723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076056" y="52199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452320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228184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5868144" y="56612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6300192" y="56612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1/2</a:t>
            </a:r>
            <a:endParaRPr lang="ru-RU" dirty="0"/>
          </a:p>
        </p:txBody>
      </p:sp>
      <p:cxnSp>
        <p:nvCxnSpPr>
          <p:cNvPr id="99" name="Прямая соединительная линия 98"/>
          <p:cNvCxnSpPr>
            <a:stCxn id="86" idx="5"/>
            <a:endCxn id="70" idx="4"/>
          </p:cNvCxnSpPr>
          <p:nvPr/>
        </p:nvCxnSpPr>
        <p:spPr>
          <a:xfrm rot="16200000" flipH="1">
            <a:off x="5090969" y="4596040"/>
            <a:ext cx="1965307" cy="2109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endCxn id="72" idx="5"/>
          </p:cNvCxnSpPr>
          <p:nvPr/>
        </p:nvCxnSpPr>
        <p:spPr>
          <a:xfrm rot="16200000" flipV="1">
            <a:off x="5590380" y="4591395"/>
            <a:ext cx="1974599" cy="2109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87" idx="5"/>
          </p:cNvCxnSpPr>
          <p:nvPr/>
        </p:nvCxnSpPr>
        <p:spPr>
          <a:xfrm rot="16200000" flipH="1">
            <a:off x="6207093" y="4560036"/>
            <a:ext cx="1893299" cy="2109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6588224" y="3573016"/>
            <a:ext cx="489143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6660232" y="5517232"/>
            <a:ext cx="489143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66" name="Picture 3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484784"/>
            <a:ext cx="1800200" cy="1241910"/>
          </a:xfrm>
          <a:prstGeom prst="rect">
            <a:avLst/>
          </a:prstGeom>
          <a:noFill/>
        </p:spPr>
      </p:pic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68" name="Picture 4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1628800"/>
            <a:ext cx="1891843" cy="992882"/>
          </a:xfrm>
          <a:prstGeom prst="rect">
            <a:avLst/>
          </a:prstGeom>
          <a:noFill/>
        </p:spPr>
      </p:pic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71" name="Picture 4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628800"/>
            <a:ext cx="1730138" cy="1008112"/>
          </a:xfrm>
          <a:prstGeom prst="rect">
            <a:avLst/>
          </a:prstGeom>
          <a:noFill/>
        </p:spPr>
      </p:pic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73" name="Picture 4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501008"/>
            <a:ext cx="1532603" cy="1080120"/>
          </a:xfrm>
          <a:prstGeom prst="rect">
            <a:avLst/>
          </a:prstGeom>
          <a:noFill/>
        </p:spPr>
      </p:pic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77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76" name="Picture 4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501008"/>
            <a:ext cx="1440160" cy="978222"/>
          </a:xfrm>
          <a:prstGeom prst="rect">
            <a:avLst/>
          </a:prstGeom>
          <a:noFill/>
        </p:spPr>
      </p:pic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95536" y="4725144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Учитывая, что </a:t>
            </a:r>
            <a:r>
              <a:rPr lang="en-US" dirty="0" smtClean="0"/>
              <a:t>a=1/2 </a:t>
            </a:r>
            <a:r>
              <a:rPr lang="ru-RU" dirty="0" smtClean="0"/>
              <a:t>не удовлетворяет условию задачи, имеем: (1/2; 2/3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28" name="TextBox 127"/>
          <p:cNvSpPr txBox="1"/>
          <p:nvPr/>
        </p:nvSpPr>
        <p:spPr>
          <a:xfrm>
            <a:off x="467544" y="587727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(1/2; 2/3</a:t>
            </a:r>
            <a:r>
              <a:rPr lang="en-US" dirty="0" smtClean="0"/>
              <a:t>]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решения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/>
          <a:lstStyle/>
          <a:p>
            <a:r>
              <a:rPr lang="ru-RU" dirty="0" smtClean="0"/>
              <a:t>При каких а уравнение </a:t>
            </a:r>
            <a:br>
              <a:rPr lang="ru-RU" dirty="0" smtClean="0"/>
            </a:br>
            <a:r>
              <a:rPr lang="ru-RU" dirty="0" smtClean="0"/>
              <a:t> имеет  хотя бы одно решение?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Введём замену: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Теперь наше уравнение имеет вид: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1628800"/>
            <a:ext cx="3024335" cy="470452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3140968"/>
            <a:ext cx="1131554" cy="432048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645024"/>
            <a:ext cx="3357630" cy="576064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221089"/>
            <a:ext cx="1857807" cy="432048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5013176"/>
            <a:ext cx="1206134" cy="648072"/>
          </a:xfrm>
          <a:prstGeom prst="rect">
            <a:avLst/>
          </a:prstGeom>
          <a:noFill/>
        </p:spPr>
      </p:pic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7744" y="51571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;</a:t>
            </a:r>
            <a:endParaRPr lang="ru-RU" dirty="0"/>
          </a:p>
        </p:txBody>
      </p:sp>
      <p:pic>
        <p:nvPicPr>
          <p:cNvPr id="24593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661248"/>
            <a:ext cx="1512168" cy="373375"/>
          </a:xfrm>
          <a:prstGeom prst="rect">
            <a:avLst/>
          </a:prstGeom>
          <a:noFill/>
        </p:spPr>
      </p:pic>
      <p:pic>
        <p:nvPicPr>
          <p:cNvPr id="24592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6093296"/>
            <a:ext cx="2322258" cy="360040"/>
          </a:xfrm>
          <a:prstGeom prst="rect">
            <a:avLst/>
          </a:prstGeom>
          <a:noFill/>
        </p:spPr>
      </p:pic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561</TotalTime>
  <Words>298</Words>
  <Application>Microsoft Office PowerPoint</Application>
  <PresentationFormat>Экран (4:3)</PresentationFormat>
  <Paragraphs>98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Задача о местоположении корней квадратного уравнения</vt:lpstr>
      <vt:lpstr>Содержание:</vt:lpstr>
      <vt:lpstr>Презентация PowerPoint</vt:lpstr>
      <vt:lpstr>Правила решения :</vt:lpstr>
      <vt:lpstr>Особенности:</vt:lpstr>
      <vt:lpstr>Пример решения задачи</vt:lpstr>
      <vt:lpstr>Презентация PowerPoint</vt:lpstr>
      <vt:lpstr>Презентация PowerPoint</vt:lpstr>
      <vt:lpstr>Пример решения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о местоположении корней квадратного уравнения</dc:title>
  <dc:creator>NaSti</dc:creator>
  <cp:lastModifiedBy>Nasti</cp:lastModifiedBy>
  <cp:revision>57</cp:revision>
  <dcterms:created xsi:type="dcterms:W3CDTF">2011-01-18T19:05:58Z</dcterms:created>
  <dcterms:modified xsi:type="dcterms:W3CDTF">2015-02-28T12:26:15Z</dcterms:modified>
</cp:coreProperties>
</file>