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5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94" r:id="rId31"/>
    <p:sldId id="292" r:id="rId32"/>
    <p:sldId id="293" r:id="rId33"/>
    <p:sldId id="295" r:id="rId34"/>
    <p:sldId id="287" r:id="rId35"/>
    <p:sldId id="288" r:id="rId36"/>
    <p:sldId id="289" r:id="rId37"/>
    <p:sldId id="290" r:id="rId38"/>
    <p:sldId id="291" r:id="rId39"/>
    <p:sldId id="297" r:id="rId40"/>
    <p:sldId id="298" r:id="rId41"/>
    <p:sldId id="296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79"/>
      <c:depthPercent val="14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sideWall>
    <c:backWall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1302681992337175"/>
          <c:y val="5.2147239263803734E-2"/>
          <c:w val="0.65325670498084287"/>
          <c:h val="0.78220858895705137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начало года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25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Sheet1!$B$1:$G$1</c:f>
              <c:strCache>
                <c:ptCount val="5"/>
                <c:pt idx="0">
                  <c:v>2009-2010</c:v>
                </c:pt>
                <c:pt idx="1">
                  <c:v>2010-2011</c:v>
                </c:pt>
                <c:pt idx="2">
                  <c:v>2011-2012</c:v>
                </c:pt>
                <c:pt idx="3">
                  <c:v>2012-2013</c:v>
                </c:pt>
                <c:pt idx="4">
                  <c:v>2013-2014</c:v>
                </c:pt>
              </c:strCache>
            </c:strRef>
          </c:cat>
          <c:val>
            <c:numRef>
              <c:f>Sheet1!$B$2:$G$2</c:f>
              <c:numCache>
                <c:formatCode>0%</c:formatCode>
                <c:ptCount val="6"/>
                <c:pt idx="0">
                  <c:v>0.43000000000000038</c:v>
                </c:pt>
                <c:pt idx="1">
                  <c:v>0.60000000000000064</c:v>
                </c:pt>
                <c:pt idx="2">
                  <c:v>0.68000000000000138</c:v>
                </c:pt>
                <c:pt idx="3">
                  <c:v>0.77000000000000202</c:v>
                </c:pt>
                <c:pt idx="4">
                  <c:v>0.92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конец года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25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Sheet1!$B$1:$G$1</c:f>
              <c:strCache>
                <c:ptCount val="5"/>
                <c:pt idx="0">
                  <c:v>2009-2010</c:v>
                </c:pt>
                <c:pt idx="1">
                  <c:v>2010-2011</c:v>
                </c:pt>
                <c:pt idx="2">
                  <c:v>2011-2012</c:v>
                </c:pt>
                <c:pt idx="3">
                  <c:v>2012-2013</c:v>
                </c:pt>
                <c:pt idx="4">
                  <c:v>2013-2014</c:v>
                </c:pt>
              </c:strCache>
            </c:strRef>
          </c:cat>
          <c:val>
            <c:numRef>
              <c:f>Sheet1!$B$3:$G$3</c:f>
              <c:numCache>
                <c:formatCode>0%</c:formatCode>
                <c:ptCount val="6"/>
                <c:pt idx="0">
                  <c:v>0.55000000000000004</c:v>
                </c:pt>
                <c:pt idx="1">
                  <c:v>0.66000000000000325</c:v>
                </c:pt>
                <c:pt idx="2">
                  <c:v>0.75000000000000266</c:v>
                </c:pt>
                <c:pt idx="3">
                  <c:v>0.84000000000000064</c:v>
                </c:pt>
              </c:numCache>
            </c:numRef>
          </c:val>
        </c:ser>
        <c:gapWidth val="30"/>
        <c:gapDepth val="0"/>
        <c:shape val="box"/>
        <c:axId val="105370368"/>
        <c:axId val="105371904"/>
        <c:axId val="0"/>
      </c:bar3DChart>
      <c:catAx>
        <c:axId val="105370368"/>
        <c:scaling>
          <c:orientation val="minMax"/>
        </c:scaling>
        <c:axPos val="b"/>
        <c:numFmt formatCode="0.00%" sourceLinked="0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05371904"/>
        <c:crosses val="autoZero"/>
        <c:auto val="1"/>
        <c:lblAlgn val="ctr"/>
        <c:lblOffset val="100"/>
        <c:tickLblSkip val="1"/>
        <c:tickMarkSkip val="1"/>
      </c:catAx>
      <c:valAx>
        <c:axId val="105371904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0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25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05370368"/>
        <c:crosses val="autoZero"/>
        <c:crossBetween val="between"/>
        <c:majorUnit val="0.1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6436781609195403"/>
          <c:y val="0.254601226993865"/>
          <c:w val="0.23563218390804597"/>
          <c:h val="0.45398773006134968"/>
        </c:manualLayout>
      </c:layout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310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425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79"/>
      <c:depthPercent val="14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sideWall>
    <c:backWall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1302681992337166"/>
          <c:y val="5.8282208588957045E-2"/>
          <c:w val="0.65325670498084287"/>
          <c:h val="0.7760736196319048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начало года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75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Sheet1!$B$1:$G$1</c:f>
              <c:strCache>
                <c:ptCount val="5"/>
                <c:pt idx="0">
                  <c:v>2009-2010</c:v>
                </c:pt>
                <c:pt idx="1">
                  <c:v>2010-2011</c:v>
                </c:pt>
                <c:pt idx="2">
                  <c:v>2011-2012</c:v>
                </c:pt>
                <c:pt idx="3">
                  <c:v>2012-2013</c:v>
                </c:pt>
                <c:pt idx="4">
                  <c:v>2013-2014</c:v>
                </c:pt>
              </c:strCache>
            </c:strRef>
          </c:cat>
          <c:val>
            <c:numRef>
              <c:f>Sheet1!$B$2:$G$2</c:f>
              <c:numCache>
                <c:formatCode>0%</c:formatCode>
                <c:ptCount val="6"/>
                <c:pt idx="0">
                  <c:v>0.45</c:v>
                </c:pt>
                <c:pt idx="1">
                  <c:v>0.6400000000000029</c:v>
                </c:pt>
                <c:pt idx="2">
                  <c:v>0.73000000000000065</c:v>
                </c:pt>
                <c:pt idx="3">
                  <c:v>0.82000000000000062</c:v>
                </c:pt>
                <c:pt idx="4">
                  <c:v>0.95000000000000062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конец года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75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Sheet1!$B$1:$G$1</c:f>
              <c:strCache>
                <c:ptCount val="5"/>
                <c:pt idx="0">
                  <c:v>2009-2010</c:v>
                </c:pt>
                <c:pt idx="1">
                  <c:v>2010-2011</c:v>
                </c:pt>
                <c:pt idx="2">
                  <c:v>2011-2012</c:v>
                </c:pt>
                <c:pt idx="3">
                  <c:v>2012-2013</c:v>
                </c:pt>
                <c:pt idx="4">
                  <c:v>2013-2014</c:v>
                </c:pt>
              </c:strCache>
            </c:strRef>
          </c:cat>
          <c:val>
            <c:numRef>
              <c:f>Sheet1!$B$3:$G$3</c:f>
              <c:numCache>
                <c:formatCode>0%</c:formatCode>
                <c:ptCount val="6"/>
                <c:pt idx="0">
                  <c:v>0.56999999999999995</c:v>
                </c:pt>
                <c:pt idx="1">
                  <c:v>0.6800000000000006</c:v>
                </c:pt>
                <c:pt idx="2">
                  <c:v>0.79</c:v>
                </c:pt>
                <c:pt idx="3">
                  <c:v>0.88000000000000012</c:v>
                </c:pt>
              </c:numCache>
            </c:numRef>
          </c:val>
        </c:ser>
        <c:gapWidth val="30"/>
        <c:gapDepth val="0"/>
        <c:shape val="box"/>
        <c:axId val="105436672"/>
        <c:axId val="105438208"/>
        <c:axId val="0"/>
      </c:bar3DChart>
      <c:catAx>
        <c:axId val="105436672"/>
        <c:scaling>
          <c:orientation val="minMax"/>
        </c:scaling>
        <c:axPos val="b"/>
        <c:numFmt formatCode="0.00%" sourceLinked="0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05438208"/>
        <c:crosses val="autoZero"/>
        <c:auto val="1"/>
        <c:lblAlgn val="ctr"/>
        <c:lblOffset val="100"/>
        <c:tickLblSkip val="1"/>
        <c:tickMarkSkip val="1"/>
      </c:catAx>
      <c:valAx>
        <c:axId val="105438208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0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75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05436672"/>
        <c:crosses val="autoZero"/>
        <c:crossBetween val="between"/>
        <c:majorUnit val="0.1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6436781609195403"/>
          <c:y val="0.254601226993865"/>
          <c:w val="0.23563218390804597"/>
          <c:h val="0.45398773006134968"/>
        </c:manualLayout>
      </c:layout>
      <c:spPr>
        <a:noFill/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310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425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Благодарственное письмо</c:v>
                </c:pt>
                <c:pt idx="1">
                  <c:v>Благодарность</c:v>
                </c:pt>
                <c:pt idx="2">
                  <c:v>1 место</c:v>
                </c:pt>
                <c:pt idx="3">
                  <c:v>2 место</c:v>
                </c:pt>
                <c:pt idx="4">
                  <c:v>3 место</c:v>
                </c:pt>
                <c:pt idx="5">
                  <c:v>Лауреат Международного конкурса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</c:v>
                </c:pt>
                <c:pt idx="1">
                  <c:v>1</c:v>
                </c:pt>
                <c:pt idx="2">
                  <c:v>3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</c:ser>
        <c:firstSliceAng val="0"/>
      </c:pieChart>
    </c:plotArea>
    <c:legend>
      <c:legendPos val="r"/>
    </c:legend>
    <c:plotVisOnly val="1"/>
  </c:chart>
  <c:spPr>
    <a:solidFill>
      <a:srgbClr val="FFFF00"/>
    </a:solidFill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Благодарственное письмо</c:v>
                </c:pt>
                <c:pt idx="1">
                  <c:v>Благодарность</c:v>
                </c:pt>
                <c:pt idx="2">
                  <c:v>1 место</c:v>
                </c:pt>
                <c:pt idx="3">
                  <c:v>2 место</c:v>
                </c:pt>
                <c:pt idx="4">
                  <c:v>3 место</c:v>
                </c:pt>
                <c:pt idx="5">
                  <c:v>Лауреат Международного конкурса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</c:ser>
        <c:firstSliceAng val="0"/>
      </c:pieChart>
    </c:plotArea>
    <c:legend>
      <c:legendPos val="r"/>
    </c:legend>
    <c:plotVisOnly val="1"/>
  </c:chart>
  <c:spPr>
    <a:solidFill>
      <a:srgbClr val="FFFF00"/>
    </a:solidFill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Благодарственное письмо</c:v>
                </c:pt>
                <c:pt idx="1">
                  <c:v>Благодарность</c:v>
                </c:pt>
                <c:pt idx="2">
                  <c:v>1 место</c:v>
                </c:pt>
                <c:pt idx="3">
                  <c:v>2 место</c:v>
                </c:pt>
                <c:pt idx="4">
                  <c:v>3 место</c:v>
                </c:pt>
                <c:pt idx="5">
                  <c:v>Лауреат Международного конкурса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3</c:v>
                </c:pt>
                <c:pt idx="4">
                  <c:v>1</c:v>
                </c:pt>
              </c:numCache>
            </c:numRef>
          </c:val>
        </c:ser>
        <c:firstSliceAng val="0"/>
      </c:pieChart>
    </c:plotArea>
    <c:legend>
      <c:legendPos val="r"/>
    </c:legend>
    <c:plotVisOnly val="1"/>
  </c:chart>
  <c:spPr>
    <a:solidFill>
      <a:srgbClr val="FFFF00"/>
    </a:solidFill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1828834152527119"/>
          <c:y val="0.11793015061818529"/>
          <c:w val="0.46111878373667325"/>
          <c:h val="0.7641396987636296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Благодарственное письмо</c:v>
                </c:pt>
                <c:pt idx="1">
                  <c:v>Благодарность</c:v>
                </c:pt>
                <c:pt idx="2">
                  <c:v>1 место</c:v>
                </c:pt>
                <c:pt idx="3">
                  <c:v>2 место</c:v>
                </c:pt>
                <c:pt idx="4">
                  <c:v>3 место</c:v>
                </c:pt>
                <c:pt idx="5">
                  <c:v>Лауреат Международного конкурса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2</c:v>
                </c:pt>
                <c:pt idx="4">
                  <c:v>4</c:v>
                </c:pt>
                <c:pt idx="5">
                  <c:v>1</c:v>
                </c:pt>
              </c:numCache>
            </c:numRef>
          </c:val>
        </c:ser>
        <c:firstSliceAng val="0"/>
      </c:pieChart>
    </c:plotArea>
    <c:legend>
      <c:legendPos val="r"/>
    </c:legend>
    <c:plotVisOnly val="1"/>
  </c:chart>
  <c:spPr>
    <a:solidFill>
      <a:srgbClr val="FFFF00"/>
    </a:solidFill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Благодарственное письмо</c:v>
                </c:pt>
                <c:pt idx="1">
                  <c:v>Благодарность</c:v>
                </c:pt>
                <c:pt idx="2">
                  <c:v>1 место</c:v>
                </c:pt>
                <c:pt idx="3">
                  <c:v>2 место</c:v>
                </c:pt>
                <c:pt idx="4">
                  <c:v>3 место</c:v>
                </c:pt>
                <c:pt idx="5">
                  <c:v>Лауреат Международного конкурса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</c:ser>
        <c:firstSliceAng val="0"/>
      </c:pieChart>
    </c:plotArea>
    <c:legend>
      <c:legendPos val="r"/>
    </c:legend>
    <c:plotVisOnly val="1"/>
  </c:chart>
  <c:spPr>
    <a:solidFill>
      <a:srgbClr val="FFFF00"/>
    </a:solidFill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F906F-3F08-4C45-804D-F8965923ADDC}" type="datetimeFigureOut">
              <a:rPr lang="ru-RU" smtClean="0"/>
              <a:pPr/>
              <a:t>12.02.2014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7FC48-0D43-462E-AAAC-786694EA09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E0E3-A3CC-4074-9A28-62981ACD3795}" type="datetimeFigureOut">
              <a:rPr lang="ru-RU" smtClean="0"/>
              <a:pPr/>
              <a:t>12.02.2014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A442-58D5-433D-B2A4-04D181D4B1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E0E3-A3CC-4074-9A28-62981ACD3795}" type="datetimeFigureOut">
              <a:rPr lang="ru-RU" smtClean="0"/>
              <a:pPr/>
              <a:t>12.02.2014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A442-58D5-433D-B2A4-04D181D4B1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E0E3-A3CC-4074-9A28-62981ACD3795}" type="datetimeFigureOut">
              <a:rPr lang="ru-RU" smtClean="0"/>
              <a:pPr/>
              <a:t>12.02.2014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A442-58D5-433D-B2A4-04D181D4B1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E0E3-A3CC-4074-9A28-62981ACD3795}" type="datetimeFigureOut">
              <a:rPr lang="ru-RU" smtClean="0"/>
              <a:pPr/>
              <a:t>12.02.2014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A442-58D5-433D-B2A4-04D181D4B1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E0E3-A3CC-4074-9A28-62981ACD3795}" type="datetimeFigureOut">
              <a:rPr lang="ru-RU" smtClean="0"/>
              <a:pPr/>
              <a:t>12.02.2014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A442-58D5-433D-B2A4-04D181D4B1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E0E3-A3CC-4074-9A28-62981ACD3795}" type="datetimeFigureOut">
              <a:rPr lang="ru-RU" smtClean="0"/>
              <a:pPr/>
              <a:t>12.02.2014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A442-58D5-433D-B2A4-04D181D4B1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E0E3-A3CC-4074-9A28-62981ACD3795}" type="datetimeFigureOut">
              <a:rPr lang="ru-RU" smtClean="0"/>
              <a:pPr/>
              <a:t>12.02.2014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A442-58D5-433D-B2A4-04D181D4B1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E0E3-A3CC-4074-9A28-62981ACD3795}" type="datetimeFigureOut">
              <a:rPr lang="ru-RU" smtClean="0"/>
              <a:pPr/>
              <a:t>12.02.2014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A442-58D5-433D-B2A4-04D181D4B1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E0E3-A3CC-4074-9A28-62981ACD3795}" type="datetimeFigureOut">
              <a:rPr lang="ru-RU" smtClean="0"/>
              <a:pPr/>
              <a:t>12.02.2014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A442-58D5-433D-B2A4-04D181D4B1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E0E3-A3CC-4074-9A28-62981ACD3795}" type="datetimeFigureOut">
              <a:rPr lang="ru-RU" smtClean="0"/>
              <a:pPr/>
              <a:t>12.02.2014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A442-58D5-433D-B2A4-04D181D4B1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1E0E3-A3CC-4074-9A28-62981ACD3795}" type="datetimeFigureOut">
              <a:rPr lang="ru-RU" smtClean="0"/>
              <a:pPr/>
              <a:t>12.02.2014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7A442-58D5-433D-B2A4-04D181D4B1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1E0E3-A3CC-4074-9A28-62981ACD3795}" type="datetimeFigureOut">
              <a:rPr lang="ru-RU" smtClean="0"/>
              <a:pPr/>
              <a:t>12.02.2014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7A442-58D5-433D-B2A4-04D181D4B1E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2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12" Type="http://schemas.openxmlformats.org/officeDocument/2006/relationships/image" Target="../media/image51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13" Type="http://schemas.openxmlformats.org/officeDocument/2006/relationships/image" Target="../media/image64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12" Type="http://schemas.openxmlformats.org/officeDocument/2006/relationships/image" Target="../media/image63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11" Type="http://schemas.openxmlformats.org/officeDocument/2006/relationships/image" Target="../media/image62.jpeg"/><Relationship Id="rId5" Type="http://schemas.openxmlformats.org/officeDocument/2006/relationships/image" Target="../media/image56.jpeg"/><Relationship Id="rId10" Type="http://schemas.openxmlformats.org/officeDocument/2006/relationships/image" Target="../media/image61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13" Type="http://schemas.openxmlformats.org/officeDocument/2006/relationships/image" Target="../media/image76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12" Type="http://schemas.openxmlformats.org/officeDocument/2006/relationships/image" Target="../media/image75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11" Type="http://schemas.openxmlformats.org/officeDocument/2006/relationships/image" Target="../media/image74.jpeg"/><Relationship Id="rId5" Type="http://schemas.openxmlformats.org/officeDocument/2006/relationships/image" Target="../media/image68.jpeg"/><Relationship Id="rId15" Type="http://schemas.openxmlformats.org/officeDocument/2006/relationships/image" Target="../media/image78.jpeg"/><Relationship Id="rId10" Type="http://schemas.openxmlformats.org/officeDocument/2006/relationships/image" Target="../media/image73.jpeg"/><Relationship Id="rId4" Type="http://schemas.openxmlformats.org/officeDocument/2006/relationships/image" Target="../media/image67.jpeg"/><Relationship Id="rId9" Type="http://schemas.openxmlformats.org/officeDocument/2006/relationships/image" Target="../media/image72.jpeg"/><Relationship Id="rId14" Type="http://schemas.openxmlformats.org/officeDocument/2006/relationships/image" Target="../media/image7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7" Type="http://schemas.openxmlformats.org/officeDocument/2006/relationships/image" Target="../media/image84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7" Type="http://schemas.openxmlformats.org/officeDocument/2006/relationships/image" Target="../media/image90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7" Type="http://schemas.openxmlformats.org/officeDocument/2006/relationships/image" Target="../media/image96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3068960"/>
            <a:ext cx="871296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Автор: Холина Анна Аркадьевна</a:t>
            </a:r>
          </a:p>
          <a:p>
            <a:pPr>
              <a:buFont typeface="Wingdings" pitchFamily="2" charset="2"/>
              <a:buChar char="v"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Образование: высшее</a:t>
            </a:r>
          </a:p>
          <a:p>
            <a:pPr>
              <a:buFont typeface="Wingdings" pitchFamily="2" charset="2"/>
              <a:buChar char="v"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Должность: педагог дополнительного образования</a:t>
            </a:r>
          </a:p>
          <a:p>
            <a:pPr>
              <a:buFont typeface="Wingdings" pitchFamily="2" charset="2"/>
              <a:buChar char="v"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Стаж: 17 лет</a:t>
            </a:r>
          </a:p>
          <a:p>
            <a:pPr>
              <a:buFont typeface="Wingdings" pitchFamily="2" charset="2"/>
              <a:buChar char="v"/>
            </a:pP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holina.ania20120@mail.ru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Круглая лента лицом вниз 6"/>
          <p:cNvSpPr/>
          <p:nvPr/>
        </p:nvSpPr>
        <p:spPr>
          <a:xfrm>
            <a:off x="251520" y="260648"/>
            <a:ext cx="8568952" cy="2592288"/>
          </a:xfrm>
          <a:prstGeom prst="ellipseRibbon">
            <a:avLst>
              <a:gd name="adj1" fmla="val 21744"/>
              <a:gd name="adj2" fmla="val 68387"/>
              <a:gd name="adj3" fmla="val 125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ОБОБЩЕНИЕ ПЕДАГОГИЧЕСКОГО ОПЫТА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руглая лента лицом вниз 1"/>
          <p:cNvSpPr/>
          <p:nvPr/>
        </p:nvSpPr>
        <p:spPr>
          <a:xfrm>
            <a:off x="179512" y="188640"/>
            <a:ext cx="8640960" cy="1368152"/>
          </a:xfrm>
          <a:prstGeom prst="ellipseRibbon">
            <a:avLst>
              <a:gd name="adj1" fmla="val 25000"/>
              <a:gd name="adj2" fmla="val 69536"/>
              <a:gd name="adj3" fmla="val 125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Условия становления опыта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772816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Противоречие между средним уровнем развития творческих способностей и проблемами воспитания</a:t>
            </a:r>
            <a:endParaRPr lang="ru-RU" sz="3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внутренняя память 3"/>
          <p:cNvSpPr/>
          <p:nvPr/>
        </p:nvSpPr>
        <p:spPr>
          <a:xfrm>
            <a:off x="395536" y="3573016"/>
            <a:ext cx="3816424" cy="2952328"/>
          </a:xfrm>
          <a:prstGeom prst="flowChartInternalStorag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Вопросы общеэстетического воспитания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Блок-схема: внутренняя память 4"/>
          <p:cNvSpPr/>
          <p:nvPr/>
        </p:nvSpPr>
        <p:spPr>
          <a:xfrm>
            <a:off x="4860032" y="3573016"/>
            <a:ext cx="3888432" cy="2952328"/>
          </a:xfrm>
          <a:prstGeom prst="flowChartInternalStorag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Вопросы нравственного воспитания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 rot="1696578">
            <a:off x="2326561" y="3341400"/>
            <a:ext cx="484632" cy="978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9855851">
            <a:off x="6232859" y="3339368"/>
            <a:ext cx="484632" cy="978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руглая лента лицом вниз 1"/>
          <p:cNvSpPr/>
          <p:nvPr/>
        </p:nvSpPr>
        <p:spPr>
          <a:xfrm>
            <a:off x="251520" y="188640"/>
            <a:ext cx="8640960" cy="1584176"/>
          </a:xfrm>
          <a:prstGeom prst="ellipseRibbon">
            <a:avLst>
              <a:gd name="adj1" fmla="val 25000"/>
              <a:gd name="adj2" fmla="val 71164"/>
              <a:gd name="adj3" fmla="val 125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Актуальность и перспективность опыта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23528" y="1916832"/>
            <a:ext cx="4248472" cy="216024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Проблема разностороннего воспитания человека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644008" y="2204864"/>
            <a:ext cx="4320480" cy="259228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Гармоничное развитие эмоционального и рационального начала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79512" y="4221088"/>
            <a:ext cx="5868144" cy="244827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креативной (творческой) личности через систему творческих заданий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 rot="1740531">
            <a:off x="3770725" y="1612929"/>
            <a:ext cx="484632" cy="978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720057">
            <a:off x="4242858" y="1645891"/>
            <a:ext cx="484632" cy="304659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21134738">
            <a:off x="5164000" y="1655383"/>
            <a:ext cx="484632" cy="133642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руглая лента лицом вниз 1"/>
          <p:cNvSpPr/>
          <p:nvPr/>
        </p:nvSpPr>
        <p:spPr>
          <a:xfrm>
            <a:off x="251520" y="188640"/>
            <a:ext cx="8568952" cy="1944216"/>
          </a:xfrm>
          <a:prstGeom prst="ellipseRibbon">
            <a:avLst>
              <a:gd name="adj1" fmla="val 25000"/>
              <a:gd name="adj2" fmla="val 69044"/>
              <a:gd name="adj3" fmla="val 125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Теоретическая база опыта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научные исследования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79512" y="1556792"/>
            <a:ext cx="8784976" cy="5112568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Творческость (П. Эдвардс)</a:t>
            </a:r>
          </a:p>
          <a:p>
            <a:pPr>
              <a:buFont typeface="Wingdings" pitchFamily="2" charset="2"/>
              <a:buChar char="v"/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Педагогика творчества (Л.С. Выготский, П. Блонский, Б. Теплов, Н. Ветлугина, М. Картавцева, Г. Шатковский и др.)</a:t>
            </a:r>
          </a:p>
          <a:p>
            <a:pPr>
              <a:buFont typeface="Wingdings" pitchFamily="2" charset="2"/>
              <a:buChar char="v"/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Креативность (М.Воллах, Б. Гизелин, В. Смит, С. Медник, П. Торренс, Н.Г. Алексеев, А.Я. Пономарёв, М.Г. Ярошевский, Х. Трик и др.)</a:t>
            </a:r>
          </a:p>
          <a:p>
            <a:pPr>
              <a:buFont typeface="Wingdings" pitchFamily="2" charset="2"/>
              <a:buChar char="v"/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Творческое мышление (Н.Г. Алексеев, С.М. Бернштейн, В.Н. Тушкин, О.К. Тихомиров, В.С. Библер, Э.Г. Юдин)</a:t>
            </a:r>
          </a:p>
          <a:p>
            <a:pPr>
              <a:buFont typeface="Wingdings" pitchFamily="2" charset="2"/>
              <a:buChar char="v"/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Психология творчества (Н.В. Кипиани, А.М. Матюшкин, Я.А. Пономарёв, И.Н. Семёнов и др.)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руглая лента лицом вниз 1"/>
          <p:cNvSpPr/>
          <p:nvPr/>
        </p:nvSpPr>
        <p:spPr>
          <a:xfrm>
            <a:off x="251520" y="188640"/>
            <a:ext cx="8568952" cy="2232248"/>
          </a:xfrm>
          <a:prstGeom prst="ellipseRibbon">
            <a:avLst>
              <a:gd name="adj1" fmla="val 25000"/>
              <a:gd name="adj2" fmla="val 69372"/>
              <a:gd name="adj3" fmla="val 125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Теоретическая база опыта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Основные аспекты исследования креативности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179512" y="2276872"/>
            <a:ext cx="8784976" cy="4392488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Предметно-процессуальный и рефлексивный (процесс решения творческой задачи)</a:t>
            </a:r>
          </a:p>
          <a:p>
            <a:pPr>
              <a:buFont typeface="Wingdings" pitchFamily="2" charset="2"/>
              <a:buChar char="v"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Личностный (особенности креативной личности)</a:t>
            </a:r>
          </a:p>
          <a:p>
            <a:pPr>
              <a:buFont typeface="Wingdings" pitchFamily="2" charset="2"/>
              <a:buChar char="v"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Продуктивно-результативный</a:t>
            </a:r>
          </a:p>
          <a:p>
            <a:pPr>
              <a:buFont typeface="Wingdings" pitchFamily="2" charset="2"/>
              <a:buChar char="v"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Социально-управленческий         (условия креативного развития, самовыражения и косвенного управления сотворческим процессом обучения и воспитания)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 rot="18448417">
            <a:off x="5502152" y="4151122"/>
            <a:ext cx="484632" cy="51689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6200000">
            <a:off x="5163016" y="4422163"/>
            <a:ext cx="484632" cy="51453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руглая лента лицом вниз 1"/>
          <p:cNvSpPr/>
          <p:nvPr/>
        </p:nvSpPr>
        <p:spPr>
          <a:xfrm>
            <a:off x="251520" y="188640"/>
            <a:ext cx="8712968" cy="1008112"/>
          </a:xfrm>
          <a:prstGeom prst="ellipseRibbon">
            <a:avLst>
              <a:gd name="adj1" fmla="val 25000"/>
              <a:gd name="adj2" fmla="val 69375"/>
              <a:gd name="adj3" fmla="val 125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Новизна опыта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1340768"/>
            <a:ext cx="8784976" cy="136815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Раскрытие и развитие творческих способностей обучающихся осуществляется не периодически, а систематически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3068960"/>
            <a:ext cx="8784976" cy="64807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Интерес обучающихся к определённым проблемам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4149080"/>
            <a:ext cx="8784976" cy="64807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Владение определённой суммой знаний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5229200"/>
            <a:ext cx="8784976" cy="144016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Через систему творческих заданий вырабатывается умение практически применять полученные знания, развивать рефлекторное мышление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211960" y="2708920"/>
            <a:ext cx="484632" cy="57606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211960" y="3717032"/>
            <a:ext cx="484632" cy="57606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211960" y="4725144"/>
            <a:ext cx="484632" cy="57606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руглая лента лицом вниз 1"/>
          <p:cNvSpPr/>
          <p:nvPr/>
        </p:nvSpPr>
        <p:spPr>
          <a:xfrm>
            <a:off x="179512" y="188640"/>
            <a:ext cx="8712968" cy="1551040"/>
          </a:xfrm>
          <a:prstGeom prst="ellipseRibbon">
            <a:avLst>
              <a:gd name="adj1" fmla="val 25000"/>
              <a:gd name="adj2" fmla="val 70513"/>
              <a:gd name="adj3" fmla="val 125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Ведущая педагогическая идея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Program Files (x86)\Microsoft Office\MEDIA\CAGCAT10\j0217698.wm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3356992"/>
            <a:ext cx="1800201" cy="1872207"/>
          </a:xfrm>
          <a:prstGeom prst="rect">
            <a:avLst/>
          </a:prstGeom>
          <a:noFill/>
        </p:spPr>
      </p:pic>
      <p:pic>
        <p:nvPicPr>
          <p:cNvPr id="1027" name="Picture 3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84368" y="4869160"/>
            <a:ext cx="1100023" cy="1805026"/>
          </a:xfrm>
          <a:prstGeom prst="rect">
            <a:avLst/>
          </a:prstGeom>
          <a:noFill/>
        </p:spPr>
      </p:pic>
      <p:pic>
        <p:nvPicPr>
          <p:cNvPr id="1028" name="Picture 4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64288" y="1844824"/>
            <a:ext cx="1829714" cy="1565453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179512" y="2204864"/>
            <a:ext cx="6984776" cy="86409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Основа – ГУМАННАЯ ПЕДАГОГИКА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35696" y="3717032"/>
            <a:ext cx="7128792" cy="914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Использую ИДЕЮ СОТРУДНИЧЕСТВА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9512" y="5301208"/>
            <a:ext cx="7704856" cy="12744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Лозунгом своей деятельности считаю выражение «УЧЕНИЕ БЕЗ ПРИНУЖДЕНИЯ»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руглая лента лицом вниз 1"/>
          <p:cNvSpPr/>
          <p:nvPr/>
        </p:nvSpPr>
        <p:spPr>
          <a:xfrm>
            <a:off x="251520" y="188640"/>
            <a:ext cx="8640960" cy="2016224"/>
          </a:xfrm>
          <a:prstGeom prst="ellipseRibbon">
            <a:avLst>
              <a:gd name="adj1" fmla="val 25000"/>
              <a:gd name="adj2" fmla="val 69862"/>
              <a:gd name="adj3" fmla="val 125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Технология опыта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Цель педагогического опыта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251520" y="1772816"/>
            <a:ext cx="8640960" cy="5085184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креативности обучающихся на занятиях в Театре Моды «Силуэт» через систему творческих заданий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руглая лента лицом вниз 1"/>
          <p:cNvSpPr/>
          <p:nvPr/>
        </p:nvSpPr>
        <p:spPr>
          <a:xfrm>
            <a:off x="251520" y="188640"/>
            <a:ext cx="8640960" cy="1512168"/>
          </a:xfrm>
          <a:prstGeom prst="ellipseRibbon">
            <a:avLst>
              <a:gd name="adj1" fmla="val 25000"/>
              <a:gd name="adj2" fmla="val 68559"/>
              <a:gd name="adj3" fmla="val 125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Технология опыта</a:t>
            </a:r>
          </a:p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2060848"/>
            <a:ext cx="8784976" cy="40934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Увлечь занятиями в Театре Моды «Силуэт», привить интерес и любовь к ним, научить ценить красоту и гармоничность своих работ, развить эмоциональную сферу обучающихся, вызвать эстетический отклик на хореографические и художественные произведения;</a:t>
            </a:r>
          </a:p>
          <a:p>
            <a:pPr>
              <a:buFont typeface="Wingdings" pitchFamily="2" charset="2"/>
              <a:buChar char="v"/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Развить танцевально-образное и художественное мышление, научить разбираться в закономерностях искусства моды;</a:t>
            </a:r>
          </a:p>
          <a:p>
            <a:pPr>
              <a:buFont typeface="Wingdings" pitchFamily="2" charset="2"/>
              <a:buChar char="v"/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Заложить основы творческих способностей, практических умений и навыков в процессе показа коллекций одежды, сочинения хореографических композиций, разработки моделей одежды;</a:t>
            </a:r>
          </a:p>
          <a:p>
            <a:pPr>
              <a:buFont typeface="Wingdings" pitchFamily="2" charset="2"/>
              <a:buChar char="v"/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Развить художественно-эстетический вкус и потребность в общении с шедеврами мировой моды;</a:t>
            </a:r>
          </a:p>
          <a:p>
            <a:pPr>
              <a:buFont typeface="Wingdings" pitchFamily="2" charset="2"/>
              <a:buChar char="v"/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Побудить к самообразованию в рамках будущей профессии, связанной с дизайном и пошивом одежды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руглая лента лицом вниз 1"/>
          <p:cNvSpPr/>
          <p:nvPr/>
        </p:nvSpPr>
        <p:spPr>
          <a:xfrm>
            <a:off x="251520" y="188640"/>
            <a:ext cx="8568952" cy="1728192"/>
          </a:xfrm>
          <a:prstGeom prst="ellipseRibbon">
            <a:avLst>
              <a:gd name="adj1" fmla="val 25000"/>
              <a:gd name="adj2" fmla="val 69372"/>
              <a:gd name="adj3" fmla="val 125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Технология опыта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принципы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2060848"/>
            <a:ext cx="8784976" cy="4320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Личностно-ориентированный подход в обучении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2636912"/>
            <a:ext cx="8784976" cy="4320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Создание благоприятных условий на занятии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3212976"/>
            <a:ext cx="8784976" cy="64807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у каждого обучающегося творческих способностей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4005064"/>
            <a:ext cx="8784976" cy="64807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Включение каждого обучающегося в учебно-воспитательный процесс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4797152"/>
            <a:ext cx="8784976" cy="64807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Ориентация учебного процесса на достижение высокого уровня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5589240"/>
            <a:ext cx="8784976" cy="50405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и поддержание веры обучающихся в свои силы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руглая лента лицом вниз 1"/>
          <p:cNvSpPr/>
          <p:nvPr/>
        </p:nvSpPr>
        <p:spPr>
          <a:xfrm>
            <a:off x="251520" y="188640"/>
            <a:ext cx="8568952" cy="1872208"/>
          </a:xfrm>
          <a:prstGeom prst="ellipseRibbon">
            <a:avLst>
              <a:gd name="adj1" fmla="val 25000"/>
              <a:gd name="adj2" fmla="val 70029"/>
              <a:gd name="adj3" fmla="val 125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Ведущая технология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Система творческих заданий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251520" y="2132856"/>
            <a:ext cx="4032448" cy="4464496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Постоянное обращение к субъектному опыту обучающихся, к жизненным примерам, впечатлениям детей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4860032" y="2132856"/>
            <a:ext cx="4032448" cy="4464496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v"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Обращение к произведениям искусства, в которых запечатлены знакомые ситуации, образы, явления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27784" y="3212976"/>
            <a:ext cx="651621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 мире довольно людей, которым никто не помог пробудиться. Пробудить в человеке истинно человеческие начала, любовь ко всему прекрасному, помочь увидеть красоту земли, призван, прежде всего учитель»</a:t>
            </a:r>
          </a:p>
          <a:p>
            <a:pPr algn="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Антуан де Сент-Экзюпери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65824485_32092014_19852972eedea08b49e192ce60024c6d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3529" y="3861048"/>
            <a:ext cx="2353050" cy="2647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Круглая лента лицом вниз 4"/>
          <p:cNvSpPr/>
          <p:nvPr/>
        </p:nvSpPr>
        <p:spPr>
          <a:xfrm>
            <a:off x="179512" y="188640"/>
            <a:ext cx="8712968" cy="2952328"/>
          </a:xfrm>
          <a:prstGeom prst="ellipseRibbon">
            <a:avLst>
              <a:gd name="adj1" fmla="val 25000"/>
              <a:gd name="adj2" fmla="val 70513"/>
              <a:gd name="adj3" fmla="val 125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«Развитие креативности обучающихся на занятиях в Театре Моды «Силуэт» через систему творческих заданий»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руглая лента лицом вниз 1"/>
          <p:cNvSpPr/>
          <p:nvPr/>
        </p:nvSpPr>
        <p:spPr>
          <a:xfrm>
            <a:off x="251520" y="188640"/>
            <a:ext cx="8568952" cy="1872208"/>
          </a:xfrm>
          <a:prstGeom prst="ellipseRibbon">
            <a:avLst>
              <a:gd name="adj1" fmla="val 25000"/>
              <a:gd name="adj2" fmla="val 70357"/>
              <a:gd name="adj3" fmla="val 125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Технология опыта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Типы творческих заданий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2276872"/>
            <a:ext cx="2592288" cy="27363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Перевод образа из одного художественного ряда в другой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75856" y="3933056"/>
            <a:ext cx="2664296" cy="266429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Выработка умений смотреть и видеть, слушать и слышать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72200" y="2276872"/>
            <a:ext cx="2520280" cy="28083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Построе-ние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заданий от частного к общему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283968" y="2204864"/>
            <a:ext cx="484632" cy="165618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2792539">
            <a:off x="2771800" y="1916832"/>
            <a:ext cx="484632" cy="165618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8735242">
            <a:off x="5849512" y="1914548"/>
            <a:ext cx="484632" cy="165618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руглая лента лицом вниз 1"/>
          <p:cNvSpPr/>
          <p:nvPr/>
        </p:nvSpPr>
        <p:spPr>
          <a:xfrm>
            <a:off x="251520" y="188640"/>
            <a:ext cx="8568952" cy="1872208"/>
          </a:xfrm>
          <a:prstGeom prst="ellipseRibbon">
            <a:avLst>
              <a:gd name="adj1" fmla="val 25000"/>
              <a:gd name="adj2" fmla="val 69044"/>
              <a:gd name="adj3" fmla="val 125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Технология опыта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Список творческих заданий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2420888"/>
            <a:ext cx="8784976" cy="39703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Ритмопластика (придумать движения);</a:t>
            </a:r>
          </a:p>
          <a:p>
            <a:pPr>
              <a:buFont typeface="Wingdings" pitchFamily="2" charset="2"/>
              <a:buChar char="v"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Бег ассоциаций (найти ассоциации):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природой;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репродукциями;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литературой;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жизненными ситуациями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Актуализация субъектного опыта (свободно обсудить…, сравнить…, передать впечатления…);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руглая лента лицом вниз 1"/>
          <p:cNvSpPr/>
          <p:nvPr/>
        </p:nvSpPr>
        <p:spPr>
          <a:xfrm>
            <a:off x="251520" y="188640"/>
            <a:ext cx="8568952" cy="1872208"/>
          </a:xfrm>
          <a:prstGeom prst="ellipseRibbon">
            <a:avLst>
              <a:gd name="adj1" fmla="val 25000"/>
              <a:gd name="adj2" fmla="val 68715"/>
              <a:gd name="adj3" fmla="val 125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Технология опыта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Список творческих заданий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2276872"/>
            <a:ext cx="8784976" cy="44012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Ребусотворчество (отгадать, сочинить ребус);</a:t>
            </a:r>
          </a:p>
          <a:p>
            <a:pPr>
              <a:buFont typeface="Wingdings" pitchFamily="2" charset="2"/>
              <a:buChar char="v"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Волшебные краски (создание музыкального образа произведения в цвете и костюме);</a:t>
            </a:r>
          </a:p>
          <a:p>
            <a:pPr>
              <a:buFont typeface="Wingdings" pitchFamily="2" charset="2"/>
              <a:buChar char="v"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Интонирование в заданном образе;</a:t>
            </a:r>
          </a:p>
          <a:p>
            <a:pPr>
              <a:buFont typeface="Wingdings" pitchFamily="2" charset="2"/>
              <a:buChar char="v"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Импровизация с помощью хореографических и изобразительных средств;</a:t>
            </a:r>
          </a:p>
          <a:p>
            <a:pPr>
              <a:buFont typeface="Wingdings" pitchFamily="2" charset="2"/>
              <a:buChar char="v"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Театрализация (внесение элементов театрализации в постановку коллекций, перевоплощение). Ритмизация движений, орнамента и т.д.;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руглая лента лицом вниз 1"/>
          <p:cNvSpPr/>
          <p:nvPr/>
        </p:nvSpPr>
        <p:spPr>
          <a:xfrm>
            <a:off x="179512" y="188640"/>
            <a:ext cx="8784976" cy="1872208"/>
          </a:xfrm>
          <a:prstGeom prst="ellipseRibbon">
            <a:avLst>
              <a:gd name="adj1" fmla="val 25000"/>
              <a:gd name="adj2" fmla="val 70357"/>
              <a:gd name="adj3" fmla="val 125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Технология опыта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Список творческих заданий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2060848"/>
            <a:ext cx="8784976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Сочинение комбинаций, композиций на разнообразную мелодию;</a:t>
            </a:r>
          </a:p>
          <a:p>
            <a:pPr>
              <a:buFont typeface="Wingdings" pitchFamily="2" charset="2"/>
              <a:buChar char="v"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Составление коллекций (художественных, хореографических, технологических) (по эмоциональной общности произведений ритмичных видов искусств)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AM_465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6142445">
            <a:off x="6672206" y="4514919"/>
            <a:ext cx="2259919" cy="16949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SAM_464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1520" y="4869160"/>
            <a:ext cx="2339752" cy="1754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SAM_378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764566">
            <a:off x="2692471" y="5065368"/>
            <a:ext cx="1941686" cy="14562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SAM_5657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0657814">
            <a:off x="4615827" y="4640249"/>
            <a:ext cx="2267744" cy="17008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руглая лента лицом вниз 1"/>
          <p:cNvSpPr/>
          <p:nvPr/>
        </p:nvSpPr>
        <p:spPr>
          <a:xfrm>
            <a:off x="251520" y="188640"/>
            <a:ext cx="8640960" cy="1800200"/>
          </a:xfrm>
          <a:prstGeom prst="ellipseRibbon">
            <a:avLst>
              <a:gd name="adj1" fmla="val 25000"/>
              <a:gd name="adj2" fmla="val 69536"/>
              <a:gd name="adj3" fmla="val 125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Технология опыта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179512" y="1628800"/>
            <a:ext cx="8784976" cy="5040560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Занятия в Театре Моды «Силуэт», построенные на СИСТЕМЕ СПЕЦИАЛЬНЫХ ТВОРЧЕСКИХ ЗАДАНИЙ, существенным образом влияют на РАЗВИТИЕ КРЕАТИВНОСТИ ОБУЧАЮЩИХСЯ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руглая лента лицом вниз 1"/>
          <p:cNvSpPr/>
          <p:nvPr/>
        </p:nvSpPr>
        <p:spPr>
          <a:xfrm>
            <a:off x="251520" y="188640"/>
            <a:ext cx="8568952" cy="1944216"/>
          </a:xfrm>
          <a:prstGeom prst="ellipseRibbon">
            <a:avLst>
              <a:gd name="adj1" fmla="val 25000"/>
              <a:gd name="adj2" fmla="val 69372"/>
              <a:gd name="adj3" fmla="val 125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Результативность опыта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Отслеживание роста знаний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179512" y="1916832"/>
            <a:ext cx="8784976" cy="4752528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Хореографическое, изобразительное, технологическое восприятие (понятийные умения (как размышления об образе, героях коллекций));</a:t>
            </a:r>
          </a:p>
          <a:p>
            <a:pPr>
              <a:buFont typeface="Wingdings" pitchFamily="2" charset="2"/>
              <a:buChar char="v"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Активность на занятии (общеучебная и творческая);</a:t>
            </a:r>
          </a:p>
          <a:p>
            <a:pPr>
              <a:buFont typeface="Wingdings" pitchFamily="2" charset="2"/>
              <a:buChar char="v"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Выполнение творческих заданий (рост креативности)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руглая лента лицом вниз 1"/>
          <p:cNvSpPr/>
          <p:nvPr/>
        </p:nvSpPr>
        <p:spPr>
          <a:xfrm>
            <a:off x="251520" y="188640"/>
            <a:ext cx="8568952" cy="1656184"/>
          </a:xfrm>
          <a:prstGeom prst="ellipseRibbon">
            <a:avLst>
              <a:gd name="adj1" fmla="val 25000"/>
              <a:gd name="adj2" fmla="val 70357"/>
              <a:gd name="adj3" fmla="val 125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Результативность опыта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1937057"/>
            <a:ext cx="8784976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Мониторинг образовательной деятельности обучающихся по программе «Театр Моды «Силуэт»</a:t>
            </a:r>
            <a:endParaRPr kumimoji="0" lang="ru-RU" sz="20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spc="50" normalizeH="0" baseline="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2009 – 2013 учебные года; начало 2013-2014 учебного года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8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kumimoji="0" lang="ru-RU" sz="18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1"/>
          <p:cNvGraphicFramePr/>
          <p:nvPr/>
        </p:nvGraphicFramePr>
        <p:xfrm>
          <a:off x="539552" y="2852936"/>
          <a:ext cx="8136904" cy="4005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руглая лента лицом вниз 1"/>
          <p:cNvSpPr/>
          <p:nvPr/>
        </p:nvSpPr>
        <p:spPr>
          <a:xfrm>
            <a:off x="251520" y="188640"/>
            <a:ext cx="8568952" cy="1872208"/>
          </a:xfrm>
          <a:prstGeom prst="ellipseRibbon">
            <a:avLst>
              <a:gd name="adj1" fmla="val 25000"/>
              <a:gd name="adj2" fmla="val 68715"/>
              <a:gd name="adj3" fmla="val 125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Результативность опыта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79512" y="2140586"/>
            <a:ext cx="87849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Мониторинг образовательной деятельности обучающихся по программе «Хореография и дефиле»</a:t>
            </a:r>
            <a:endParaRPr kumimoji="0" lang="ru-RU" sz="20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spc="50" normalizeH="0" baseline="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2009 – 2013 учебные года; начало 2013-2014 учебного года</a:t>
            </a:r>
            <a:endParaRPr kumimoji="0" lang="ru-RU" sz="2000" b="1" i="0" u="none" strike="noStrike" spc="50" normalizeH="0" baseline="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2"/>
          <p:cNvGraphicFramePr/>
          <p:nvPr/>
        </p:nvGraphicFramePr>
        <p:xfrm>
          <a:off x="539552" y="2996952"/>
          <a:ext cx="8064896" cy="3861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руглая лента лицом вниз 1"/>
          <p:cNvSpPr/>
          <p:nvPr/>
        </p:nvSpPr>
        <p:spPr>
          <a:xfrm>
            <a:off x="251520" y="188640"/>
            <a:ext cx="8568952" cy="1728192"/>
          </a:xfrm>
          <a:prstGeom prst="ellipseRibbon">
            <a:avLst>
              <a:gd name="adj1" fmla="val 25000"/>
              <a:gd name="adj2" fmla="val 69372"/>
              <a:gd name="adj3" fmla="val 125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Результативность опыта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251520" y="1982468"/>
            <a:ext cx="856895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Диаграммы результативности конкурсных выступлений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Театра Моды </a:t>
            </a:r>
            <a:r>
              <a:rPr kumimoji="0" lang="ru-RU" sz="20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Силуэт</a:t>
            </a:r>
            <a:r>
              <a:rPr kumimoji="0" lang="ru-RU" sz="20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МБОУ СОШ № 15 в период с 2009 по 2014 год:</a:t>
            </a:r>
            <a:endParaRPr kumimoji="0" lang="ru-RU" sz="20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51520" y="3501008"/>
          <a:ext cx="4032448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20" y="306896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2009-2010 учебный год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3068960"/>
            <a:ext cx="43204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2010-2011 учебный год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4572000" y="3501008"/>
          <a:ext cx="432048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41764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2011-2012 учебный год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4048" y="188640"/>
            <a:ext cx="3600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2012-2013 учебный год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3284984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2013-2014 учебный год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51520" y="548680"/>
          <a:ext cx="403244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716016" y="620688"/>
          <a:ext cx="417646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2339752" y="3717032"/>
          <a:ext cx="424847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79512" y="2071688"/>
            <a:ext cx="5976664" cy="478631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Внедрение инновационной деятельности на базе школы государственных стандартов второго поколения</a:t>
            </a:r>
          </a:p>
          <a:p>
            <a:pPr>
              <a:buFont typeface="Wingdings" pitchFamily="2" charset="2"/>
              <a:buChar char="v"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Социальный заказ на развитие творческой, самостоятельной, активной личности, способной решать как личные, так и общественные проблемы</a:t>
            </a:r>
          </a:p>
          <a:p>
            <a:pPr algn="just"/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Круглая лента лицом вниз 3"/>
          <p:cNvSpPr/>
          <p:nvPr/>
        </p:nvSpPr>
        <p:spPr>
          <a:xfrm>
            <a:off x="179512" y="188640"/>
            <a:ext cx="8712968" cy="2160240"/>
          </a:xfrm>
          <a:prstGeom prst="ellipseRibbon">
            <a:avLst>
              <a:gd name="adj1" fmla="val 25000"/>
              <a:gd name="adj2" fmla="val 67074"/>
              <a:gd name="adj3" fmla="val 125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Условия возникновения опыта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htec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940152" y="3429000"/>
            <a:ext cx="3015895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руглая лента лицом вниз 1"/>
          <p:cNvSpPr/>
          <p:nvPr/>
        </p:nvSpPr>
        <p:spPr>
          <a:xfrm>
            <a:off x="323528" y="188640"/>
            <a:ext cx="8496944" cy="2088232"/>
          </a:xfrm>
          <a:prstGeom prst="ellipseRibbon">
            <a:avLst>
              <a:gd name="adj1" fmla="val 25000"/>
              <a:gd name="adj2" fmla="val 68212"/>
              <a:gd name="adj3" fmla="val 125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Программа опытно-практической работы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Выноска со стрелкой вправо 2"/>
          <p:cNvSpPr/>
          <p:nvPr/>
        </p:nvSpPr>
        <p:spPr>
          <a:xfrm>
            <a:off x="467544" y="2420888"/>
            <a:ext cx="4104456" cy="1656184"/>
          </a:xfrm>
          <a:prstGeom prst="right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Исходный уровень креативности обучающихся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4788024" y="2420888"/>
            <a:ext cx="3816424" cy="2520280"/>
          </a:xfrm>
          <a:prstGeom prst="down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Развивающий этап (система творческих заданий)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носка со стрелкой влево 4"/>
          <p:cNvSpPr/>
          <p:nvPr/>
        </p:nvSpPr>
        <p:spPr>
          <a:xfrm>
            <a:off x="3995936" y="5013176"/>
            <a:ext cx="4608512" cy="1634480"/>
          </a:xfrm>
          <a:prstGeom prst="left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Итоговое оценивание уровня креативности обучающихся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653136"/>
            <a:ext cx="3456384" cy="20162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Положительная динамика творческого развития (креативности) обучающихся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руглая лента лицом вниз 1"/>
          <p:cNvSpPr/>
          <p:nvPr/>
        </p:nvSpPr>
        <p:spPr>
          <a:xfrm>
            <a:off x="179512" y="188640"/>
            <a:ext cx="8640960" cy="2160240"/>
          </a:xfrm>
          <a:prstGeom prst="ellipseRibbon">
            <a:avLst>
              <a:gd name="adj1" fmla="val 25000"/>
              <a:gd name="adj2" fmla="val 68885"/>
              <a:gd name="adj3" fmla="val 125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Результативность опыта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79512" y="2420888"/>
          <a:ext cx="8784975" cy="4248472"/>
        </p:xfrm>
        <a:graphic>
          <a:graphicData uri="http://schemas.openxmlformats.org/presentationml/2006/ole">
            <p:oleObj spid="_x0000_s1026" name="Документ" r:id="rId3" imgW="9771455" imgH="6778272" progId="Word.Document.12">
              <p:embed/>
            </p:oleObj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руглая лента лицом вниз 1"/>
          <p:cNvSpPr/>
          <p:nvPr/>
        </p:nvSpPr>
        <p:spPr>
          <a:xfrm>
            <a:off x="251520" y="260648"/>
            <a:ext cx="8640960" cy="1944216"/>
          </a:xfrm>
          <a:prstGeom prst="ellipseRibbon">
            <a:avLst>
              <a:gd name="adj1" fmla="val 25000"/>
              <a:gd name="adj2" fmla="val 69372"/>
              <a:gd name="adj3" fmla="val 125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Результативность опыта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228602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Участие Театра Моды </a:t>
            </a:r>
            <a:r>
              <a:rPr kumimoji="0" lang="ru-RU" sz="18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8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Силуэт</a:t>
            </a:r>
            <a:r>
              <a:rPr kumimoji="0" lang="ru-RU" sz="18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8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МБОУ СОШ № 15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региональных, российских и международных конкурсах</a:t>
            </a:r>
            <a:endParaRPr kumimoji="0" lang="ru-RU" sz="18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Oval 4"/>
          <p:cNvSpPr>
            <a:spLocks noChangeArrowheads="1"/>
          </p:cNvSpPr>
          <p:nvPr/>
        </p:nvSpPr>
        <p:spPr bwMode="auto">
          <a:xfrm>
            <a:off x="3131840" y="2924944"/>
            <a:ext cx="2880320" cy="1800200"/>
          </a:xfrm>
          <a:prstGeom prst="ellipse">
            <a:avLst/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b="1" dirty="0" smtClean="0">
                <a:latin typeface="Times New Roman" pitchFamily="18" charset="0"/>
                <a:cs typeface="Arial" pitchFamily="34" charset="0"/>
              </a:rPr>
              <a:t>Театр Моды «Силуэт»</a:t>
            </a:r>
          </a:p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b="1" dirty="0" smtClean="0">
                <a:latin typeface="Times New Roman" pitchFamily="18" charset="0"/>
                <a:cs typeface="Arial" pitchFamily="34" charset="0"/>
              </a:rPr>
              <a:t>МБОУ СОШ № 15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79512" y="3068960"/>
            <a:ext cx="2736304" cy="209288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Город Владимир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Открытый фестиваль театров молодёжной моды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Театр+Мода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Региональный этап детского экологического форума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Зелёная планета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79512" y="5445224"/>
            <a:ext cx="2736304" cy="107721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Город Шуя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Региональный фестиваль молодёжных театров моды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Мир молодых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6228184" y="3068960"/>
            <a:ext cx="2736304" cy="132343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Город Дзержинск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Российский конкурс детских театров моды и студий костюма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Карнавал для Золушки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228184" y="4653136"/>
            <a:ext cx="2699792" cy="107721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Город Иваново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Открытый конкурс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театров и студий костюмов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3203848" y="5085184"/>
            <a:ext cx="2736304" cy="14465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Город Москва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Международный детский экологический форум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Зелёная планета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(номинация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Современность и традиция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345250_original.jpg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8316416" y="5517232"/>
            <a:ext cx="490772" cy="112459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untitled.png"/>
          <p:cNvPicPr/>
          <p:nvPr/>
        </p:nvPicPr>
        <p:blipFill>
          <a:blip r:embed="rId3" cstate="screen"/>
          <a:stretch>
            <a:fillRect/>
          </a:stretch>
        </p:blipFill>
        <p:spPr>
          <a:xfrm rot="20782269">
            <a:off x="7247764" y="5821206"/>
            <a:ext cx="843217" cy="80929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 descr="20240.jpg"/>
          <p:cNvPicPr/>
          <p:nvPr/>
        </p:nvPicPr>
        <p:blipFill>
          <a:blip r:embed="rId4" cstate="screen"/>
          <a:stretch>
            <a:fillRect/>
          </a:stretch>
        </p:blipFill>
        <p:spPr>
          <a:xfrm>
            <a:off x="6156176" y="5949280"/>
            <a:ext cx="868850" cy="76470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Стрелка вниз 17"/>
          <p:cNvSpPr/>
          <p:nvPr/>
        </p:nvSpPr>
        <p:spPr>
          <a:xfrm rot="6736846">
            <a:off x="2849619" y="3187420"/>
            <a:ext cx="484632" cy="804633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2409953">
            <a:off x="2849039" y="4026274"/>
            <a:ext cx="484632" cy="1756361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14903373">
            <a:off x="5801075" y="3184113"/>
            <a:ext cx="484632" cy="804633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18678712">
            <a:off x="5732598" y="4022513"/>
            <a:ext cx="484632" cy="139222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4355976" y="4509121"/>
            <a:ext cx="484632" cy="576063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руглая лента лицом вниз 1"/>
          <p:cNvSpPr/>
          <p:nvPr/>
        </p:nvSpPr>
        <p:spPr>
          <a:xfrm>
            <a:off x="251520" y="188640"/>
            <a:ext cx="8640960" cy="1872208"/>
          </a:xfrm>
          <a:prstGeom prst="ellipseRibbon">
            <a:avLst>
              <a:gd name="adj1" fmla="val 25000"/>
              <a:gd name="adj2" fmla="val 69211"/>
              <a:gd name="adj3" fmla="val 125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Следовательно,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251520" y="1700808"/>
            <a:ext cx="8640960" cy="4968552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задачи, поставленные в ходе работы, решаются успешно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2936_8522-800x60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380312" y="5229200"/>
            <a:ext cx="1540793" cy="1455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руглая лента лицом вниз 1"/>
          <p:cNvSpPr/>
          <p:nvPr/>
        </p:nvSpPr>
        <p:spPr>
          <a:xfrm>
            <a:off x="323528" y="188640"/>
            <a:ext cx="8496944" cy="1728192"/>
          </a:xfrm>
          <a:prstGeom prst="ellipseRibbon">
            <a:avLst>
              <a:gd name="adj1" fmla="val 25000"/>
              <a:gd name="adj2" fmla="val 69867"/>
              <a:gd name="adj3" fmla="val 125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Результативность опыта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28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51720" y="2708920"/>
            <a:ext cx="1440160" cy="2016224"/>
          </a:xfrm>
          <a:prstGeom prst="rect">
            <a:avLst/>
          </a:prstGeom>
        </p:spPr>
      </p:pic>
      <p:pic>
        <p:nvPicPr>
          <p:cNvPr id="5" name="Рисунок 4" descr="img28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851920" y="2708920"/>
            <a:ext cx="1368152" cy="2016979"/>
          </a:xfrm>
          <a:prstGeom prst="rect">
            <a:avLst/>
          </a:prstGeom>
        </p:spPr>
      </p:pic>
      <p:pic>
        <p:nvPicPr>
          <p:cNvPr id="6" name="Рисунок 5" descr="img28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580112" y="2708920"/>
            <a:ext cx="1455563" cy="2016224"/>
          </a:xfrm>
          <a:prstGeom prst="rect">
            <a:avLst/>
          </a:prstGeom>
        </p:spPr>
      </p:pic>
      <p:pic>
        <p:nvPicPr>
          <p:cNvPr id="8" name="Рисунок 7" descr="img287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974536">
            <a:off x="7201773" y="2940125"/>
            <a:ext cx="1426051" cy="2016224"/>
          </a:xfrm>
          <a:prstGeom prst="rect">
            <a:avLst/>
          </a:prstGeom>
        </p:spPr>
      </p:pic>
      <p:pic>
        <p:nvPicPr>
          <p:cNvPr id="9" name="Рисунок 8" descr="img288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923928" y="4941168"/>
            <a:ext cx="1256680" cy="1728192"/>
          </a:xfrm>
          <a:prstGeom prst="rect">
            <a:avLst/>
          </a:prstGeom>
        </p:spPr>
      </p:pic>
      <p:pic>
        <p:nvPicPr>
          <p:cNvPr id="12" name="Рисунок 11" descr="img291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20486446">
            <a:off x="2222514" y="4805435"/>
            <a:ext cx="1239369" cy="1728192"/>
          </a:xfrm>
          <a:prstGeom prst="rect">
            <a:avLst/>
          </a:prstGeom>
        </p:spPr>
      </p:pic>
      <p:pic>
        <p:nvPicPr>
          <p:cNvPr id="13" name="Рисунок 12" descr="img293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949983">
            <a:off x="5649681" y="4792403"/>
            <a:ext cx="1263026" cy="174130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79712" y="2060848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2009-2010 учебный год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g282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20550295">
            <a:off x="523104" y="2952005"/>
            <a:ext cx="1450502" cy="202998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руглая лента лицом вниз 1"/>
          <p:cNvSpPr/>
          <p:nvPr/>
        </p:nvSpPr>
        <p:spPr>
          <a:xfrm>
            <a:off x="251520" y="188640"/>
            <a:ext cx="8568952" cy="1872208"/>
          </a:xfrm>
          <a:prstGeom prst="ellipseRibbon">
            <a:avLst>
              <a:gd name="adj1" fmla="val 25000"/>
              <a:gd name="adj2" fmla="val 69372"/>
              <a:gd name="adj3" fmla="val 125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Результативность опыта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2204864"/>
            <a:ext cx="4608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2010-2011 учебный год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29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083804">
            <a:off x="688826" y="1235325"/>
            <a:ext cx="1516754" cy="2132856"/>
          </a:xfrm>
          <a:prstGeom prst="rect">
            <a:avLst/>
          </a:prstGeom>
        </p:spPr>
      </p:pic>
      <p:pic>
        <p:nvPicPr>
          <p:cNvPr id="5" name="Рисунок 4" descr="img29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67744" y="2780928"/>
            <a:ext cx="1312847" cy="1826287"/>
          </a:xfrm>
          <a:prstGeom prst="rect">
            <a:avLst/>
          </a:prstGeom>
        </p:spPr>
      </p:pic>
      <p:pic>
        <p:nvPicPr>
          <p:cNvPr id="6" name="Рисунок 5" descr="img297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923928" y="2780928"/>
            <a:ext cx="1351812" cy="1838981"/>
          </a:xfrm>
          <a:prstGeom prst="rect">
            <a:avLst/>
          </a:prstGeom>
        </p:spPr>
      </p:pic>
      <p:pic>
        <p:nvPicPr>
          <p:cNvPr id="7" name="Рисунок 6" descr="img29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580112" y="2780928"/>
            <a:ext cx="1312758" cy="1800200"/>
          </a:xfrm>
          <a:prstGeom prst="rect">
            <a:avLst/>
          </a:prstGeom>
        </p:spPr>
      </p:pic>
      <p:pic>
        <p:nvPicPr>
          <p:cNvPr id="8" name="Рисунок 7" descr="img299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20601206">
            <a:off x="6971498" y="1213335"/>
            <a:ext cx="1465650" cy="2077159"/>
          </a:xfrm>
          <a:prstGeom prst="rect">
            <a:avLst/>
          </a:prstGeom>
        </p:spPr>
      </p:pic>
      <p:pic>
        <p:nvPicPr>
          <p:cNvPr id="9" name="Рисунок 8" descr="img300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51520" y="2996953"/>
            <a:ext cx="1103595" cy="1584176"/>
          </a:xfrm>
          <a:prstGeom prst="rect">
            <a:avLst/>
          </a:prstGeom>
        </p:spPr>
      </p:pic>
      <p:pic>
        <p:nvPicPr>
          <p:cNvPr id="10" name="Рисунок 9" descr="img301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20378685">
            <a:off x="549202" y="4759519"/>
            <a:ext cx="1238197" cy="1717113"/>
          </a:xfrm>
          <a:prstGeom prst="rect">
            <a:avLst/>
          </a:prstGeom>
        </p:spPr>
      </p:pic>
      <p:pic>
        <p:nvPicPr>
          <p:cNvPr id="11" name="Рисунок 10" descr="img303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3923928" y="4797152"/>
            <a:ext cx="1352967" cy="1872208"/>
          </a:xfrm>
          <a:prstGeom prst="rect">
            <a:avLst/>
          </a:prstGeom>
        </p:spPr>
      </p:pic>
      <p:pic>
        <p:nvPicPr>
          <p:cNvPr id="12" name="Рисунок 11" descr="img304+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7740352" y="2924944"/>
            <a:ext cx="1188542" cy="1658843"/>
          </a:xfrm>
          <a:prstGeom prst="rect">
            <a:avLst/>
          </a:prstGeom>
        </p:spPr>
      </p:pic>
      <p:pic>
        <p:nvPicPr>
          <p:cNvPr id="13" name="Рисунок 12" descr="img316.jp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 rot="1216620">
            <a:off x="7452746" y="4798207"/>
            <a:ext cx="1280913" cy="1725819"/>
          </a:xfrm>
          <a:prstGeom prst="rect">
            <a:avLst/>
          </a:prstGeom>
        </p:spPr>
      </p:pic>
      <p:pic>
        <p:nvPicPr>
          <p:cNvPr id="14" name="Рисунок 13" descr="img317.jpg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 rot="20341639">
            <a:off x="2117605" y="4536866"/>
            <a:ext cx="1295724" cy="1815076"/>
          </a:xfrm>
          <a:prstGeom prst="rect">
            <a:avLst/>
          </a:prstGeom>
        </p:spPr>
      </p:pic>
      <p:pic>
        <p:nvPicPr>
          <p:cNvPr id="16" name="Рисунок 15" descr="img318.jp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 rot="1128548">
            <a:off x="5840527" y="4529943"/>
            <a:ext cx="1326475" cy="18351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руглая лента лицом вниз 1"/>
          <p:cNvSpPr/>
          <p:nvPr/>
        </p:nvSpPr>
        <p:spPr>
          <a:xfrm>
            <a:off x="323528" y="188640"/>
            <a:ext cx="8568952" cy="1728192"/>
          </a:xfrm>
          <a:prstGeom prst="ellipseRibbon">
            <a:avLst>
              <a:gd name="adj1" fmla="val 25000"/>
              <a:gd name="adj2" fmla="val 69372"/>
              <a:gd name="adj3" fmla="val 125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Результативность опыта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52244" y="1916832"/>
            <a:ext cx="3839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2011-2012 учебный год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32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779912" y="2492896"/>
            <a:ext cx="1409040" cy="1916832"/>
          </a:xfrm>
          <a:prstGeom prst="rect">
            <a:avLst/>
          </a:prstGeom>
        </p:spPr>
      </p:pic>
      <p:pic>
        <p:nvPicPr>
          <p:cNvPr id="5" name="Рисунок 4" descr="img32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95736" y="2492896"/>
            <a:ext cx="1301035" cy="1876685"/>
          </a:xfrm>
          <a:prstGeom prst="rect">
            <a:avLst/>
          </a:prstGeom>
        </p:spPr>
      </p:pic>
      <p:pic>
        <p:nvPicPr>
          <p:cNvPr id="6" name="Рисунок 5" descr="img32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508104" y="2492896"/>
            <a:ext cx="1362825" cy="1872208"/>
          </a:xfrm>
          <a:prstGeom prst="rect">
            <a:avLst/>
          </a:prstGeom>
        </p:spPr>
      </p:pic>
      <p:pic>
        <p:nvPicPr>
          <p:cNvPr id="7" name="Рисунок 6" descr="img325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0518329">
            <a:off x="440521" y="785145"/>
            <a:ext cx="1364723" cy="1903253"/>
          </a:xfrm>
          <a:prstGeom prst="rect">
            <a:avLst/>
          </a:prstGeom>
        </p:spPr>
      </p:pic>
      <p:pic>
        <p:nvPicPr>
          <p:cNvPr id="8" name="Рисунок 7" descr="img329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1132722">
            <a:off x="7294970" y="865493"/>
            <a:ext cx="1388760" cy="1928833"/>
          </a:xfrm>
          <a:prstGeom prst="rect">
            <a:avLst/>
          </a:prstGeom>
        </p:spPr>
      </p:pic>
      <p:pic>
        <p:nvPicPr>
          <p:cNvPr id="9" name="Рисунок 8" descr="img330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164288" y="2708920"/>
            <a:ext cx="1299877" cy="1794152"/>
          </a:xfrm>
          <a:prstGeom prst="rect">
            <a:avLst/>
          </a:prstGeom>
        </p:spPr>
      </p:pic>
      <p:pic>
        <p:nvPicPr>
          <p:cNvPr id="10" name="Рисунок 9" descr="img331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11560" y="2708920"/>
            <a:ext cx="1282053" cy="1814896"/>
          </a:xfrm>
          <a:prstGeom prst="rect">
            <a:avLst/>
          </a:prstGeom>
        </p:spPr>
      </p:pic>
      <p:pic>
        <p:nvPicPr>
          <p:cNvPr id="11" name="Рисунок 10" descr="img332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7524328" y="4725144"/>
            <a:ext cx="1347631" cy="1848589"/>
          </a:xfrm>
          <a:prstGeom prst="rect">
            <a:avLst/>
          </a:prstGeom>
        </p:spPr>
      </p:pic>
      <p:pic>
        <p:nvPicPr>
          <p:cNvPr id="12" name="Рисунок 11" descr="img333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251520" y="4725144"/>
            <a:ext cx="1278683" cy="1803762"/>
          </a:xfrm>
          <a:prstGeom prst="rect">
            <a:avLst/>
          </a:prstGeom>
        </p:spPr>
      </p:pic>
      <p:pic>
        <p:nvPicPr>
          <p:cNvPr id="13" name="Рисунок 12" descr="img336.jp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3851920" y="4653136"/>
            <a:ext cx="1374915" cy="1920373"/>
          </a:xfrm>
          <a:prstGeom prst="rect">
            <a:avLst/>
          </a:prstGeom>
        </p:spPr>
      </p:pic>
      <p:pic>
        <p:nvPicPr>
          <p:cNvPr id="14" name="Рисунок 13" descr="SAM_3735.JPG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 rot="20251077">
            <a:off x="1684312" y="4903220"/>
            <a:ext cx="1979712" cy="1484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SAM_3832.JP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 rot="1294951">
            <a:off x="5495762" y="4893188"/>
            <a:ext cx="1979712" cy="1484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руглая лента лицом вниз 1"/>
          <p:cNvSpPr/>
          <p:nvPr/>
        </p:nvSpPr>
        <p:spPr>
          <a:xfrm>
            <a:off x="251520" y="188640"/>
            <a:ext cx="8568952" cy="1872208"/>
          </a:xfrm>
          <a:prstGeom prst="ellipseRibbon">
            <a:avLst>
              <a:gd name="adj1" fmla="val 25000"/>
              <a:gd name="adj2" fmla="val 69044"/>
              <a:gd name="adj3" fmla="val 125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Результативность опыта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2132856"/>
            <a:ext cx="43924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2012-2013 учебный год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276++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779912" y="2636912"/>
            <a:ext cx="1292992" cy="1800200"/>
          </a:xfrm>
          <a:prstGeom prst="rect">
            <a:avLst/>
          </a:prstGeom>
        </p:spPr>
      </p:pic>
      <p:pic>
        <p:nvPicPr>
          <p:cNvPr id="5" name="Рисунок 4" descr="img33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267744" y="2636912"/>
            <a:ext cx="1283090" cy="1754815"/>
          </a:xfrm>
          <a:prstGeom prst="rect">
            <a:avLst/>
          </a:prstGeom>
        </p:spPr>
      </p:pic>
      <p:pic>
        <p:nvPicPr>
          <p:cNvPr id="6" name="Рисунок 5" descr="img33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647096">
            <a:off x="1730829" y="4819540"/>
            <a:ext cx="1907704" cy="1368152"/>
          </a:xfrm>
          <a:prstGeom prst="rect">
            <a:avLst/>
          </a:prstGeom>
        </p:spPr>
      </p:pic>
      <p:pic>
        <p:nvPicPr>
          <p:cNvPr id="7" name="Рисунок 6" descr="img34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364089" y="2636913"/>
            <a:ext cx="1302636" cy="1800200"/>
          </a:xfrm>
          <a:prstGeom prst="rect">
            <a:avLst/>
          </a:prstGeom>
        </p:spPr>
      </p:pic>
      <p:pic>
        <p:nvPicPr>
          <p:cNvPr id="8" name="Рисунок 7" descr="img341+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23528" y="620688"/>
            <a:ext cx="1323305" cy="1800200"/>
          </a:xfrm>
          <a:prstGeom prst="rect">
            <a:avLst/>
          </a:prstGeom>
        </p:spPr>
      </p:pic>
      <p:pic>
        <p:nvPicPr>
          <p:cNvPr id="9" name="Рисунок 8" descr="img342+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452320" y="620688"/>
            <a:ext cx="1282853" cy="1800200"/>
          </a:xfrm>
          <a:prstGeom prst="rect">
            <a:avLst/>
          </a:prstGeom>
        </p:spPr>
      </p:pic>
      <p:pic>
        <p:nvPicPr>
          <p:cNvPr id="10" name="Рисунок 9" descr="img343+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259632" y="1556792"/>
            <a:ext cx="1224136" cy="1753379"/>
          </a:xfrm>
          <a:prstGeom prst="rect">
            <a:avLst/>
          </a:prstGeom>
        </p:spPr>
      </p:pic>
      <p:pic>
        <p:nvPicPr>
          <p:cNvPr id="12" name="Рисунок 11" descr="img350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6444208" y="1556792"/>
            <a:ext cx="1240591" cy="1800200"/>
          </a:xfrm>
          <a:prstGeom prst="rect">
            <a:avLst/>
          </a:prstGeom>
        </p:spPr>
      </p:pic>
      <p:pic>
        <p:nvPicPr>
          <p:cNvPr id="13" name="Рисунок 12" descr="img348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 rot="21031988">
            <a:off x="5390864" y="4809630"/>
            <a:ext cx="2016224" cy="1368152"/>
          </a:xfrm>
          <a:prstGeom prst="rect">
            <a:avLst/>
          </a:prstGeom>
        </p:spPr>
      </p:pic>
      <p:pic>
        <p:nvPicPr>
          <p:cNvPr id="14" name="Рисунок 13" descr="img349.jp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251520" y="4581128"/>
            <a:ext cx="1424583" cy="2008018"/>
          </a:xfrm>
          <a:prstGeom prst="rect">
            <a:avLst/>
          </a:prstGeom>
        </p:spPr>
      </p:pic>
      <p:pic>
        <p:nvPicPr>
          <p:cNvPr id="15" name="Рисунок 14" descr="img353.jpg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7452320" y="4581128"/>
            <a:ext cx="1440160" cy="1991649"/>
          </a:xfrm>
          <a:prstGeom prst="rect">
            <a:avLst/>
          </a:prstGeom>
        </p:spPr>
      </p:pic>
      <p:pic>
        <p:nvPicPr>
          <p:cNvPr id="16" name="Рисунок 15" descr="img381.jp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 rot="20678954">
            <a:off x="381514" y="2630779"/>
            <a:ext cx="1270435" cy="1697326"/>
          </a:xfrm>
          <a:prstGeom prst="rect">
            <a:avLst/>
          </a:prstGeom>
        </p:spPr>
      </p:pic>
      <p:pic>
        <p:nvPicPr>
          <p:cNvPr id="17" name="Рисунок 16" descr="img383.jpg"/>
          <p:cNvPicPr>
            <a:picLocks noChangeAspect="1"/>
          </p:cNvPicPr>
          <p:nvPr/>
        </p:nvPicPr>
        <p:blipFill>
          <a:blip r:embed="rId14" cstate="screen"/>
          <a:stretch>
            <a:fillRect/>
          </a:stretch>
        </p:blipFill>
        <p:spPr>
          <a:xfrm rot="760780">
            <a:off x="7337144" y="2612089"/>
            <a:ext cx="1276795" cy="1716855"/>
          </a:xfrm>
          <a:prstGeom prst="rect">
            <a:avLst/>
          </a:prstGeom>
        </p:spPr>
      </p:pic>
      <p:pic>
        <p:nvPicPr>
          <p:cNvPr id="18" name="Рисунок 17" descr="img384.jpg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3851920" y="4725144"/>
            <a:ext cx="1341402" cy="179286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руглая лента лицом вниз 1"/>
          <p:cNvSpPr/>
          <p:nvPr/>
        </p:nvSpPr>
        <p:spPr>
          <a:xfrm>
            <a:off x="251520" y="188640"/>
            <a:ext cx="8568952" cy="1800200"/>
          </a:xfrm>
          <a:prstGeom prst="ellipseRibbon">
            <a:avLst>
              <a:gd name="adj1" fmla="val 25000"/>
              <a:gd name="adj2" fmla="val 69044"/>
              <a:gd name="adj3" fmla="val 125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Результативность опыта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988840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Первое полугодие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2013-2014 учебного года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76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184602">
            <a:off x="699932" y="1387233"/>
            <a:ext cx="1486374" cy="2060848"/>
          </a:xfrm>
          <a:prstGeom prst="rect">
            <a:avLst/>
          </a:prstGeom>
        </p:spPr>
      </p:pic>
      <p:pic>
        <p:nvPicPr>
          <p:cNvPr id="5" name="Рисунок 4" descr="img84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443748">
            <a:off x="6887370" y="1308094"/>
            <a:ext cx="1460977" cy="2060848"/>
          </a:xfrm>
          <a:prstGeom prst="rect">
            <a:avLst/>
          </a:prstGeom>
        </p:spPr>
      </p:pic>
      <p:pic>
        <p:nvPicPr>
          <p:cNvPr id="6" name="Рисунок 5" descr="img90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843808" y="3068960"/>
            <a:ext cx="1508594" cy="2088232"/>
          </a:xfrm>
          <a:prstGeom prst="rect">
            <a:avLst/>
          </a:prstGeom>
        </p:spPr>
      </p:pic>
      <p:pic>
        <p:nvPicPr>
          <p:cNvPr id="7" name="Рисунок 6" descr="img977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644008" y="3068960"/>
            <a:ext cx="1524043" cy="2088232"/>
          </a:xfrm>
          <a:prstGeom prst="rect">
            <a:avLst/>
          </a:prstGeom>
        </p:spPr>
      </p:pic>
      <p:pic>
        <p:nvPicPr>
          <p:cNvPr id="8" name="Рисунок 7" descr="SAM_7376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20817193">
            <a:off x="369773" y="3774654"/>
            <a:ext cx="2651787" cy="1988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SAM_7173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766154">
            <a:off x="6022311" y="3790916"/>
            <a:ext cx="2603781" cy="19528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39551" y="5949280"/>
            <a:ext cx="374441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Коллекция «Реченька-речушка»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6016" y="5949280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Коллекция 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«Тинэйджеры»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руглая лента лицом вниз 1"/>
          <p:cNvSpPr/>
          <p:nvPr/>
        </p:nvSpPr>
        <p:spPr>
          <a:xfrm>
            <a:off x="251520" y="188640"/>
            <a:ext cx="8568952" cy="1872208"/>
          </a:xfrm>
          <a:prstGeom prst="ellipseRibbon">
            <a:avLst>
              <a:gd name="adj1" fmla="val 25000"/>
              <a:gd name="adj2" fmla="val 67730"/>
              <a:gd name="adj3" fmla="val 125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Результативность опыта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Постановочная работа 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 2009 по 2014 год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SAM_378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300192" y="4581128"/>
            <a:ext cx="2483768" cy="1862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SAM_388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323861" y="4581128"/>
            <a:ext cx="2544283" cy="1908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SAM_383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95536" y="4581127"/>
            <a:ext cx="2520279" cy="18902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IMG_383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23528" y="2348881"/>
            <a:ext cx="2592761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IMG_4091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347864" y="2420888"/>
            <a:ext cx="2483768" cy="1655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IMG_4240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300192" y="2420888"/>
            <a:ext cx="2484729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руглая лента лицом вниз 1"/>
          <p:cNvSpPr/>
          <p:nvPr/>
        </p:nvSpPr>
        <p:spPr>
          <a:xfrm>
            <a:off x="179512" y="188640"/>
            <a:ext cx="8784976" cy="2232248"/>
          </a:xfrm>
          <a:prstGeom prst="ellipseRibbon">
            <a:avLst>
              <a:gd name="adj1" fmla="val 25000"/>
              <a:gd name="adj2" fmla="val 71523"/>
              <a:gd name="adj3" fmla="val 125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Условия возникновения опыта </a:t>
            </a:r>
          </a:p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323528" y="2492896"/>
            <a:ext cx="6336704" cy="4104456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Поиск путей развития креативности обучающихся на занятиях Театра Моды «Силуэт» в общеобразовательной школе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383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947206">
            <a:off x="5914993" y="2172966"/>
            <a:ext cx="2657916" cy="1771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_409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427849">
            <a:off x="6020630" y="4407041"/>
            <a:ext cx="2715830" cy="18102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716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20899429">
            <a:off x="368305" y="4130157"/>
            <a:ext cx="2880320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SAM_854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869883">
            <a:off x="395536" y="836712"/>
            <a:ext cx="2052228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SAM_623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659547">
            <a:off x="5833866" y="4046972"/>
            <a:ext cx="2915816" cy="2186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SAM_621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0719591">
            <a:off x="6660232" y="764704"/>
            <a:ext cx="2052228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SAM_6107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987824" y="332656"/>
            <a:ext cx="3072341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SAM_4867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203848" y="2996952"/>
            <a:ext cx="2592288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278971" y="5085184"/>
            <a:ext cx="2515432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ТЕАТР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МОДЫ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«СИЛУЭТ»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руглая лента лицом вниз 1"/>
          <p:cNvSpPr/>
          <p:nvPr/>
        </p:nvSpPr>
        <p:spPr>
          <a:xfrm>
            <a:off x="179512" y="188640"/>
            <a:ext cx="8712968" cy="2088232"/>
          </a:xfrm>
          <a:prstGeom prst="ellipseRibbon">
            <a:avLst>
              <a:gd name="adj1" fmla="val 25000"/>
              <a:gd name="adj2" fmla="val 68406"/>
              <a:gd name="adj3" fmla="val 125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Адресная направленность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251520" y="1844824"/>
            <a:ext cx="8568952" cy="4824536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827584" y="2636912"/>
            <a:ext cx="7776863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Опыт</a:t>
            </a:r>
            <a:r>
              <a:rPr kumimoji="0" lang="ru-RU" sz="2800" b="1" i="0" u="none" strike="noStrike" spc="50" normalizeH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адресован педагогам дополнительного образования и учителям, применим в рамках изучения курса «Театр Моды» и предметов интегрированного цикла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kumimoji="0" lang="ru-RU" sz="28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базе</a:t>
            </a:r>
            <a:r>
              <a:rPr kumimoji="0" lang="ru-RU" sz="28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средней общеобразовательной школы и учреждений дополнительного образования детей </a:t>
            </a:r>
            <a:endParaRPr kumimoji="0" lang="ru-RU" sz="28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руглая лента лицом вниз 1"/>
          <p:cNvSpPr/>
          <p:nvPr/>
        </p:nvSpPr>
        <p:spPr>
          <a:xfrm>
            <a:off x="251520" y="188640"/>
            <a:ext cx="8640960" cy="2376264"/>
          </a:xfrm>
          <a:prstGeom prst="ellipseRibbon">
            <a:avLst>
              <a:gd name="adj1" fmla="val 25000"/>
              <a:gd name="adj2" fmla="val 68233"/>
              <a:gd name="adj3" fmla="val 125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Условия возникновения опыта</a:t>
            </a:r>
          </a:p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объект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3131840" y="2564904"/>
            <a:ext cx="5688632" cy="4104456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Деятельность обучающихся на занятиях Театра Моды «Силуэт» в школе и развитие креативности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AM_463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729837">
            <a:off x="343006" y="1070498"/>
            <a:ext cx="2411760" cy="1808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SAM_497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621665">
            <a:off x="467881" y="2667162"/>
            <a:ext cx="2540228" cy="19051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SAM_428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715912">
            <a:off x="487662" y="4599451"/>
            <a:ext cx="2459765" cy="1844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руглая лента лицом вниз 2"/>
          <p:cNvSpPr/>
          <p:nvPr/>
        </p:nvSpPr>
        <p:spPr>
          <a:xfrm>
            <a:off x="179512" y="188640"/>
            <a:ext cx="8712968" cy="2304256"/>
          </a:xfrm>
          <a:prstGeom prst="ellipseRibbon">
            <a:avLst>
              <a:gd name="adj1" fmla="val 25000"/>
              <a:gd name="adj2" fmla="val 68406"/>
              <a:gd name="adj3" fmla="val 125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Условия возникновения опыта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предмет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323528" y="2636912"/>
            <a:ext cx="5832648" cy="4032448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Влияние системы творческих заданий на процесс активизации художественно-творческих навыков и креативности в процессе занятий в Театре Моды «Силуэт»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AM_401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20124035">
            <a:off x="6540651" y="998788"/>
            <a:ext cx="2171733" cy="16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SAM_401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971216">
            <a:off x="6117728" y="2393861"/>
            <a:ext cx="2096076" cy="15720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SAM_464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804248" y="3483006"/>
            <a:ext cx="2027717" cy="1520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SAM_494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0665952">
            <a:off x="5868144" y="4653136"/>
            <a:ext cx="1437624" cy="1916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SAM_6607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717815">
            <a:off x="7284359" y="4571614"/>
            <a:ext cx="1508472" cy="2011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руглая лента лицом вниз 1"/>
          <p:cNvSpPr/>
          <p:nvPr/>
        </p:nvSpPr>
        <p:spPr>
          <a:xfrm>
            <a:off x="179512" y="188640"/>
            <a:ext cx="8712968" cy="2376264"/>
          </a:xfrm>
          <a:prstGeom prst="ellipseRibbon">
            <a:avLst>
              <a:gd name="adj1" fmla="val 25000"/>
              <a:gd name="adj2" fmla="val 67760"/>
              <a:gd name="adj3" fmla="val 125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Условия возникновения опыта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гипотеза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395536" y="2420888"/>
            <a:ext cx="8352928" cy="2689456"/>
          </a:xfrm>
          <a:prstGeom prst="horizontalScroll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предполагаем, что занятия в Театре Моды «Силуэт», построенные на системе творческих заданий способствуют развитию креативности обучающихся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AM_565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79729">
            <a:off x="7248602" y="4548180"/>
            <a:ext cx="1491630" cy="1988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SAM_561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1060678">
            <a:off x="397728" y="4541425"/>
            <a:ext cx="1491630" cy="1988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SAM_660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0834672">
            <a:off x="5905858" y="4779734"/>
            <a:ext cx="1347614" cy="17968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SAM_6615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026068">
            <a:off x="1863242" y="4701481"/>
            <a:ext cx="1376333" cy="18351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SAM_6629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644008" y="4869160"/>
            <a:ext cx="1347614" cy="17968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SAM_6641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131840" y="4869160"/>
            <a:ext cx="1350150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руглая лента лицом вниз 1"/>
          <p:cNvSpPr/>
          <p:nvPr/>
        </p:nvSpPr>
        <p:spPr>
          <a:xfrm>
            <a:off x="179512" y="188640"/>
            <a:ext cx="8784976" cy="2520280"/>
          </a:xfrm>
          <a:prstGeom prst="ellipseRibbon">
            <a:avLst>
              <a:gd name="adj1" fmla="val 25000"/>
              <a:gd name="adj2" fmla="val 69211"/>
              <a:gd name="adj3" fmla="val 125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Условия возникновения опыта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важно соблюдать следующие условия: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79512" y="3068960"/>
            <a:ext cx="4104456" cy="3600400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 должен стать творческим лидером, понимающим высокое художественное назначение занятий в Театре Моды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4788024" y="3068960"/>
            <a:ext cx="4176464" cy="3600400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Стержнем каждого занятия в Театре Моды должны стать свободные творческие проявления обучающегося, организуемые специальными заданиями на креативность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SAM_715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653475">
            <a:off x="7460376" y="4832367"/>
            <a:ext cx="1300234" cy="1733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SAM_717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603297">
            <a:off x="2930292" y="4022708"/>
            <a:ext cx="1835696" cy="13767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Стрелка влево 11"/>
          <p:cNvSpPr/>
          <p:nvPr/>
        </p:nvSpPr>
        <p:spPr>
          <a:xfrm rot="17421724">
            <a:off x="3275856" y="2708920"/>
            <a:ext cx="978408" cy="484632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 rot="4095904">
            <a:off x="4662072" y="2724497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руглая лента лицом вниз 1"/>
          <p:cNvSpPr/>
          <p:nvPr/>
        </p:nvSpPr>
        <p:spPr>
          <a:xfrm>
            <a:off x="251520" y="188640"/>
            <a:ext cx="8640960" cy="2304256"/>
          </a:xfrm>
          <a:prstGeom prst="ellipseRibbon">
            <a:avLst>
              <a:gd name="adj1" fmla="val 25000"/>
              <a:gd name="adj2" fmla="val 69862"/>
              <a:gd name="adj3" fmla="val 125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Условия возникновения опыта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179512" y="2132856"/>
            <a:ext cx="8784976" cy="4725144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Изучение и анализ психолого-педагогической, методической, искусствоведческой литературы по проблеме;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Оценка уровня развития креативности обучающихся;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Написание этапов, хода и результатов ОПР по развитию креативности обучающихся на занятиях в Театре Моды.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</TotalTime>
  <Words>1267</Words>
  <Application>Microsoft Office PowerPoint</Application>
  <PresentationFormat>Экран (4:3)</PresentationFormat>
  <Paragraphs>181</Paragraphs>
  <Slides>41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3" baseType="lpstr">
      <vt:lpstr>Тема Office</vt:lpstr>
      <vt:lpstr>Документ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ПОЗИТРОНИКА</dc:creator>
  <cp:lastModifiedBy>ПОЗИТРОНИКА</cp:lastModifiedBy>
  <cp:revision>121</cp:revision>
  <dcterms:created xsi:type="dcterms:W3CDTF">2014-01-30T09:11:16Z</dcterms:created>
  <dcterms:modified xsi:type="dcterms:W3CDTF">2014-02-12T17:04:41Z</dcterms:modified>
</cp:coreProperties>
</file>