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68" r:id="rId6"/>
    <p:sldId id="269" r:id="rId7"/>
    <p:sldId id="270" r:id="rId8"/>
    <p:sldId id="271" r:id="rId9"/>
    <p:sldId id="257" r:id="rId10"/>
    <p:sldId id="258" r:id="rId11"/>
    <p:sldId id="259" r:id="rId12"/>
    <p:sldId id="260" r:id="rId13"/>
    <p:sldId id="261" r:id="rId14"/>
    <p:sldId id="262" r:id="rId15"/>
    <p:sldId id="263" r:id="rId16"/>
    <p:sldId id="26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2B723C4-3826-4A41-BA5C-F75539E150F3}" type="datetimeFigureOut">
              <a:rPr lang="ru-RU" smtClean="0"/>
              <a:t>31.10.2013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5E7A29-FCBF-445D-B7AB-EBA3F9F17C64}"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2B723C4-3826-4A41-BA5C-F75539E150F3}" type="datetimeFigureOut">
              <a:rPr lang="ru-RU" smtClean="0"/>
              <a:t>31.10.2013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5E7A29-FCBF-445D-B7AB-EBA3F9F17C6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2B723C4-3826-4A41-BA5C-F75539E150F3}" type="datetimeFigureOut">
              <a:rPr lang="ru-RU" smtClean="0"/>
              <a:t>31.10.2013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5E7A29-FCBF-445D-B7AB-EBA3F9F17C6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2B723C4-3826-4A41-BA5C-F75539E150F3}" type="datetimeFigureOut">
              <a:rPr lang="ru-RU" smtClean="0"/>
              <a:t>31.10.2013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5E7A29-FCBF-445D-B7AB-EBA3F9F17C64}"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2B723C4-3826-4A41-BA5C-F75539E150F3}" type="datetimeFigureOut">
              <a:rPr lang="ru-RU" smtClean="0"/>
              <a:t>31.10.2013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5E7A29-FCBF-445D-B7AB-EBA3F9F17C6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B723C4-3826-4A41-BA5C-F75539E150F3}" type="datetimeFigureOut">
              <a:rPr lang="ru-RU" smtClean="0"/>
              <a:t>31.10.2013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35E7A29-FCBF-445D-B7AB-EBA3F9F17C64}"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2B723C4-3826-4A41-BA5C-F75539E150F3}" type="datetimeFigureOut">
              <a:rPr lang="ru-RU" smtClean="0"/>
              <a:t>31.10.2013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35E7A29-FCBF-445D-B7AB-EBA3F9F17C64}"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2B723C4-3826-4A41-BA5C-F75539E150F3}" type="datetimeFigureOut">
              <a:rPr lang="ru-RU" smtClean="0"/>
              <a:t>31.10.2013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35E7A29-FCBF-445D-B7AB-EBA3F9F17C6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723C4-3826-4A41-BA5C-F75539E150F3}" type="datetimeFigureOut">
              <a:rPr lang="ru-RU" smtClean="0"/>
              <a:t>31.10.2013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35E7A29-FCBF-445D-B7AB-EBA3F9F17C6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B723C4-3826-4A41-BA5C-F75539E150F3}" type="datetimeFigureOut">
              <a:rPr lang="ru-RU" smtClean="0"/>
              <a:t>31.10.2013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35E7A29-FCBF-445D-B7AB-EBA3F9F17C6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2B723C4-3826-4A41-BA5C-F75539E150F3}" type="datetimeFigureOut">
              <a:rPr lang="ru-RU" smtClean="0"/>
              <a:t>31.10.2013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35E7A29-FCBF-445D-B7AB-EBA3F9F17C64}"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2B723C4-3826-4A41-BA5C-F75539E150F3}" type="datetimeFigureOut">
              <a:rPr lang="ru-RU" smtClean="0"/>
              <a:t>31.10.2013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35E7A29-FCBF-445D-B7AB-EBA3F9F17C6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r>
              <a:rPr lang="ru-RU" dirty="0" smtClean="0"/>
              <a:t>Фарингоскопия </a:t>
            </a:r>
            <a:endParaRPr lang="ru-RU" dirty="0"/>
          </a:p>
        </p:txBody>
      </p:sp>
    </p:spTree>
    <p:extLst>
      <p:ext uri="{BB962C8B-B14F-4D97-AF65-F5344CB8AC3E}">
        <p14:creationId xmlns:p14="http://schemas.microsoft.com/office/powerpoint/2010/main" val="2811853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85000" lnSpcReduction="20000"/>
          </a:bodyPr>
          <a:lstStyle/>
          <a:p>
            <a:pPr algn="just"/>
            <a:r>
              <a:rPr lang="ru-RU" dirty="0"/>
              <a:t>Данная процедура выполняется, если у пациента пропал голос, беспокоит боль, першение в горле, возникает кашель, насморк, нарушается носовое дыхание. При таком </a:t>
            </a:r>
            <a:r>
              <a:rPr lang="ru-RU" dirty="0" err="1"/>
              <a:t>симптомокомплексе</a:t>
            </a:r>
            <a:r>
              <a:rPr lang="ru-RU" dirty="0"/>
              <a:t> фарингоскопия является стандартным методом обследования. Для ее проведения необходим лобный рефлектор, шпатель, гортанные, носоглоточные зеркала диаметром до 10 мм. Также может использоваться </a:t>
            </a:r>
            <a:r>
              <a:rPr lang="ru-RU" dirty="0" err="1"/>
              <a:t>ларингофарингоскоп</a:t>
            </a:r>
            <a:r>
              <a:rPr lang="ru-RU" dirty="0"/>
              <a:t>, оснащенный волоконным </a:t>
            </a:r>
            <a:r>
              <a:rPr lang="ru-RU" dirty="0" err="1"/>
              <a:t>световодом</a:t>
            </a:r>
            <a:r>
              <a:rPr lang="ru-RU" dirty="0"/>
              <a:t>. Данный прибор дает возможность детально исследовать слизистую, при необходимости произвести забор материала для биопсии.</a:t>
            </a:r>
          </a:p>
        </p:txBody>
      </p:sp>
    </p:spTree>
    <p:extLst>
      <p:ext uri="{BB962C8B-B14F-4D97-AF65-F5344CB8AC3E}">
        <p14:creationId xmlns:p14="http://schemas.microsoft.com/office/powerpoint/2010/main" val="1635191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Проведение</a:t>
            </a:r>
            <a:br>
              <a:rPr lang="ru-RU" dirty="0"/>
            </a:br>
            <a:endParaRPr lang="ru-RU" dirty="0"/>
          </a:p>
        </p:txBody>
      </p:sp>
      <p:sp>
        <p:nvSpPr>
          <p:cNvPr id="3" name="Объект 2"/>
          <p:cNvSpPr>
            <a:spLocks noGrp="1"/>
          </p:cNvSpPr>
          <p:nvPr>
            <p:ph sz="quarter" idx="13"/>
          </p:nvPr>
        </p:nvSpPr>
        <p:spPr/>
        <p:txBody>
          <a:bodyPr>
            <a:normAutofit fontScale="70000" lnSpcReduction="20000"/>
          </a:bodyPr>
          <a:lstStyle/>
          <a:p>
            <a:endParaRPr lang="ru-RU" dirty="0"/>
          </a:p>
          <a:p>
            <a:r>
              <a:rPr lang="ru-RU" dirty="0"/>
              <a:t> Подготовительных мер к процедуре не требуется, она подразумевает последовательное выполнение следующих этапов:</a:t>
            </a:r>
          </a:p>
          <a:p>
            <a:endParaRPr lang="ru-RU" dirty="0"/>
          </a:p>
          <a:p>
            <a:r>
              <a:rPr lang="ru-RU" dirty="0"/>
              <a:t>на корень языка и заднюю стенку глотки наносят раствор </a:t>
            </a:r>
            <a:r>
              <a:rPr lang="ru-RU" dirty="0" err="1"/>
              <a:t>лидокаина</a:t>
            </a:r>
            <a:r>
              <a:rPr lang="ru-RU" dirty="0"/>
              <a:t>;</a:t>
            </a:r>
          </a:p>
          <a:p>
            <a:r>
              <a:rPr lang="ru-RU" dirty="0"/>
              <a:t>с помощью шпателя отжимают корень языка и заводят зеркало за мягкое небо;</a:t>
            </a:r>
          </a:p>
          <a:p>
            <a:r>
              <a:rPr lang="ru-RU" dirty="0"/>
              <a:t>медленное поворачивают зеркало и проводят оценку состояния слизистой;</a:t>
            </a:r>
          </a:p>
          <a:p>
            <a:r>
              <a:rPr lang="ru-RU" dirty="0"/>
              <a:t>для осмотра миндалин переднюю душку мягкого неба отводят в сторону, надавливают на верхний полис миндалины.</a:t>
            </a:r>
          </a:p>
        </p:txBody>
      </p:sp>
    </p:spTree>
    <p:extLst>
      <p:ext uri="{BB962C8B-B14F-4D97-AF65-F5344CB8AC3E}">
        <p14:creationId xmlns:p14="http://schemas.microsoft.com/office/powerpoint/2010/main" val="2807652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pPr algn="just"/>
            <a:r>
              <a:rPr lang="ru-RU" dirty="0"/>
              <a:t>Голова пациента должна быть зафиксирована прямо, осмотр длится не более 2-3 минут. За это время удается произвести обследование задних и боковых стенок глотки, мягкого неба, миндалин, визуализируются также входы в слуховые трубы, отверстия внутренних носовых ходов.</a:t>
            </a:r>
          </a:p>
        </p:txBody>
      </p:sp>
    </p:spTree>
    <p:extLst>
      <p:ext uri="{BB962C8B-B14F-4D97-AF65-F5344CB8AC3E}">
        <p14:creationId xmlns:p14="http://schemas.microsoft.com/office/powerpoint/2010/main" val="2968562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a:t>Фарингоскопическая картина</a:t>
            </a:r>
          </a:p>
        </p:txBody>
      </p:sp>
      <p:sp>
        <p:nvSpPr>
          <p:cNvPr id="3" name="Объект 2"/>
          <p:cNvSpPr>
            <a:spLocks noGrp="1"/>
          </p:cNvSpPr>
          <p:nvPr>
            <p:ph sz="quarter" idx="13"/>
          </p:nvPr>
        </p:nvSpPr>
        <p:spPr/>
        <p:txBody>
          <a:bodyPr>
            <a:normAutofit fontScale="92500" lnSpcReduction="10000"/>
          </a:bodyPr>
          <a:lstStyle/>
          <a:p>
            <a:pPr algn="just"/>
            <a:r>
              <a:rPr lang="ru-RU" dirty="0"/>
              <a:t>На основе фарингоскопической картины определяется локализация патологического процесса, стадия и разновидность ЛОР-заболевания. При тонзиллите (ангине) фиксируется увеличение, отечность небных миндалин, слизистой глотки. На фолликулярной стадии выявляется желтовато-белый налет, образование мелких зерен на задней стенке глотки. При </a:t>
            </a:r>
            <a:r>
              <a:rPr lang="ru-RU" dirty="0" err="1"/>
              <a:t>лакуларной</a:t>
            </a:r>
            <a:r>
              <a:rPr lang="ru-RU" dirty="0"/>
              <a:t> ангине налет становится более выраженным, образуется гнойный экссудат, при удалении налета шпателем кровотечение не наблюдается.</a:t>
            </a:r>
          </a:p>
        </p:txBody>
      </p:sp>
    </p:spTree>
    <p:extLst>
      <p:ext uri="{BB962C8B-B14F-4D97-AF65-F5344CB8AC3E}">
        <p14:creationId xmlns:p14="http://schemas.microsoft.com/office/powerpoint/2010/main" val="523777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pPr algn="just"/>
            <a:r>
              <a:rPr lang="ru-RU" dirty="0"/>
              <a:t>При фарингите на небных миндалинах формируются изъязвления, определяется серозный налет, под которым обнаруживается кровоточащая поверхность. При заглоточном абсцессе имеется выпячивание слизистой оболочки задней стенки глотки с правой стороны. При фарингоскопии визуализируются полипы и прочие новообразования в глотке.</a:t>
            </a:r>
          </a:p>
        </p:txBody>
      </p:sp>
    </p:spTree>
    <p:extLst>
      <p:ext uri="{BB962C8B-B14F-4D97-AF65-F5344CB8AC3E}">
        <p14:creationId xmlns:p14="http://schemas.microsoft.com/office/powerpoint/2010/main" val="2174827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92500" lnSpcReduction="10000"/>
          </a:bodyPr>
          <a:lstStyle/>
          <a:p>
            <a:pPr algn="just"/>
            <a:r>
              <a:rPr lang="ru-RU" dirty="0"/>
              <a:t>После осмотра назначаются дополнительные методы исследования или разрабатывается лечение в ЛОР клинике. Терапевтическая модель подбирается с учетом степени выраженности клинических проявлений, которые оцениваются по </a:t>
            </a:r>
            <a:r>
              <a:rPr lang="ru-RU" dirty="0" err="1"/>
              <a:t>четырехбалльной</a:t>
            </a:r>
            <a:r>
              <a:rPr lang="ru-RU" dirty="0"/>
              <a:t> шкале. Определение 3-4 баллов требует проведения антибактериальной терапии. Для назначения грамотного лечения выполняются также лабораторные исследование (анализ мазка, бактериологический посев), позволяющие выявить тип возбудителя и его чувствительность к антибиотикам.</a:t>
            </a:r>
          </a:p>
        </p:txBody>
      </p:sp>
    </p:spTree>
    <p:extLst>
      <p:ext uri="{BB962C8B-B14F-4D97-AF65-F5344CB8AC3E}">
        <p14:creationId xmlns:p14="http://schemas.microsoft.com/office/powerpoint/2010/main" val="2956079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endParaRPr lang="ru-RU"/>
          </a:p>
        </p:txBody>
      </p:sp>
      <p:pic>
        <p:nvPicPr>
          <p:cNvPr id="1026" name="Picture 2" descr="C:\Users\Евгеша\Desktop\021882554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371703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Евгеша\Desktop\simptomi-grippa-u-detej-sajt-dlja-molodikh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17032"/>
            <a:ext cx="9144000" cy="3140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639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r>
              <a:rPr lang="ru-RU" dirty="0"/>
              <a:t>Фарингоскопия -осмотр носовой части глотки и задних отделов носовой полости. </a:t>
            </a:r>
          </a:p>
          <a:p>
            <a:endParaRPr lang="ru-RU" dirty="0"/>
          </a:p>
          <a:p>
            <a:r>
              <a:rPr lang="ru-RU" b="1" dirty="0">
                <a:solidFill>
                  <a:srgbClr val="FF0000"/>
                </a:solidFill>
                <a:effectLst>
                  <a:outerShdw blurRad="38100" dist="38100" dir="2700000" algn="tl">
                    <a:srgbClr val="000000">
                      <a:alpha val="43137"/>
                    </a:srgbClr>
                  </a:outerShdw>
                </a:effectLst>
              </a:rPr>
              <a:t>Внимание! </a:t>
            </a:r>
            <a:r>
              <a:rPr lang="ru-RU" dirty="0"/>
              <a:t>Манипуляцию выполняет врач, но в случае необходимости может провести опытная медицинская сестра.</a:t>
            </a:r>
          </a:p>
        </p:txBody>
      </p:sp>
    </p:spTree>
    <p:extLst>
      <p:ext uri="{BB962C8B-B14F-4D97-AF65-F5344CB8AC3E}">
        <p14:creationId xmlns:p14="http://schemas.microsoft.com/office/powerpoint/2010/main" val="4115339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r>
              <a:rPr lang="ru-RU" dirty="0">
                <a:solidFill>
                  <a:srgbClr val="FF0000"/>
                </a:solidFill>
              </a:rPr>
              <a:t>Оснащение</a:t>
            </a:r>
            <a:r>
              <a:rPr lang="ru-RU" dirty="0"/>
              <a:t>. Стерильные: носоглоточное зеркало, носовое зеркало </a:t>
            </a:r>
            <a:r>
              <a:rPr lang="ru-RU" dirty="0" err="1"/>
              <a:t>Киллиана</a:t>
            </a:r>
            <a:r>
              <a:rPr lang="ru-RU" dirty="0"/>
              <a:t>, шпатель, лотки, марлевые салфетки, марлевая маска, глоточный зонд с нарезкой, ватный тампон; другие: 2% раствор дикаина, сосуд с дезинфицирующим раствором, медицинский стол, 2 стула, настольная лампа.</a:t>
            </a:r>
          </a:p>
        </p:txBody>
      </p:sp>
    </p:spTree>
    <p:extLst>
      <p:ext uri="{BB962C8B-B14F-4D97-AF65-F5344CB8AC3E}">
        <p14:creationId xmlns:p14="http://schemas.microsoft.com/office/powerpoint/2010/main" val="2746433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pPr algn="just"/>
            <a:r>
              <a:rPr lang="ru-RU" dirty="0"/>
              <a:t>Примечание. В случае повышенного рвотного рефлекса у пациента слизистую оболочку зева, задней стенки глотки обрабатывают 2% раствором дикаина с помощью глоточного зонда с </a:t>
            </a:r>
            <a:r>
              <a:rPr lang="ru-RU" dirty="0" err="1"/>
              <a:t>накрученой</a:t>
            </a:r>
            <a:r>
              <a:rPr lang="ru-RU" dirty="0"/>
              <a:t> ватой.</a:t>
            </a:r>
          </a:p>
        </p:txBody>
      </p:sp>
    </p:spTree>
    <p:extLst>
      <p:ext uri="{BB962C8B-B14F-4D97-AF65-F5344CB8AC3E}">
        <p14:creationId xmlns:p14="http://schemas.microsoft.com/office/powerpoint/2010/main" val="3488643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r>
              <a:rPr lang="ru-RU" dirty="0"/>
              <a:t>1. Зафиксировать лобный рефлектор на голове.</a:t>
            </a:r>
          </a:p>
          <a:p>
            <a:r>
              <a:rPr lang="ru-RU" dirty="0"/>
              <a:t> 2. Тщательно вымыть руки, надеть маску.</a:t>
            </a:r>
          </a:p>
          <a:p>
            <a:r>
              <a:rPr lang="ru-RU" dirty="0"/>
              <a:t> 3. Предложить пациенту сесть на стул.</a:t>
            </a:r>
          </a:p>
          <a:p>
            <a:r>
              <a:rPr lang="ru-RU" dirty="0"/>
              <a:t> 4. Психологически подготовить пациента.</a:t>
            </a:r>
          </a:p>
          <a:p>
            <a:r>
              <a:rPr lang="ru-RU" dirty="0"/>
              <a:t> 5. Провести переднюю риноскопию.</a:t>
            </a:r>
          </a:p>
          <a:p>
            <a:r>
              <a:rPr lang="ru-RU" dirty="0"/>
              <a:t> 6. Теплое носоглоточное зеркало взять в правую руку, как ручку, поверхностью вверх.</a:t>
            </a:r>
          </a:p>
        </p:txBody>
      </p:sp>
    </p:spTree>
    <p:extLst>
      <p:ext uri="{BB962C8B-B14F-4D97-AF65-F5344CB8AC3E}">
        <p14:creationId xmlns:p14="http://schemas.microsoft.com/office/powerpoint/2010/main" val="4228205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77500" lnSpcReduction="20000"/>
          </a:bodyPr>
          <a:lstStyle/>
          <a:p>
            <a:r>
              <a:rPr lang="ru-RU" dirty="0"/>
              <a:t>7. Проверить температуру зеркала, касаясь им тыльной поверхности левой кисти.</a:t>
            </a:r>
          </a:p>
          <a:p>
            <a:r>
              <a:rPr lang="ru-RU" dirty="0"/>
              <a:t> 8. Взять в левую руку шпатель, чтобы большой палец и мизинец находились на его нижней поверхности, а другие пальцы – на верхней.</a:t>
            </a:r>
          </a:p>
          <a:p>
            <a:r>
              <a:rPr lang="ru-RU" dirty="0"/>
              <a:t> 9. Предложить пациенту отклонить голову назад и открыть рот.</a:t>
            </a:r>
          </a:p>
          <a:p>
            <a:r>
              <a:rPr lang="ru-RU" dirty="0"/>
              <a:t> 10. Ввести шпатель в ротовую полость и прижать язык книзу в его средней части (не касаясь корня языка).</a:t>
            </a:r>
          </a:p>
          <a:p>
            <a:r>
              <a:rPr lang="ru-RU" dirty="0"/>
              <a:t> 11. Направить в ротовую полость фокус лобного рефлектора.</a:t>
            </a:r>
          </a:p>
          <a:p>
            <a:r>
              <a:rPr lang="ru-RU" dirty="0"/>
              <a:t> 12. Правой рукой ввести носоглоточное зеркало за небную занавеску (в ротовую часть глотки) зеркальной поверхностью вверх.</a:t>
            </a:r>
          </a:p>
        </p:txBody>
      </p:sp>
    </p:spTree>
    <p:extLst>
      <p:ext uri="{BB962C8B-B14F-4D97-AF65-F5344CB8AC3E}">
        <p14:creationId xmlns:p14="http://schemas.microsoft.com/office/powerpoint/2010/main" val="2642862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92500"/>
          </a:bodyPr>
          <a:lstStyle/>
          <a:p>
            <a:pPr algn="just"/>
            <a:r>
              <a:rPr lang="ru-RU" dirty="0"/>
              <a:t>13. Сфокусировать свет от лобного рефлектора на зеркало.</a:t>
            </a:r>
          </a:p>
          <a:p>
            <a:pPr algn="just"/>
            <a:r>
              <a:rPr lang="ru-RU" dirty="0"/>
              <a:t> 14. Осмотреть носовую часть глотки (носоглоточные миндалины, слизистую оболочку, хоаны), задние отделы полости носа (состояние носовых раковин, проходимость носовых ходов, наличие патологических изменений). При наличии аденоидов они имеют вид нескольких валиков розового цвета, которые закрывают хоаны.</a:t>
            </a:r>
          </a:p>
        </p:txBody>
      </p:sp>
    </p:spTree>
    <p:extLst>
      <p:ext uri="{BB962C8B-B14F-4D97-AF65-F5344CB8AC3E}">
        <p14:creationId xmlns:p14="http://schemas.microsoft.com/office/powerpoint/2010/main" val="3683593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lstStyle/>
          <a:p>
            <a:pPr algn="just"/>
            <a:r>
              <a:rPr lang="ru-RU" dirty="0"/>
              <a:t>15. Вывести из полости ротовой части глотки и рта носоглоточное зеркало и шпатель, положить их в дезинфицирующий раствор.</a:t>
            </a:r>
          </a:p>
          <a:p>
            <a:pPr algn="just"/>
            <a:r>
              <a:rPr lang="ru-RU" dirty="0"/>
              <a:t> 16. Выключить настольную лампу.</a:t>
            </a:r>
          </a:p>
          <a:p>
            <a:pPr algn="just"/>
            <a:r>
              <a:rPr lang="ru-RU" dirty="0"/>
              <a:t> 17. Вымыть и осушить руки, снять маску и лобный рефлектор.</a:t>
            </a:r>
          </a:p>
          <a:p>
            <a:pPr algn="just"/>
            <a:r>
              <a:rPr lang="ru-RU" dirty="0"/>
              <a:t> 18. Оформить соответствующую медицинскую документацию.</a:t>
            </a:r>
          </a:p>
        </p:txBody>
      </p:sp>
    </p:spTree>
    <p:extLst>
      <p:ext uri="{BB962C8B-B14F-4D97-AF65-F5344CB8AC3E}">
        <p14:creationId xmlns:p14="http://schemas.microsoft.com/office/powerpoint/2010/main" val="751743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92500" lnSpcReduction="10000"/>
          </a:bodyPr>
          <a:lstStyle/>
          <a:p>
            <a:pPr algn="just"/>
            <a:r>
              <a:rPr lang="ru-RU" dirty="0"/>
              <a:t>В отоларингологии важная роль при определении заболевания отводится диагностическим процедурам, которые не занимают много времени и не требуют высокотехнологического оборудования. Это позволяет в более короткие сроки начать местную и медикаментозную терапию и предупредить развитие осложнений и распространение инфекционных агентов на соседние ЛОР-органы. Одним из таких методов является фарингоскопия, основная суть которой заключается в визуальном осмотре слизистой оболочки глотки.</a:t>
            </a:r>
          </a:p>
        </p:txBody>
      </p:sp>
    </p:spTree>
    <p:extLst>
      <p:ext uri="{BB962C8B-B14F-4D97-AF65-F5344CB8AC3E}">
        <p14:creationId xmlns:p14="http://schemas.microsoft.com/office/powerpoint/2010/main" val="2331237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10</TotalTime>
  <Words>800</Words>
  <Application>Microsoft Office PowerPoint</Application>
  <PresentationFormat>Экран (4:3)</PresentationFormat>
  <Paragraphs>39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Воздушный поток</vt:lpstr>
      <vt:lpstr>Фарингоскопия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Проведение </vt:lpstr>
      <vt:lpstr>Презентация PowerPoint</vt:lpstr>
      <vt:lpstr>Фарингоскопическая картина</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Фарингоскопия</dc:title>
  <dc:creator>Евгеша</dc:creator>
  <cp:lastModifiedBy>Евгеша</cp:lastModifiedBy>
  <cp:revision>2</cp:revision>
  <dcterms:created xsi:type="dcterms:W3CDTF">2013-10-31T17:41:36Z</dcterms:created>
  <dcterms:modified xsi:type="dcterms:W3CDTF">2013-10-31T17:51:48Z</dcterms:modified>
</cp:coreProperties>
</file>