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E75E0-7564-4986-BC43-008C7A29AB5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A75BB7-EF1A-4677-A5F7-C9CC06522432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C747CA4F-178A-47D2-9BD2-983EE20C8E0F}" type="parTrans" cxnId="{B91069C4-032F-42DD-92D7-E11EE44D6119}">
      <dgm:prSet/>
      <dgm:spPr/>
      <dgm:t>
        <a:bodyPr/>
        <a:lstStyle/>
        <a:p>
          <a:endParaRPr lang="ru-RU"/>
        </a:p>
      </dgm:t>
    </dgm:pt>
    <dgm:pt modelId="{A6E7384D-1EE9-48BE-8D28-BEEA8481F25F}" type="sibTrans" cxnId="{B91069C4-032F-42DD-92D7-E11EE44D6119}">
      <dgm:prSet/>
      <dgm:spPr/>
      <dgm:t>
        <a:bodyPr/>
        <a:lstStyle/>
        <a:p>
          <a:endParaRPr lang="ru-RU"/>
        </a:p>
      </dgm:t>
    </dgm:pt>
    <dgm:pt modelId="{AC0B3858-6C0B-4103-9CD2-D8501CE4C230}">
      <dgm:prSet phldrT="[Текст]"/>
      <dgm:spPr/>
      <dgm:t>
        <a:bodyPr/>
        <a:lstStyle/>
        <a:p>
          <a:r>
            <a:rPr lang="ru-RU" dirty="0" smtClean="0"/>
            <a:t>человек, его права и свободы являются высшей ценностью, </a:t>
          </a:r>
          <a:endParaRPr lang="ru-RU" dirty="0"/>
        </a:p>
      </dgm:t>
    </dgm:pt>
    <dgm:pt modelId="{BB8EACDF-464A-4256-8D12-C6AE46FF2E4A}" type="parTrans" cxnId="{C75FB4E0-E0A1-4EE8-A526-78E4CA1FBD8B}">
      <dgm:prSet/>
      <dgm:spPr/>
      <dgm:t>
        <a:bodyPr/>
        <a:lstStyle/>
        <a:p>
          <a:endParaRPr lang="ru-RU"/>
        </a:p>
      </dgm:t>
    </dgm:pt>
    <dgm:pt modelId="{D2984193-8C20-4421-85DC-47B55F483E94}" type="sibTrans" cxnId="{C75FB4E0-E0A1-4EE8-A526-78E4CA1FBD8B}">
      <dgm:prSet/>
      <dgm:spPr/>
      <dgm:t>
        <a:bodyPr/>
        <a:lstStyle/>
        <a:p>
          <a:endParaRPr lang="ru-RU"/>
        </a:p>
      </dgm:t>
    </dgm:pt>
    <dgm:pt modelId="{F1AC1736-5A9D-44EC-A435-30929204AF7D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E2BECBE0-0874-4914-81A1-B96B9FD01369}" type="parTrans" cxnId="{AB729CDC-325C-431E-9569-3965B3F58686}">
      <dgm:prSet/>
      <dgm:spPr/>
      <dgm:t>
        <a:bodyPr/>
        <a:lstStyle/>
        <a:p>
          <a:endParaRPr lang="ru-RU"/>
        </a:p>
      </dgm:t>
    </dgm:pt>
    <dgm:pt modelId="{B209941F-A0DB-46CC-8430-680BE48EBE63}" type="sibTrans" cxnId="{AB729CDC-325C-431E-9569-3965B3F58686}">
      <dgm:prSet/>
      <dgm:spPr/>
      <dgm:t>
        <a:bodyPr/>
        <a:lstStyle/>
        <a:p>
          <a:endParaRPr lang="ru-RU"/>
        </a:p>
      </dgm:t>
    </dgm:pt>
    <dgm:pt modelId="{A9326632-5C23-4DF3-AE52-5F6E333A568B}">
      <dgm:prSet phldrT="[Текст]"/>
      <dgm:spPr/>
      <dgm:t>
        <a:bodyPr/>
        <a:lstStyle/>
        <a:p>
          <a:r>
            <a:rPr lang="ru-RU" dirty="0" smtClean="0"/>
            <a:t>каждый гражданин имеет право на неприкосновенность частной жизни</a:t>
          </a:r>
          <a:endParaRPr lang="ru-RU" dirty="0"/>
        </a:p>
      </dgm:t>
    </dgm:pt>
    <dgm:pt modelId="{CAE1DFA3-4D80-440B-BA02-F152A4B7C7A8}" type="parTrans" cxnId="{C136D6C9-24AF-463E-864E-88228D0CCC01}">
      <dgm:prSet/>
      <dgm:spPr/>
      <dgm:t>
        <a:bodyPr/>
        <a:lstStyle/>
        <a:p>
          <a:endParaRPr lang="ru-RU"/>
        </a:p>
      </dgm:t>
    </dgm:pt>
    <dgm:pt modelId="{DD805500-0FCC-41FE-9DD0-E2EB1016AC27}" type="sibTrans" cxnId="{C136D6C9-24AF-463E-864E-88228D0CCC01}">
      <dgm:prSet/>
      <dgm:spPr/>
      <dgm:t>
        <a:bodyPr/>
        <a:lstStyle/>
        <a:p>
          <a:endParaRPr lang="ru-RU"/>
        </a:p>
      </dgm:t>
    </dgm:pt>
    <dgm:pt modelId="{DFCB154A-97A5-4639-8F25-02D66B8A0B25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31C2D9D-E607-471C-9B58-30C863CAF07D}" type="parTrans" cxnId="{FA94628A-4A2E-4283-9F26-18AA6526991D}">
      <dgm:prSet/>
      <dgm:spPr/>
      <dgm:t>
        <a:bodyPr/>
        <a:lstStyle/>
        <a:p>
          <a:endParaRPr lang="ru-RU"/>
        </a:p>
      </dgm:t>
    </dgm:pt>
    <dgm:pt modelId="{51352A9C-B36D-4348-B0B4-036D0E5C6AA6}" type="sibTrans" cxnId="{FA94628A-4A2E-4283-9F26-18AA6526991D}">
      <dgm:prSet/>
      <dgm:spPr/>
      <dgm:t>
        <a:bodyPr/>
        <a:lstStyle/>
        <a:p>
          <a:endParaRPr lang="ru-RU"/>
        </a:p>
      </dgm:t>
    </dgm:pt>
    <dgm:pt modelId="{B729D4FB-2CA5-4BA8-8ACE-9838AC8D10B3}">
      <dgm:prSet phldrT="[Текст]"/>
      <dgm:spPr/>
      <dgm:t>
        <a:bodyPr/>
        <a:lstStyle/>
        <a:p>
          <a:r>
            <a:rPr lang="ru-RU" dirty="0" smtClean="0"/>
            <a:t> личную и семейную тайну, защиту чести, достоинства, своего доброго имени.</a:t>
          </a:r>
          <a:endParaRPr lang="ru-RU" dirty="0"/>
        </a:p>
      </dgm:t>
    </dgm:pt>
    <dgm:pt modelId="{572B9F91-450A-4654-BF52-8503744CEF7F}" type="parTrans" cxnId="{271F9481-BEF0-4B88-9BC7-B282ED7F7895}">
      <dgm:prSet/>
      <dgm:spPr/>
      <dgm:t>
        <a:bodyPr/>
        <a:lstStyle/>
        <a:p>
          <a:endParaRPr lang="ru-RU"/>
        </a:p>
      </dgm:t>
    </dgm:pt>
    <dgm:pt modelId="{7550E626-E227-4F9A-8564-FE52A3A452D0}" type="sibTrans" cxnId="{271F9481-BEF0-4B88-9BC7-B282ED7F7895}">
      <dgm:prSet/>
      <dgm:spPr/>
      <dgm:t>
        <a:bodyPr/>
        <a:lstStyle/>
        <a:p>
          <a:endParaRPr lang="ru-RU"/>
        </a:p>
      </dgm:t>
    </dgm:pt>
    <dgm:pt modelId="{F75414FF-6CBD-4F24-84BE-8A3A8E77EBCC}" type="pres">
      <dgm:prSet presAssocID="{976E75E0-7564-4986-BC43-008C7A29AB53}" presName="Name0" presStyleCnt="0">
        <dgm:presLayoutVars>
          <dgm:dir/>
          <dgm:animLvl val="lvl"/>
          <dgm:resizeHandles val="exact"/>
        </dgm:presLayoutVars>
      </dgm:prSet>
      <dgm:spPr/>
    </dgm:pt>
    <dgm:pt modelId="{3EAE7A80-93B4-4CB2-9B68-6D908FCD019C}" type="pres">
      <dgm:prSet presAssocID="{FEA75BB7-EF1A-4677-A5F7-C9CC06522432}" presName="linNode" presStyleCnt="0"/>
      <dgm:spPr/>
    </dgm:pt>
    <dgm:pt modelId="{BB2BDCB9-A8C4-4B21-92C8-1B7A25219FF4}" type="pres">
      <dgm:prSet presAssocID="{FEA75BB7-EF1A-4677-A5F7-C9CC06522432}" presName="parentText" presStyleLbl="node1" presStyleIdx="0" presStyleCnt="3" custLinFactNeighborX="-2065" custLinFactNeighborY="-12564">
        <dgm:presLayoutVars>
          <dgm:chMax val="1"/>
          <dgm:bulletEnabled val="1"/>
        </dgm:presLayoutVars>
      </dgm:prSet>
      <dgm:spPr/>
    </dgm:pt>
    <dgm:pt modelId="{01760C2D-4339-4D79-881C-2A2C5B05F0E6}" type="pres">
      <dgm:prSet presAssocID="{FEA75BB7-EF1A-4677-A5F7-C9CC0652243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E7B7E6-C8CD-4F5F-8E7D-440B1388914A}" type="pres">
      <dgm:prSet presAssocID="{A6E7384D-1EE9-48BE-8D28-BEEA8481F25F}" presName="sp" presStyleCnt="0"/>
      <dgm:spPr/>
    </dgm:pt>
    <dgm:pt modelId="{27558FDA-94F3-4C58-B15B-C6F81D9E473F}" type="pres">
      <dgm:prSet presAssocID="{F1AC1736-5A9D-44EC-A435-30929204AF7D}" presName="linNode" presStyleCnt="0"/>
      <dgm:spPr/>
    </dgm:pt>
    <dgm:pt modelId="{4518521B-4388-424A-A3AC-2A35D380E814}" type="pres">
      <dgm:prSet presAssocID="{F1AC1736-5A9D-44EC-A435-30929204AF7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3029D55-0A05-46AA-A3D8-908334208A6F}" type="pres">
      <dgm:prSet presAssocID="{F1AC1736-5A9D-44EC-A435-30929204AF7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5CFA5-870E-4809-B14D-87776D3244A2}" type="pres">
      <dgm:prSet presAssocID="{B209941F-A0DB-46CC-8430-680BE48EBE63}" presName="sp" presStyleCnt="0"/>
      <dgm:spPr/>
    </dgm:pt>
    <dgm:pt modelId="{6179E101-B191-4C8F-94FB-F717B6240664}" type="pres">
      <dgm:prSet presAssocID="{DFCB154A-97A5-4639-8F25-02D66B8A0B25}" presName="linNode" presStyleCnt="0"/>
      <dgm:spPr/>
    </dgm:pt>
    <dgm:pt modelId="{CEC67263-458F-4778-A10D-CE5FDA4EA50E}" type="pres">
      <dgm:prSet presAssocID="{DFCB154A-97A5-4639-8F25-02D66B8A0B25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4474F51-F8BE-4CC1-89AF-D23BDD4F08E4}" type="pres">
      <dgm:prSet presAssocID="{DFCB154A-97A5-4639-8F25-02D66B8A0B2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1069C4-032F-42DD-92D7-E11EE44D6119}" srcId="{976E75E0-7564-4986-BC43-008C7A29AB53}" destId="{FEA75BB7-EF1A-4677-A5F7-C9CC06522432}" srcOrd="0" destOrd="0" parTransId="{C747CA4F-178A-47D2-9BD2-983EE20C8E0F}" sibTransId="{A6E7384D-1EE9-48BE-8D28-BEEA8481F25F}"/>
    <dgm:cxn modelId="{55601648-7E89-47F9-8D27-CFDD6FE408DF}" type="presOf" srcId="{DFCB154A-97A5-4639-8F25-02D66B8A0B25}" destId="{CEC67263-458F-4778-A10D-CE5FDA4EA50E}" srcOrd="0" destOrd="0" presId="urn:microsoft.com/office/officeart/2005/8/layout/vList5"/>
    <dgm:cxn modelId="{3704744E-C877-41BF-A5AC-E3EB4DFA7B76}" type="presOf" srcId="{FEA75BB7-EF1A-4677-A5F7-C9CC06522432}" destId="{BB2BDCB9-A8C4-4B21-92C8-1B7A25219FF4}" srcOrd="0" destOrd="0" presId="urn:microsoft.com/office/officeart/2005/8/layout/vList5"/>
    <dgm:cxn modelId="{6A1D2B9D-ADBF-4DD2-8ABB-E8498701EB9C}" type="presOf" srcId="{F1AC1736-5A9D-44EC-A435-30929204AF7D}" destId="{4518521B-4388-424A-A3AC-2A35D380E814}" srcOrd="0" destOrd="0" presId="urn:microsoft.com/office/officeart/2005/8/layout/vList5"/>
    <dgm:cxn modelId="{6FEA5139-76AA-4C2A-AAF1-0A96585B97F9}" type="presOf" srcId="{A9326632-5C23-4DF3-AE52-5F6E333A568B}" destId="{C3029D55-0A05-46AA-A3D8-908334208A6F}" srcOrd="0" destOrd="0" presId="urn:microsoft.com/office/officeart/2005/8/layout/vList5"/>
    <dgm:cxn modelId="{197DB820-B38D-4EF9-814A-298ABE30EBFE}" type="presOf" srcId="{976E75E0-7564-4986-BC43-008C7A29AB53}" destId="{F75414FF-6CBD-4F24-84BE-8A3A8E77EBCC}" srcOrd="0" destOrd="0" presId="urn:microsoft.com/office/officeart/2005/8/layout/vList5"/>
    <dgm:cxn modelId="{AA5674EC-6CA6-4BB5-8E06-32B0B16E1C87}" type="presOf" srcId="{AC0B3858-6C0B-4103-9CD2-D8501CE4C230}" destId="{01760C2D-4339-4D79-881C-2A2C5B05F0E6}" srcOrd="0" destOrd="0" presId="urn:microsoft.com/office/officeart/2005/8/layout/vList5"/>
    <dgm:cxn modelId="{271F9481-BEF0-4B88-9BC7-B282ED7F7895}" srcId="{DFCB154A-97A5-4639-8F25-02D66B8A0B25}" destId="{B729D4FB-2CA5-4BA8-8ACE-9838AC8D10B3}" srcOrd="0" destOrd="0" parTransId="{572B9F91-450A-4654-BF52-8503744CEF7F}" sibTransId="{7550E626-E227-4F9A-8564-FE52A3A452D0}"/>
    <dgm:cxn modelId="{C136D6C9-24AF-463E-864E-88228D0CCC01}" srcId="{F1AC1736-5A9D-44EC-A435-30929204AF7D}" destId="{A9326632-5C23-4DF3-AE52-5F6E333A568B}" srcOrd="0" destOrd="0" parTransId="{CAE1DFA3-4D80-440B-BA02-F152A4B7C7A8}" sibTransId="{DD805500-0FCC-41FE-9DD0-E2EB1016AC27}"/>
    <dgm:cxn modelId="{00EA3578-E7A5-4E8D-8907-E41561166B0F}" type="presOf" srcId="{B729D4FB-2CA5-4BA8-8ACE-9838AC8D10B3}" destId="{94474F51-F8BE-4CC1-89AF-D23BDD4F08E4}" srcOrd="0" destOrd="0" presId="urn:microsoft.com/office/officeart/2005/8/layout/vList5"/>
    <dgm:cxn modelId="{C75FB4E0-E0A1-4EE8-A526-78E4CA1FBD8B}" srcId="{FEA75BB7-EF1A-4677-A5F7-C9CC06522432}" destId="{AC0B3858-6C0B-4103-9CD2-D8501CE4C230}" srcOrd="0" destOrd="0" parTransId="{BB8EACDF-464A-4256-8D12-C6AE46FF2E4A}" sibTransId="{D2984193-8C20-4421-85DC-47B55F483E94}"/>
    <dgm:cxn modelId="{FA94628A-4A2E-4283-9F26-18AA6526991D}" srcId="{976E75E0-7564-4986-BC43-008C7A29AB53}" destId="{DFCB154A-97A5-4639-8F25-02D66B8A0B25}" srcOrd="2" destOrd="0" parTransId="{B31C2D9D-E607-471C-9B58-30C863CAF07D}" sibTransId="{51352A9C-B36D-4348-B0B4-036D0E5C6AA6}"/>
    <dgm:cxn modelId="{AB729CDC-325C-431E-9569-3965B3F58686}" srcId="{976E75E0-7564-4986-BC43-008C7A29AB53}" destId="{F1AC1736-5A9D-44EC-A435-30929204AF7D}" srcOrd="1" destOrd="0" parTransId="{E2BECBE0-0874-4914-81A1-B96B9FD01369}" sibTransId="{B209941F-A0DB-46CC-8430-680BE48EBE63}"/>
    <dgm:cxn modelId="{220E45EF-CB68-4B15-9D5F-92193DCE5247}" type="presParOf" srcId="{F75414FF-6CBD-4F24-84BE-8A3A8E77EBCC}" destId="{3EAE7A80-93B4-4CB2-9B68-6D908FCD019C}" srcOrd="0" destOrd="0" presId="urn:microsoft.com/office/officeart/2005/8/layout/vList5"/>
    <dgm:cxn modelId="{2F3A0C46-C5EC-4731-B19E-C6A6B928C04B}" type="presParOf" srcId="{3EAE7A80-93B4-4CB2-9B68-6D908FCD019C}" destId="{BB2BDCB9-A8C4-4B21-92C8-1B7A25219FF4}" srcOrd="0" destOrd="0" presId="urn:microsoft.com/office/officeart/2005/8/layout/vList5"/>
    <dgm:cxn modelId="{8727E7CE-1FB8-412F-B760-4DA4A2774857}" type="presParOf" srcId="{3EAE7A80-93B4-4CB2-9B68-6D908FCD019C}" destId="{01760C2D-4339-4D79-881C-2A2C5B05F0E6}" srcOrd="1" destOrd="0" presId="urn:microsoft.com/office/officeart/2005/8/layout/vList5"/>
    <dgm:cxn modelId="{88149250-B7FB-4EAB-A1B4-2A5AEC88D4FD}" type="presParOf" srcId="{F75414FF-6CBD-4F24-84BE-8A3A8E77EBCC}" destId="{5AE7B7E6-C8CD-4F5F-8E7D-440B1388914A}" srcOrd="1" destOrd="0" presId="urn:microsoft.com/office/officeart/2005/8/layout/vList5"/>
    <dgm:cxn modelId="{E5B0D86B-24D4-4DAD-8456-B4EF3123AF48}" type="presParOf" srcId="{F75414FF-6CBD-4F24-84BE-8A3A8E77EBCC}" destId="{27558FDA-94F3-4C58-B15B-C6F81D9E473F}" srcOrd="2" destOrd="0" presId="urn:microsoft.com/office/officeart/2005/8/layout/vList5"/>
    <dgm:cxn modelId="{CA483281-DCED-4B67-A144-C22CE09B661E}" type="presParOf" srcId="{27558FDA-94F3-4C58-B15B-C6F81D9E473F}" destId="{4518521B-4388-424A-A3AC-2A35D380E814}" srcOrd="0" destOrd="0" presId="urn:microsoft.com/office/officeart/2005/8/layout/vList5"/>
    <dgm:cxn modelId="{F82735AD-C764-4588-B773-132E4E484275}" type="presParOf" srcId="{27558FDA-94F3-4C58-B15B-C6F81D9E473F}" destId="{C3029D55-0A05-46AA-A3D8-908334208A6F}" srcOrd="1" destOrd="0" presId="urn:microsoft.com/office/officeart/2005/8/layout/vList5"/>
    <dgm:cxn modelId="{984B35D7-2E02-4D50-B942-6E6CEAC0EFAA}" type="presParOf" srcId="{F75414FF-6CBD-4F24-84BE-8A3A8E77EBCC}" destId="{3C35CFA5-870E-4809-B14D-87776D3244A2}" srcOrd="3" destOrd="0" presId="urn:microsoft.com/office/officeart/2005/8/layout/vList5"/>
    <dgm:cxn modelId="{426560DA-1591-41E8-9848-985818303DBF}" type="presParOf" srcId="{F75414FF-6CBD-4F24-84BE-8A3A8E77EBCC}" destId="{6179E101-B191-4C8F-94FB-F717B6240664}" srcOrd="4" destOrd="0" presId="urn:microsoft.com/office/officeart/2005/8/layout/vList5"/>
    <dgm:cxn modelId="{D989B990-A037-4641-93CF-28EFBA4FCE53}" type="presParOf" srcId="{6179E101-B191-4C8F-94FB-F717B6240664}" destId="{CEC67263-458F-4778-A10D-CE5FDA4EA50E}" srcOrd="0" destOrd="0" presId="urn:microsoft.com/office/officeart/2005/8/layout/vList5"/>
    <dgm:cxn modelId="{062B1D70-2835-4491-AB11-47396D5F760C}" type="presParOf" srcId="{6179E101-B191-4C8F-94FB-F717B6240664}" destId="{94474F51-F8BE-4CC1-89AF-D23BDD4F08E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760C2D-4339-4D79-881C-2A2C5B05F0E6}">
      <dsp:nvSpPr>
        <dsp:cNvPr id="0" name=""/>
        <dsp:cNvSpPr/>
      </dsp:nvSpPr>
      <dsp:spPr>
        <a:xfrm rot="5400000">
          <a:off x="2962008" y="-812296"/>
          <a:ext cx="1485165" cy="34866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человек, его права и свободы являются высшей ценностью, </a:t>
          </a:r>
          <a:endParaRPr lang="ru-RU" sz="2200" kern="1200" dirty="0"/>
        </a:p>
      </dsp:txBody>
      <dsp:txXfrm rot="5400000">
        <a:off x="2962008" y="-812296"/>
        <a:ext cx="1485165" cy="3486673"/>
      </dsp:txXfrm>
    </dsp:sp>
    <dsp:sp modelId="{BB2BDCB9-A8C4-4B21-92C8-1B7A25219FF4}">
      <dsp:nvSpPr>
        <dsp:cNvPr id="0" name=""/>
        <dsp:cNvSpPr/>
      </dsp:nvSpPr>
      <dsp:spPr>
        <a:xfrm>
          <a:off x="0" y="0"/>
          <a:ext cx="1961254" cy="1856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1</a:t>
          </a:r>
          <a:endParaRPr lang="ru-RU" sz="6500" kern="1200" dirty="0"/>
        </a:p>
      </dsp:txBody>
      <dsp:txXfrm>
        <a:off x="0" y="0"/>
        <a:ext cx="1961254" cy="1856456"/>
      </dsp:txXfrm>
    </dsp:sp>
    <dsp:sp modelId="{C3029D55-0A05-46AA-A3D8-908334208A6F}">
      <dsp:nvSpPr>
        <dsp:cNvPr id="0" name=""/>
        <dsp:cNvSpPr/>
      </dsp:nvSpPr>
      <dsp:spPr>
        <a:xfrm rot="5400000">
          <a:off x="2962008" y="1136983"/>
          <a:ext cx="1485165" cy="34866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каждый гражданин имеет право на неприкосновенность частной жизни</a:t>
          </a:r>
          <a:endParaRPr lang="ru-RU" sz="2200" kern="1200" dirty="0"/>
        </a:p>
      </dsp:txBody>
      <dsp:txXfrm rot="5400000">
        <a:off x="2962008" y="1136983"/>
        <a:ext cx="1485165" cy="3486673"/>
      </dsp:txXfrm>
    </dsp:sp>
    <dsp:sp modelId="{4518521B-4388-424A-A3AC-2A35D380E814}">
      <dsp:nvSpPr>
        <dsp:cNvPr id="0" name=""/>
        <dsp:cNvSpPr/>
      </dsp:nvSpPr>
      <dsp:spPr>
        <a:xfrm>
          <a:off x="0" y="1952091"/>
          <a:ext cx="1961254" cy="1856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2</a:t>
          </a:r>
          <a:endParaRPr lang="ru-RU" sz="6500" kern="1200" dirty="0"/>
        </a:p>
      </dsp:txBody>
      <dsp:txXfrm>
        <a:off x="0" y="1952091"/>
        <a:ext cx="1961254" cy="1856456"/>
      </dsp:txXfrm>
    </dsp:sp>
    <dsp:sp modelId="{94474F51-F8BE-4CC1-89AF-D23BDD4F08E4}">
      <dsp:nvSpPr>
        <dsp:cNvPr id="0" name=""/>
        <dsp:cNvSpPr/>
      </dsp:nvSpPr>
      <dsp:spPr>
        <a:xfrm rot="5400000">
          <a:off x="2962008" y="3086262"/>
          <a:ext cx="1485165" cy="34866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 личную и семейную тайну, защиту чести, достоинства, своего доброго имени.</a:t>
          </a:r>
          <a:endParaRPr lang="ru-RU" sz="2200" kern="1200" dirty="0"/>
        </a:p>
      </dsp:txBody>
      <dsp:txXfrm rot="5400000">
        <a:off x="2962008" y="3086262"/>
        <a:ext cx="1485165" cy="3486673"/>
      </dsp:txXfrm>
    </dsp:sp>
    <dsp:sp modelId="{CEC67263-458F-4778-A10D-CE5FDA4EA50E}">
      <dsp:nvSpPr>
        <dsp:cNvPr id="0" name=""/>
        <dsp:cNvSpPr/>
      </dsp:nvSpPr>
      <dsp:spPr>
        <a:xfrm>
          <a:off x="0" y="3901370"/>
          <a:ext cx="1961254" cy="1856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3</a:t>
          </a:r>
          <a:endParaRPr lang="ru-RU" sz="6500" kern="1200" dirty="0"/>
        </a:p>
      </dsp:txBody>
      <dsp:txXfrm>
        <a:off x="0" y="3901370"/>
        <a:ext cx="1961254" cy="1856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619268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Модельный </a:t>
            </a:r>
            <a:r>
              <a:rPr lang="ru-RU" sz="4000" b="1" dirty="0" smtClean="0"/>
              <a:t>кодекс</a:t>
            </a:r>
            <a:br>
              <a:rPr lang="ru-RU" sz="4000" b="1" dirty="0" smtClean="0"/>
            </a:br>
            <a:r>
              <a:rPr lang="ru-RU" sz="4000" b="1" dirty="0" smtClean="0"/>
              <a:t>профессиональной этики педагогических работников организаций,</a:t>
            </a:r>
            <a:br>
              <a:rPr lang="ru-RU" sz="4000" b="1" dirty="0" smtClean="0"/>
            </a:br>
            <a:r>
              <a:rPr lang="ru-RU" sz="4000" b="1" dirty="0" smtClean="0"/>
              <a:t>осуществляющих образовательную </a:t>
            </a:r>
            <a:r>
              <a:rPr lang="ru-RU" sz="4000" b="1" dirty="0" smtClean="0"/>
              <a:t>деятельность</a:t>
            </a:r>
            <a:br>
              <a:rPr lang="ru-RU" sz="40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Автор презентации: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учитель биологии</a:t>
            </a:r>
            <a:br>
              <a:rPr lang="ru-RU" sz="2200" dirty="0" smtClean="0"/>
            </a:br>
            <a:r>
              <a:rPr lang="ru-RU" sz="2200" dirty="0" smtClean="0"/>
              <a:t> ГБОУ СОШ с. Утевка м.р. </a:t>
            </a:r>
            <a:r>
              <a:rPr lang="ru-RU" sz="2200" dirty="0" err="1" smtClean="0"/>
              <a:t>Нефтегорский</a:t>
            </a:r>
            <a:r>
              <a:rPr lang="ru-RU" sz="2200" dirty="0" smtClean="0"/>
              <a:t> </a:t>
            </a:r>
            <a:r>
              <a:rPr lang="ru-RU" sz="2200" dirty="0" smtClean="0"/>
              <a:t> Самарской области </a:t>
            </a:r>
            <a:br>
              <a:rPr lang="ru-RU" sz="2200" dirty="0" smtClean="0"/>
            </a:br>
            <a:r>
              <a:rPr lang="ru-RU" sz="2200" dirty="0" smtClean="0"/>
              <a:t>Лобачева Евгения Викторовна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400" dirty="0" smtClean="0"/>
              <a:t>2014 </a:t>
            </a:r>
            <a:r>
              <a:rPr lang="ru-RU" sz="2400" dirty="0" smtClean="0"/>
              <a:t>год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При выполнении трудовых обязанностей педагогический работник </a:t>
            </a:r>
            <a:r>
              <a:rPr lang="ru-RU" sz="3600" b="1" u="sng" dirty="0" smtClean="0">
                <a:solidFill>
                  <a:srgbClr val="FF0000"/>
                </a:solidFill>
              </a:rPr>
              <a:t>не допускает:</a:t>
            </a:r>
            <a:endParaRPr lang="ru-RU" sz="3600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9411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а) любого вида высказываний и действий дискриминационного характера по признакам пола, возраста, расы, национальности, языка, гражданства, социального, имущественного или семейного положения, политических или религиозных предпочтений;</a:t>
            </a:r>
          </a:p>
          <a:p>
            <a:pPr>
              <a:buNone/>
            </a:pPr>
            <a:r>
              <a:rPr lang="ru-RU" dirty="0" smtClean="0"/>
              <a:t>	б</a:t>
            </a:r>
            <a:r>
              <a:rPr lang="ru-RU" dirty="0" smtClean="0"/>
              <a:t>) грубости, проявлений пренебрежительного тона, заносчивости, предвзятых замечаний, предъявления неправомерных, незаслуженных обвинений;</a:t>
            </a:r>
          </a:p>
          <a:p>
            <a:pPr>
              <a:buNone/>
            </a:pPr>
            <a:r>
              <a:rPr lang="ru-RU" dirty="0" smtClean="0"/>
              <a:t>	в) </a:t>
            </a:r>
            <a:r>
              <a:rPr lang="ru-RU" dirty="0" smtClean="0"/>
              <a:t>угроз, оскорбительных выражений или реплик, действий, препятствующих нормальному общению или провоцирующих противоправное поведение.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Педагогическим работникам </a:t>
            </a:r>
            <a:r>
              <a:rPr lang="ru-RU" b="1" u="sng" dirty="0" smtClean="0">
                <a:solidFill>
                  <a:srgbClr val="FF0000"/>
                </a:solidFill>
              </a:rPr>
              <a:t>следует проявлять 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7643192" cy="452596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корректность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выдержку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такт </a:t>
            </a:r>
            <a:r>
              <a:rPr lang="ru-RU" dirty="0" smtClean="0"/>
              <a:t>и </a:t>
            </a:r>
            <a:r>
              <a:rPr lang="ru-RU" dirty="0" smtClean="0"/>
              <a:t>внимательность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</a:t>
            </a:r>
            <a:r>
              <a:rPr lang="ru-RU" dirty="0" smtClean="0"/>
              <a:t>оступность для </a:t>
            </a:r>
            <a:r>
              <a:rPr lang="ru-RU" dirty="0" smtClean="0"/>
              <a:t>общения</a:t>
            </a:r>
            <a:r>
              <a:rPr lang="ru-RU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открытость и доброжелательность.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2534" name="Picture 6" descr="http://ksdk.ru/users/data/201011/mirglazamidetey/news/mirglazamidetey_12886069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556792"/>
            <a:ext cx="2409731" cy="321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Педагогическим </a:t>
            </a:r>
            <a:r>
              <a:rPr lang="ru-RU" dirty="0" smtClean="0"/>
              <a:t>работникам рекомендуется соблюдать </a:t>
            </a:r>
            <a:r>
              <a:rPr lang="ru-RU" b="1" u="sng" dirty="0" smtClean="0"/>
              <a:t>культуру речи</a:t>
            </a:r>
            <a:r>
              <a:rPr lang="ru-RU" dirty="0" smtClean="0"/>
              <a:t>, не допускать использования в присутствии всех участников образовательных отношений грубости, оскорбительных выражений или реплик.</a:t>
            </a:r>
          </a:p>
          <a:p>
            <a:endParaRPr lang="ru-RU" dirty="0"/>
          </a:p>
        </p:txBody>
      </p:sp>
      <p:pic>
        <p:nvPicPr>
          <p:cNvPr id="24578" name="Picture 2" descr="https://h-a.d-cd.net/fc0946u-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501008"/>
            <a:ext cx="4159782" cy="3175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093915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b="1" u="sng" dirty="0" smtClean="0"/>
              <a:t>Внешний </a:t>
            </a:r>
            <a:r>
              <a:rPr lang="ru-RU" b="1" u="sng" dirty="0" smtClean="0"/>
              <a:t>вид </a:t>
            </a:r>
            <a:r>
              <a:rPr lang="ru-RU" dirty="0" smtClean="0"/>
              <a:t>педагогического </a:t>
            </a:r>
            <a:r>
              <a:rPr lang="ru-RU" dirty="0" smtClean="0"/>
              <a:t>работника</a:t>
            </a:r>
            <a:endParaRPr lang="ru-RU" dirty="0"/>
          </a:p>
        </p:txBody>
      </p:sp>
      <p:pic>
        <p:nvPicPr>
          <p:cNvPr id="25602" name="Picture 2" descr="http://womanadvice.ru/sites/default/files/ksenia_tr/delovoy_stil_odezhdy_dlya_devush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628800"/>
            <a:ext cx="6209032" cy="447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Ответственность за нарушение положений Кодекса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Нарушение педагогическим работником положений настоящего Кодекса рассматривается на заседаниях коллегиальных органов управления, предусмотренных уставом образовательной организации, и (или) комиссиях по урегулированию споров между участниками образовательных отношений.</a:t>
            </a:r>
          </a:p>
          <a:p>
            <a:r>
              <a:rPr lang="ru-RU" dirty="0" smtClean="0"/>
              <a:t>Соблюдение </a:t>
            </a:r>
            <a:r>
              <a:rPr lang="ru-RU" dirty="0" smtClean="0"/>
              <a:t>педагогическим работником положений Кодекса может учитываться при проведении аттестации педагогических работников на соответствие занимаемой должности, при применении дисциплинарных взысканий в случае совершения работником, выполняющим воспитательные функции, аморального проступка, несовместимого с продолжением данной работы, а также при поощрении работников, добросовестно исполняющих трудовые обязанности.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b="1" i="1" dirty="0" smtClean="0"/>
              <a:t>Кодекс </a:t>
            </a:r>
            <a:r>
              <a:rPr lang="ru-RU" dirty="0" smtClean="0"/>
              <a:t>представляет собой </a:t>
            </a:r>
            <a:r>
              <a:rPr lang="ru-RU" b="1" u="sng" dirty="0" smtClean="0"/>
              <a:t>свод общих принципов профессиональной этики</a:t>
            </a:r>
            <a:r>
              <a:rPr lang="ru-RU" dirty="0" smtClean="0"/>
              <a:t> и </a:t>
            </a:r>
            <a:r>
              <a:rPr lang="ru-RU" b="1" u="sng" dirty="0" smtClean="0"/>
              <a:t>основных правил поведения</a:t>
            </a:r>
            <a:r>
              <a:rPr lang="ru-RU" dirty="0" smtClean="0"/>
              <a:t>, которым рекомендуется руководствоваться педагогическим </a:t>
            </a:r>
            <a:r>
              <a:rPr lang="ru-RU" dirty="0" smtClean="0"/>
              <a:t>работникам.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вы думаете, на основании чего был разработан кодекс?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Кодекс </a:t>
            </a:r>
            <a:r>
              <a:rPr lang="ru-RU" dirty="0" smtClean="0"/>
              <a:t>профессиональной этики педагогических работников организаций, осуществляющих образовательную деятельность (далее — Кодекс), </a:t>
            </a:r>
            <a:r>
              <a:rPr lang="ru-RU" b="1" i="1" dirty="0" smtClean="0"/>
              <a:t>разработан на основании положений </a:t>
            </a:r>
            <a:r>
              <a:rPr lang="ru-RU" b="1" i="1" dirty="0" smtClean="0">
                <a:solidFill>
                  <a:srgbClr val="FF0000"/>
                </a:solidFill>
              </a:rPr>
              <a:t>Конституции Российской Федерации</a:t>
            </a:r>
            <a:r>
              <a:rPr lang="ru-RU" b="1" i="1" dirty="0" smtClean="0"/>
              <a:t>, 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	</a:t>
            </a:r>
            <a:r>
              <a:rPr lang="ru-RU" b="1" i="1" dirty="0" smtClean="0"/>
              <a:t>Федерального </a:t>
            </a:r>
            <a:r>
              <a:rPr lang="ru-RU" b="1" i="1" dirty="0" smtClean="0"/>
              <a:t>закона от 29 декабря 2012 г. </a:t>
            </a:r>
            <a:r>
              <a:rPr lang="ru-RU" b="1" i="1" dirty="0" smtClean="0">
                <a:solidFill>
                  <a:srgbClr val="FF0000"/>
                </a:solidFill>
              </a:rPr>
              <a:t>N 273-ФЗ «Об образовании в Российской Федерации»</a:t>
            </a:r>
            <a:r>
              <a:rPr lang="ru-RU" b="1" i="1" dirty="0" smtClean="0"/>
              <a:t>, 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	</a:t>
            </a:r>
            <a:r>
              <a:rPr lang="ru-RU" b="1" i="1" dirty="0" smtClean="0">
                <a:solidFill>
                  <a:srgbClr val="FF0000"/>
                </a:solidFill>
              </a:rPr>
              <a:t>Указа </a:t>
            </a:r>
            <a:r>
              <a:rPr lang="ru-RU" b="1" i="1" dirty="0" smtClean="0">
                <a:solidFill>
                  <a:srgbClr val="FF0000"/>
                </a:solidFill>
              </a:rPr>
              <a:t>Президента Российской Федерации </a:t>
            </a:r>
            <a:r>
              <a:rPr lang="ru-RU" b="1" i="1" dirty="0" smtClean="0"/>
              <a:t>от 7 мая 2012 г. N 597 </a:t>
            </a:r>
            <a:r>
              <a:rPr lang="ru-RU" b="1" i="1" dirty="0" smtClean="0">
                <a:solidFill>
                  <a:srgbClr val="FF0000"/>
                </a:solidFill>
              </a:rPr>
              <a:t>«О мероприятиях по реализации государственной социальной политики» и иных нормативных правовых актов Российской Федерации.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36815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Как вы считаете, что является целями кодекса? 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9"/>
            <a:ext cx="8229600" cy="515719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Целями Кодекса являются: </a:t>
            </a:r>
            <a:endParaRPr lang="ru-RU" b="1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/>
              <a:t>установление </a:t>
            </a:r>
            <a:r>
              <a:rPr lang="ru-RU" dirty="0" smtClean="0"/>
              <a:t>этических норм и правил поведения педагогических работников для выполнения ими своей профессиональной деятельности;</a:t>
            </a:r>
          </a:p>
          <a:p>
            <a:pPr lvl="0"/>
            <a:r>
              <a:rPr lang="ru-RU" dirty="0" smtClean="0"/>
              <a:t>содействие укреплению авторитета педагогических работников организаций, осуществляющих образовательную деятельность;</a:t>
            </a:r>
          </a:p>
          <a:p>
            <a:pPr lvl="0"/>
            <a:r>
              <a:rPr lang="ru-RU" dirty="0" smtClean="0"/>
              <a:t>обеспечение единых норм поведения педагогических работников.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Этические правила поведения педагогических работников</a:t>
            </a:r>
            <a:br>
              <a:rPr lang="ru-RU" sz="4000" b="1" dirty="0" smtClean="0"/>
            </a:br>
            <a:r>
              <a:rPr lang="ru-RU" sz="4000" b="1" dirty="0" smtClean="0"/>
              <a:t>при выполнении ими трудовых обязанностей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 descr="Образование для работы воспитателем в детском сад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17032"/>
            <a:ext cx="4176464" cy="2965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амбовщина готовится в празднованию 20-летия Конституции Р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3096344" cy="4785260"/>
          </a:xfrm>
          <a:prstGeom prst="rect">
            <a:avLst/>
          </a:prstGeom>
          <a:noFill/>
        </p:spPr>
      </p:pic>
      <p:graphicFrame>
        <p:nvGraphicFramePr>
          <p:cNvPr id="7" name="Схема 6"/>
          <p:cNvGraphicFramePr/>
          <p:nvPr/>
        </p:nvGraphicFramePr>
        <p:xfrm>
          <a:off x="3491880" y="404664"/>
          <a:ext cx="544792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9817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Педагогические работники, сознавая ответственность перед государством, обществом и гражданами, призваны: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а) осуществлять свою деятельность на высоком профессиональном уровне;</a:t>
            </a:r>
          </a:p>
          <a:p>
            <a:pPr>
              <a:buNone/>
            </a:pPr>
            <a:r>
              <a:rPr lang="ru-RU" dirty="0" smtClean="0"/>
              <a:t>б) соблюдать правовые, нравственные и этические нормы;</a:t>
            </a:r>
          </a:p>
          <a:p>
            <a:pPr>
              <a:buNone/>
            </a:pPr>
            <a:r>
              <a:rPr lang="ru-RU" dirty="0" smtClean="0"/>
              <a:t>в) уважать честь и достоинство обучающихся и других участников образовательных отношений;</a:t>
            </a:r>
          </a:p>
          <a:p>
            <a:pPr>
              <a:buNone/>
            </a:pPr>
            <a:r>
              <a:rPr lang="ru-RU" dirty="0" smtClean="0"/>
              <a:t>г) развивать у обучающихся познавательную активность, самостоятельность, инициативу, творческие способности, формировать гражданскую позицию, способность к труду и жизни в условиях современного мира, формировать у обучающихся культуру здорового и безопасного образа жизни;</a:t>
            </a:r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 smtClean="0"/>
              <a:t>) применять педагогически обоснованные и обеспечивающие высокое качество образования формы, методы обучения и воспитания;</a:t>
            </a:r>
          </a:p>
          <a:p>
            <a:pPr>
              <a:buNone/>
            </a:pPr>
            <a:r>
              <a:rPr lang="ru-RU" dirty="0" smtClean="0"/>
              <a:t>е) учитывать особенности психофизического развития обучающихся и состояние их здоровья, соблюдать специальные условия, необходимые для получения образования лицами с ограниченными возможностями здоровья, взаимодействовать при необходимости с медицинскими организациями;</a:t>
            </a:r>
          </a:p>
          <a:p>
            <a:pPr>
              <a:buNone/>
            </a:pPr>
            <a:r>
              <a:rPr lang="ru-RU" dirty="0" smtClean="0"/>
              <a:t>ж) исключать действия, связанные с влиянием каких-либо личных, имущественных (финансовых) и иных интересов, препятствующих добросовестному исполнению трудовых обязанностей;</a:t>
            </a:r>
          </a:p>
          <a:p>
            <a:pPr>
              <a:buNone/>
            </a:pPr>
            <a:r>
              <a:rPr lang="ru-RU" dirty="0" err="1" smtClean="0"/>
              <a:t>з</a:t>
            </a:r>
            <a:r>
              <a:rPr lang="ru-RU" dirty="0" smtClean="0"/>
              <a:t>) проявлять корректность и внимательность к обучающимся, их родителям (законным представителями) и коллегам;</a:t>
            </a:r>
          </a:p>
          <a:p>
            <a:pPr>
              <a:buNone/>
            </a:pPr>
            <a:r>
              <a:rPr lang="ru-RU" dirty="0" smtClean="0"/>
              <a:t>и) проявлять терпимость и уважение к обычаям и традициям народов России и других государств, учитывать культурные и иные особенности различных этнических, социальных групп и </a:t>
            </a:r>
            <a:r>
              <a:rPr lang="ru-RU" dirty="0" err="1" smtClean="0"/>
              <a:t>конфессий</a:t>
            </a:r>
            <a:r>
              <a:rPr lang="ru-RU" dirty="0" smtClean="0"/>
              <a:t>, способствовать межнациональному и межконфессиональному согласию обучающихся;</a:t>
            </a:r>
          </a:p>
          <a:p>
            <a:pPr>
              <a:buNone/>
            </a:pPr>
            <a:r>
              <a:rPr lang="ru-RU" dirty="0" smtClean="0"/>
              <a:t>к) воздерживаться от поведения, которое могло бы вызвать сомнение в добросовестном исполнении педагогическим работником трудовых обязанностей, а также избегать конфликтных ситуаций, способных нанести ущерб его репутации или авторитету организации, осуществляющей образовательную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Педагогическим работникам следует быть образцом профессионализма, безупречной репутации, способствовать формированию благоприятного морально- психологического климата для эффективной работы.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9458" name="Picture 2" descr="008 Пример изображения свит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496943" cy="688545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19434331">
            <a:off x="1320178" y="2660972"/>
            <a:ext cx="538204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ОБРАЗЕЦ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Педагогическим </a:t>
            </a:r>
            <a:r>
              <a:rPr lang="ru-RU" dirty="0" smtClean="0"/>
              <a:t>работникам надлежит принимать меры по недопущению коррупционно опасного поведения педагогических работников, своим личным поведением подавать пример честности, беспристрастности и справедливости.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1506" name="Picture 2" descr="http://aksubayevo.tatarstan.ru/file/3868f8cb4a5d4eac9261eb404cd104d4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429000"/>
            <a:ext cx="3024336" cy="3024336"/>
          </a:xfrm>
          <a:prstGeom prst="rect">
            <a:avLst/>
          </a:prstGeom>
          <a:noFill/>
        </p:spPr>
      </p:pic>
      <p:pic>
        <p:nvPicPr>
          <p:cNvPr id="21508" name="Picture 4" descr="jusct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0410" y="3861048"/>
            <a:ext cx="5703590" cy="2281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513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Модельный кодекс профессиональной этики педагогических работников организаций, осуществляющих образовательную деятельность  Автор презентации:   учитель биологии  ГБОУ СОШ с. Утевка м.р. Нефтегорский  Самарской области  Лобачева Евгения Викторовна  2014 год</vt:lpstr>
      <vt:lpstr>Слайд 2</vt:lpstr>
      <vt:lpstr>Как вы думаете, на основании чего был разработан кодекс?  </vt:lpstr>
      <vt:lpstr>Как вы считаете, что является целями кодекса?  </vt:lpstr>
      <vt:lpstr>Этические правила поведения педагогических работников при выполнении ими трудовых обязанностей </vt:lpstr>
      <vt:lpstr>Слайд 6</vt:lpstr>
      <vt:lpstr>Педагогические работники, сознавая ответственность перед государством, обществом и гражданами, призваны: </vt:lpstr>
      <vt:lpstr>Слайд 8</vt:lpstr>
      <vt:lpstr>Слайд 9</vt:lpstr>
      <vt:lpstr>При выполнении трудовых обязанностей педагогический работник не допускает:</vt:lpstr>
      <vt:lpstr>Педагогическим работникам следует проявлять :</vt:lpstr>
      <vt:lpstr>Слайд 12</vt:lpstr>
      <vt:lpstr>Слайд 13</vt:lpstr>
      <vt:lpstr>Ответственность за нарушение положений Кодекса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Модельный кодекс профессиональной этики педагогических работников организаций, осуществляющих образовательную деятельность  Автор презентации: учитель биологии ГБОУ СОШ с. Утевка м.р. Нефтегорский Самарской области  Лобачева Евгения Викторовна  2014 год</dc:title>
  <dc:creator>женя</dc:creator>
  <cp:lastModifiedBy>женя</cp:lastModifiedBy>
  <cp:revision>15</cp:revision>
  <dcterms:created xsi:type="dcterms:W3CDTF">2014-08-24T09:11:45Z</dcterms:created>
  <dcterms:modified xsi:type="dcterms:W3CDTF">2014-08-24T10:57:02Z</dcterms:modified>
</cp:coreProperties>
</file>