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00DC-967F-43C2-A20D-25DDD0377BC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93C3-DC42-46AD-9D72-08509371D5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Постинтернатный патронат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1752600"/>
          </a:xfrm>
        </p:spPr>
        <p:txBody>
          <a:bodyPr/>
          <a:lstStyle/>
          <a:p>
            <a:pPr algn="r"/>
            <a:r>
              <a:rPr lang="ru-RU" dirty="0" err="1" smtClean="0"/>
              <a:t>Марунова</a:t>
            </a:r>
            <a:r>
              <a:rPr lang="ru-RU" dirty="0" smtClean="0"/>
              <a:t> Светлана Сергеевна</a:t>
            </a:r>
          </a:p>
          <a:p>
            <a:pPr algn="r"/>
            <a:r>
              <a:rPr lang="ru-RU" dirty="0" smtClean="0"/>
              <a:t>МГОУ группа СР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89034"/>
          </a:xfrm>
        </p:spPr>
        <p:txBody>
          <a:bodyPr/>
          <a:lstStyle/>
          <a:p>
            <a:r>
              <a:rPr lang="ru-RU" dirty="0" smtClean="0"/>
              <a:t>Постинтернатный патронат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32500" lnSpcReduction="20000"/>
          </a:bodyPr>
          <a:lstStyle/>
          <a:p>
            <a:pPr marL="0" indent="360363">
              <a:lnSpc>
                <a:spcPct val="134000"/>
              </a:lnSpc>
              <a:buNone/>
            </a:pPr>
            <a:endParaRPr lang="ru-RU" sz="4500" dirty="0" smtClean="0"/>
          </a:p>
          <a:p>
            <a:pPr marL="0" indent="360363">
              <a:lnSpc>
                <a:spcPct val="134000"/>
              </a:lnSpc>
              <a:buNone/>
            </a:pPr>
            <a:endParaRPr lang="ru-RU" sz="4500" dirty="0"/>
          </a:p>
          <a:p>
            <a:pPr marL="0" indent="360363">
              <a:lnSpc>
                <a:spcPct val="134000"/>
              </a:lnSpc>
              <a:buNone/>
            </a:pPr>
            <a:r>
              <a:rPr lang="ru-RU" sz="4500" dirty="0" smtClean="0"/>
              <a:t>Патронатом </a:t>
            </a:r>
            <a:r>
              <a:rPr lang="ru-RU" sz="4500" dirty="0"/>
              <a:t>является форма воспитания и оказания </a:t>
            </a:r>
            <a:r>
              <a:rPr lang="ru-RU" sz="4500" dirty="0" smtClean="0"/>
              <a:t>социальной помощи </a:t>
            </a:r>
            <a:r>
              <a:rPr lang="ru-RU" sz="4500" dirty="0"/>
              <a:t>детям, нуждающимся в государственной поддержке, а также лицам из числа детей-сирот и детей, оставшихся без попечения родителей, в возрасте от 18 до 23 лет (далее - лица из числа детей-сирот и детей, оставшихся без попечения родителей</a:t>
            </a:r>
            <a:r>
              <a:rPr lang="ru-RU" sz="4500" dirty="0" smtClean="0"/>
              <a:t>).</a:t>
            </a:r>
          </a:p>
          <a:p>
            <a:pPr marL="0" indent="360363">
              <a:lnSpc>
                <a:spcPct val="134000"/>
              </a:lnSpc>
              <a:buNone/>
            </a:pPr>
            <a:endParaRPr lang="ru-RU" sz="4500" dirty="0" smtClean="0"/>
          </a:p>
          <a:p>
            <a:pPr>
              <a:lnSpc>
                <a:spcPct val="134000"/>
              </a:lnSpc>
              <a:buNone/>
            </a:pPr>
            <a:r>
              <a:rPr lang="ru-RU" sz="4500" dirty="0" smtClean="0"/>
              <a:t>	Основными </a:t>
            </a:r>
            <a:r>
              <a:rPr lang="ru-RU" sz="4500" dirty="0"/>
              <a:t>задачами патроната являются:</a:t>
            </a:r>
          </a:p>
          <a:p>
            <a:pPr>
              <a:lnSpc>
                <a:spcPct val="134000"/>
              </a:lnSpc>
            </a:pPr>
            <a:r>
              <a:rPr lang="ru-RU" sz="4500" dirty="0"/>
              <a:t> защита прав и интересов детей, оставшихся без попечения родителей, а также лиц из числа детей-сирот и детей, оставшихся без попечения родителей</a:t>
            </a:r>
            <a:r>
              <a:rPr lang="ru-RU" sz="4500" dirty="0" smtClean="0"/>
              <a:t>;</a:t>
            </a:r>
            <a:endParaRPr lang="ru-RU" sz="4500" dirty="0"/>
          </a:p>
          <a:p>
            <a:pPr>
              <a:lnSpc>
                <a:spcPct val="134000"/>
              </a:lnSpc>
            </a:pPr>
            <a:r>
              <a:rPr lang="ru-RU" sz="4500" dirty="0"/>
              <a:t> реализация прав детей, оставшихся без попечения родителей, жить и воспитываться в семье;</a:t>
            </a:r>
          </a:p>
          <a:p>
            <a:pPr>
              <a:lnSpc>
                <a:spcPct val="134000"/>
              </a:lnSpc>
            </a:pPr>
            <a:r>
              <a:rPr lang="ru-RU" sz="4500" dirty="0"/>
              <a:t> </a:t>
            </a:r>
            <a:r>
              <a:rPr lang="ru-RU" sz="4500" dirty="0" err="1"/>
              <a:t>постинтернатная</a:t>
            </a:r>
            <a:r>
              <a:rPr lang="ru-RU" sz="4500" dirty="0"/>
              <a:t> адаптация детей, оставшихся без попечения родителей, а также лиц из числа детей-сирот и детей, оставшихся без попечения </a:t>
            </a:r>
            <a:r>
              <a:rPr lang="ru-RU" sz="4500" dirty="0" smtClean="0"/>
              <a:t>родителей;</a:t>
            </a:r>
          </a:p>
          <a:p>
            <a:pPr>
              <a:lnSpc>
                <a:spcPct val="134000"/>
              </a:lnSpc>
            </a:pPr>
            <a:r>
              <a:rPr lang="ru-RU" sz="4500" dirty="0" smtClean="0"/>
              <a:t>профилактика </a:t>
            </a:r>
            <a:r>
              <a:rPr lang="ru-RU" sz="4500" dirty="0"/>
              <a:t>социального сиротства.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 </a:t>
            </a:r>
            <a:r>
              <a:rPr lang="ru-RU" dirty="0" err="1" smtClean="0"/>
              <a:t>постинтернатного</a:t>
            </a:r>
            <a:r>
              <a:rPr lang="ru-RU" dirty="0" smtClean="0"/>
              <a:t> патроната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360363">
              <a:lnSpc>
                <a:spcPct val="134000"/>
              </a:lnSpc>
              <a:buNone/>
            </a:pPr>
            <a:endParaRPr lang="ru-RU" sz="4500" dirty="0" smtClean="0"/>
          </a:p>
          <a:p>
            <a:pPr marL="0" indent="360363">
              <a:lnSpc>
                <a:spcPct val="134000"/>
              </a:lnSpc>
              <a:buNone/>
            </a:pPr>
            <a:r>
              <a:rPr lang="ru-RU" sz="4800" dirty="0"/>
              <a:t>Постинтернатный патронат - форма воспитания и оказания социальной помощи ребенку-сироте и ребенку, оставшемуся без попечения родителей, а также лицу из числа детей-сирот и детей, оставшихся без попечения родителей</a:t>
            </a:r>
            <a:r>
              <a:rPr lang="ru-RU" sz="4800" dirty="0" smtClean="0"/>
              <a:t>.</a:t>
            </a:r>
          </a:p>
          <a:p>
            <a:pPr marL="0" indent="360363">
              <a:lnSpc>
                <a:spcPct val="134000"/>
              </a:lnSpc>
              <a:buNone/>
            </a:pPr>
            <a:r>
              <a:rPr lang="ru-RU" sz="4800" dirty="0" smtClean="0"/>
              <a:t>Объектом  и субъектом </a:t>
            </a:r>
            <a:r>
              <a:rPr lang="ru-RU" sz="4800" dirty="0" err="1" smtClean="0"/>
              <a:t>постинтернатного</a:t>
            </a:r>
            <a:r>
              <a:rPr lang="ru-RU" sz="4800" dirty="0" smtClean="0"/>
              <a:t> патроната является соответственно ребенок, оставши</a:t>
            </a:r>
            <a:r>
              <a:rPr lang="ru-RU" sz="4800" dirty="0"/>
              <a:t>й</a:t>
            </a:r>
            <a:r>
              <a:rPr lang="ru-RU" sz="4800" dirty="0" smtClean="0"/>
              <a:t>ся без попечения родителей и воспитатель, а также учреждение, оказывающее социальную помощь</a:t>
            </a:r>
            <a:r>
              <a:rPr lang="ru-RU" sz="4800" dirty="0" smtClean="0"/>
              <a:t>.</a:t>
            </a:r>
          </a:p>
          <a:p>
            <a:pPr marL="0" indent="360363">
              <a:lnSpc>
                <a:spcPct val="134000"/>
              </a:lnSpc>
              <a:buNone/>
            </a:pPr>
            <a:endParaRPr lang="ru-RU" sz="4800" dirty="0" smtClean="0"/>
          </a:p>
          <a:p>
            <a:pPr marL="0" indent="360363">
              <a:lnSpc>
                <a:spcPct val="134000"/>
              </a:lnSpc>
              <a:buNone/>
            </a:pPr>
            <a:endParaRPr lang="ru-RU" sz="45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 </a:t>
            </a:r>
            <a:r>
              <a:rPr lang="ru-RU" dirty="0" err="1" smtClean="0"/>
              <a:t>постинтернатного</a:t>
            </a:r>
            <a:r>
              <a:rPr lang="ru-RU" dirty="0" smtClean="0"/>
              <a:t> патроната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360363">
              <a:lnSpc>
                <a:spcPct val="134000"/>
              </a:lnSpc>
              <a:buNone/>
            </a:pPr>
            <a:endParaRPr lang="ru-RU" sz="4500" dirty="0" smtClean="0"/>
          </a:p>
          <a:p>
            <a:pPr marL="0" indent="360363">
              <a:lnSpc>
                <a:spcPct val="134000"/>
              </a:lnSpc>
              <a:buNone/>
            </a:pPr>
            <a:r>
              <a:rPr lang="ru-RU" sz="4800" dirty="0" smtClean="0"/>
              <a:t>В моем случае субъектами </a:t>
            </a:r>
            <a:r>
              <a:rPr lang="ru-RU" sz="4800" dirty="0" err="1" smtClean="0"/>
              <a:t>постинтернатного</a:t>
            </a:r>
            <a:r>
              <a:rPr lang="ru-RU" sz="4800" dirty="0" smtClean="0"/>
              <a:t> патроната являются:</a:t>
            </a:r>
          </a:p>
          <a:p>
            <a:pPr marL="0" indent="360363">
              <a:lnSpc>
                <a:spcPct val="134000"/>
              </a:lnSpc>
              <a:buFontTx/>
              <a:buChar char="-"/>
            </a:pPr>
            <a:r>
              <a:rPr lang="ru-RU" sz="4800" dirty="0" smtClean="0"/>
              <a:t>отдел </a:t>
            </a:r>
            <a:r>
              <a:rPr lang="ru-RU" sz="4800" dirty="0"/>
              <a:t>опеки и </a:t>
            </a:r>
            <a:r>
              <a:rPr lang="ru-RU" sz="4800" dirty="0" smtClean="0"/>
              <a:t>попечительства,</a:t>
            </a:r>
          </a:p>
          <a:p>
            <a:pPr marL="0" indent="360363">
              <a:lnSpc>
                <a:spcPct val="134000"/>
              </a:lnSpc>
              <a:buFontTx/>
              <a:buChar char="-"/>
            </a:pPr>
            <a:r>
              <a:rPr lang="ru-RU" sz="4800" dirty="0" smtClean="0"/>
              <a:t>учреждение </a:t>
            </a:r>
            <a:r>
              <a:rPr lang="ru-RU" sz="4800" dirty="0"/>
              <a:t>по </a:t>
            </a:r>
            <a:r>
              <a:rPr lang="ru-RU" sz="4800" dirty="0" smtClean="0"/>
              <a:t>патронату,</a:t>
            </a:r>
          </a:p>
          <a:p>
            <a:pPr marL="0" indent="360363">
              <a:lnSpc>
                <a:spcPct val="134000"/>
              </a:lnSpc>
              <a:buFontTx/>
              <a:buChar char="-"/>
            </a:pPr>
            <a:r>
              <a:rPr lang="ru-RU" sz="4800" dirty="0" smtClean="0"/>
              <a:t>патронатный воспитатель</a:t>
            </a:r>
          </a:p>
          <a:p>
            <a:pPr marL="0" indent="360363">
              <a:lnSpc>
                <a:spcPct val="134000"/>
              </a:lnSpc>
              <a:buNone/>
            </a:pPr>
            <a:r>
              <a:rPr lang="ru-RU" sz="4800" dirty="0" smtClean="0"/>
              <a:t>Каждый из субъектов </a:t>
            </a:r>
            <a:r>
              <a:rPr lang="ru-RU" sz="4800" dirty="0" err="1" smtClean="0"/>
              <a:t>постинтернатного</a:t>
            </a:r>
            <a:r>
              <a:rPr lang="ru-RU" sz="4800" dirty="0" smtClean="0"/>
              <a:t> патроната обладает правами и обязанностями.</a:t>
            </a:r>
          </a:p>
          <a:p>
            <a:pPr marL="0" indent="360363">
              <a:lnSpc>
                <a:spcPct val="134000"/>
              </a:lnSpc>
              <a:buNone/>
            </a:pPr>
            <a:r>
              <a:rPr lang="ru-RU" sz="4800" dirty="0" smtClean="0"/>
              <a:t>В частности мои права и обязанности как патронатного воспитателя.</a:t>
            </a:r>
          </a:p>
          <a:p>
            <a:pPr marL="0" indent="360363">
              <a:lnSpc>
                <a:spcPct val="134000"/>
              </a:lnSpc>
              <a:buNone/>
            </a:pPr>
            <a:endParaRPr lang="ru-RU" sz="4800" dirty="0" smtClean="0"/>
          </a:p>
          <a:p>
            <a:pPr marL="0" indent="360363">
              <a:lnSpc>
                <a:spcPct val="134000"/>
              </a:lnSpc>
              <a:buNone/>
            </a:pPr>
            <a:endParaRPr lang="ru-RU" sz="45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162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Постинтернатный патронат</vt:lpstr>
      <vt:lpstr>Постинтернатный патронат</vt:lpstr>
      <vt:lpstr>Субъект постинтернатного патроната</vt:lpstr>
      <vt:lpstr>Субъект постинтернатного патроната</vt:lpstr>
    </vt:vector>
  </TitlesOfParts>
  <Company>ЭЛЕМАШ ТЭК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Постинтернатный патронат</dc:title>
  <dc:creator>Цвали</dc:creator>
  <cp:lastModifiedBy>Цвали</cp:lastModifiedBy>
  <cp:revision>4</cp:revision>
  <dcterms:created xsi:type="dcterms:W3CDTF">2013-11-10T14:03:29Z</dcterms:created>
  <dcterms:modified xsi:type="dcterms:W3CDTF">2013-11-10T14:38:55Z</dcterms:modified>
</cp:coreProperties>
</file>