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6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702" r:id="rId2"/>
    <p:sldMasterId id="2147483716" r:id="rId3"/>
    <p:sldMasterId id="2147483744" r:id="rId4"/>
    <p:sldMasterId id="2147483954" r:id="rId5"/>
    <p:sldMasterId id="2147483968" r:id="rId6"/>
  </p:sldMasterIdLst>
  <p:sldIdLst>
    <p:sldId id="351" r:id="rId7"/>
    <p:sldId id="325" r:id="rId8"/>
    <p:sldId id="324" r:id="rId9"/>
    <p:sldId id="349" r:id="rId10"/>
    <p:sldId id="268" r:id="rId11"/>
    <p:sldId id="356" r:id="rId12"/>
    <p:sldId id="300" r:id="rId13"/>
    <p:sldId id="302" r:id="rId14"/>
    <p:sldId id="304" r:id="rId15"/>
    <p:sldId id="328" r:id="rId16"/>
    <p:sldId id="340" r:id="rId17"/>
    <p:sldId id="348" r:id="rId18"/>
    <p:sldId id="333" r:id="rId19"/>
    <p:sldId id="353" r:id="rId20"/>
    <p:sldId id="295" r:id="rId21"/>
    <p:sldId id="29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6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AEB8D-3CF8-4796-A346-0865DE60B78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610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0A19E-96DB-49A3-8DFE-DA58B5DA81B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854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15148-40B4-4C05-A14A-263598848B0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577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75245-8C38-4FCE-A521-744C4EB2D1E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699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36B27-B0D0-4766-AF61-082B157468A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3970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AEB8D-3CF8-4796-A346-0865DE60B78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71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F5689-1998-44A6-8A00-03AB6E88014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531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BD036-C121-4165-98BF-8BE00908D47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004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AAE1C-06A9-44FD-9A77-48BEA920E8C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8612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A4BAB-12B3-4D45-A3A7-EB2C6598C44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2513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0AD54-4D37-4E96-9DEA-9ED1E60524FA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962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F5689-1998-44A6-8A00-03AB6E88014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4090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77A32-6620-40D0-AED8-A1543FEF46C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1461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12229-2D2A-4F44-88BE-CF78ECF1EAF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4839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B65A7-84A7-49B1-B65B-B7027214BC5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553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0A19E-96DB-49A3-8DFE-DA58B5DA81B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0276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15148-40B4-4C05-A14A-263598848B0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4452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75245-8C38-4FCE-A521-744C4EB2D1E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9290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36B27-B0D0-4766-AF61-082B157468A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6590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AEB8D-3CF8-4796-A346-0865DE60B78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8831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F5689-1998-44A6-8A00-03AB6E88014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8651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BD036-C121-4165-98BF-8BE00908D47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816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BD036-C121-4165-98BF-8BE00908D47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16445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AAE1C-06A9-44FD-9A77-48BEA920E8C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3246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A4BAB-12B3-4D45-A3A7-EB2C6598C44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3935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0AD54-4D37-4E96-9DEA-9ED1E60524FA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4563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77A32-6620-40D0-AED8-A1543FEF46C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7724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12229-2D2A-4F44-88BE-CF78ECF1EAF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70995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B65A7-84A7-49B1-B65B-B7027214BC5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10889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0A19E-96DB-49A3-8DFE-DA58B5DA81B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2522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15148-40B4-4C05-A14A-263598848B0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44220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75245-8C38-4FCE-A521-744C4EB2D1E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2308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36B27-B0D0-4766-AF61-082B157468A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09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AAE1C-06A9-44FD-9A77-48BEA920E8C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01721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AEB8D-3CF8-4796-A346-0865DE60B78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8313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F5689-1998-44A6-8A00-03AB6E88014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075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BD036-C121-4165-98BF-8BE00908D47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14566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AAE1C-06A9-44FD-9A77-48BEA920E8C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38949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A4BAB-12B3-4D45-A3A7-EB2C6598C44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02511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0AD54-4D37-4E96-9DEA-9ED1E60524FA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72939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77A32-6620-40D0-AED8-A1543FEF46C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77799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12229-2D2A-4F44-88BE-CF78ECF1EAF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27663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B65A7-84A7-49B1-B65B-B7027214BC5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12113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0A19E-96DB-49A3-8DFE-DA58B5DA81B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62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A4BAB-12B3-4D45-A3A7-EB2C6598C44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82128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15148-40B4-4C05-A14A-263598848B0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0598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75245-8C38-4FCE-A521-744C4EB2D1E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34923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36B27-B0D0-4766-AF61-082B157468A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62458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AEB8D-3CF8-4796-A346-0865DE60B78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93599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F5689-1998-44A6-8A00-03AB6E88014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14859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BD036-C121-4165-98BF-8BE00908D47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66857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AAE1C-06A9-44FD-9A77-48BEA920E8C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91683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A4BAB-12B3-4D45-A3A7-EB2C6598C44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06898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0AD54-4D37-4E96-9DEA-9ED1E60524FA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31058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77A32-6620-40D0-AED8-A1543FEF46C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07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0AD54-4D37-4E96-9DEA-9ED1E60524FA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5039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12229-2D2A-4F44-88BE-CF78ECF1EAF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30376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B65A7-84A7-49B1-B65B-B7027214BC5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7969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0A19E-96DB-49A3-8DFE-DA58B5DA81B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28628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15148-40B4-4C05-A14A-263598848B0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51565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75245-8C38-4FCE-A521-744C4EB2D1E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18021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36B27-B0D0-4766-AF61-082B157468A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61889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AEB8D-3CF8-4796-A346-0865DE60B78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60092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F5689-1998-44A6-8A00-03AB6E88014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75939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BD036-C121-4165-98BF-8BE00908D47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60731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AAE1C-06A9-44FD-9A77-48BEA920E8C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227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77A32-6620-40D0-AED8-A1543FEF46C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73682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A4BAB-12B3-4D45-A3A7-EB2C6598C44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99490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0AD54-4D37-4E96-9DEA-9ED1E60524FA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47949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77A32-6620-40D0-AED8-A1543FEF46C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21979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12229-2D2A-4F44-88BE-CF78ECF1EAF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04052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B65A7-84A7-49B1-B65B-B7027214BC5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99291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0A19E-96DB-49A3-8DFE-DA58B5DA81B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46598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15148-40B4-4C05-A14A-263598848B0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97136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75245-8C38-4FCE-A521-744C4EB2D1E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07956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36B27-B0D0-4766-AF61-082B157468A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467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12229-2D2A-4F44-88BE-CF78ECF1EAF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418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B65A7-84A7-49B1-B65B-B7027214BC5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060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slideLayout" Target="../slideLayouts/slideLayout65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13" Type="http://schemas.openxmlformats.org/officeDocument/2006/relationships/slideLayout" Target="../slideLayouts/slideLayout78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7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Relationship Id="rId1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50000">
              <a:schemeClr val="bg1"/>
            </a:gs>
            <a:gs pos="100000">
              <a:srgbClr val="66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9A2184-668F-4FC8-B8F4-44C764AAC7BA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151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50000">
              <a:schemeClr val="bg1"/>
            </a:gs>
            <a:gs pos="100000">
              <a:srgbClr val="66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9A2184-668F-4FC8-B8F4-44C764AAC7BA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50000">
              <a:schemeClr val="bg1"/>
            </a:gs>
            <a:gs pos="100000">
              <a:srgbClr val="66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9A2184-668F-4FC8-B8F4-44C764AAC7BA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721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50000">
              <a:schemeClr val="bg1"/>
            </a:gs>
            <a:gs pos="100000">
              <a:srgbClr val="66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9A2184-668F-4FC8-B8F4-44C764AAC7BA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12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50000">
              <a:schemeClr val="bg1"/>
            </a:gs>
            <a:gs pos="100000">
              <a:srgbClr val="66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9A2184-668F-4FC8-B8F4-44C764AAC7BA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284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50000">
              <a:schemeClr val="bg1"/>
            </a:gs>
            <a:gs pos="100000">
              <a:srgbClr val="66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9A2184-668F-4FC8-B8F4-44C764AAC7BA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34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  <p:sldLayoutId id="2147483980" r:id="rId12"/>
    <p:sldLayoutId id="214748398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33.xml"/><Relationship Id="rId1" Type="http://schemas.openxmlformats.org/officeDocument/2006/relationships/tags" Target="../tags/tag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slideLayout" Target="../slideLayouts/slideLayout28.xml"/><Relationship Id="rId1" Type="http://schemas.openxmlformats.org/officeDocument/2006/relationships/tags" Target="../tags/tag2.xml"/><Relationship Id="rId4" Type="http://schemas.openxmlformats.org/officeDocument/2006/relationships/image" Target="../media/image26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43.xml"/><Relationship Id="rId4" Type="http://schemas.openxmlformats.org/officeDocument/2006/relationships/image" Target="../media/image29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5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2.wmf"/><Relationship Id="rId26" Type="http://schemas.openxmlformats.org/officeDocument/2006/relationships/image" Target="../media/image240.png"/><Relationship Id="rId3" Type="http://schemas.openxmlformats.org/officeDocument/2006/relationships/oleObject" Target="../embeddings/oleObject1.bin"/><Relationship Id="rId21" Type="http://schemas.openxmlformats.org/officeDocument/2006/relationships/image" Target="../media/image14.png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8.bin"/><Relationship Id="rId25" Type="http://schemas.openxmlformats.org/officeDocument/2006/relationships/image" Target="../media/image18.png"/><Relationship Id="rId2" Type="http://schemas.openxmlformats.org/officeDocument/2006/relationships/slideLayout" Target="../slideLayouts/slideLayout27.xml"/><Relationship Id="rId16" Type="http://schemas.openxmlformats.org/officeDocument/2006/relationships/image" Target="../media/image11.wmf"/><Relationship Id="rId20" Type="http://schemas.openxmlformats.org/officeDocument/2006/relationships/image" Target="../media/image13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7.png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image" Target="../media/image16.png"/><Relationship Id="rId28" Type="http://schemas.openxmlformats.org/officeDocument/2006/relationships/image" Target="../media/image26.png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0.wmf"/><Relationship Id="rId22" Type="http://schemas.openxmlformats.org/officeDocument/2006/relationships/image" Target="../media/image15.png"/><Relationship Id="rId27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b="1" dirty="0" smtClean="0">
                <a:latin typeface="Times New Roman" pitchFamily="18" charset="0"/>
              </a:rPr>
              <a:t/>
            </a:r>
            <a:br>
              <a:rPr lang="ru-RU" altLang="ru-RU" sz="3600" b="1" dirty="0" smtClean="0">
                <a:latin typeface="Times New Roman" pitchFamily="18" charset="0"/>
              </a:rPr>
            </a:br>
            <a:r>
              <a:rPr lang="ru-RU" altLang="ru-RU" sz="3600" b="1" dirty="0" smtClean="0">
                <a:latin typeface="Times New Roman" pitchFamily="18" charset="0"/>
              </a:rPr>
              <a:t/>
            </a:r>
            <a:br>
              <a:rPr lang="ru-RU" altLang="ru-RU" sz="3600" b="1" dirty="0" smtClean="0">
                <a:latin typeface="Times New Roman" pitchFamily="18" charset="0"/>
              </a:rPr>
            </a:br>
            <a:r>
              <a:rPr lang="ru-RU" altLang="ru-RU" sz="3600" b="1" dirty="0" smtClean="0">
                <a:latin typeface="Times New Roman" pitchFamily="18" charset="0"/>
              </a:rPr>
              <a:t>Барабанная ……, представляющая собой поочередные удары.</a:t>
            </a:r>
            <a:br>
              <a:rPr lang="ru-RU" altLang="ru-RU" sz="3600" b="1" dirty="0" smtClean="0">
                <a:latin typeface="Times New Roman" pitchFamily="18" charset="0"/>
              </a:rPr>
            </a:br>
            <a:endParaRPr lang="ru-RU" altLang="ru-RU" sz="3600" b="1" dirty="0" smtClean="0">
              <a:latin typeface="Times New Roman" pitchFamily="18" charset="0"/>
            </a:endParaRPr>
          </a:p>
        </p:txBody>
      </p:sp>
      <p:pic>
        <p:nvPicPr>
          <p:cNvPr id="16387" name="Содержимое 10"/>
          <p:cNvPicPr>
            <a:picLocks noGrp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1844675"/>
            <a:ext cx="6985000" cy="4752975"/>
          </a:xfrm>
          <a:noFill/>
        </p:spPr>
      </p:pic>
    </p:spTree>
    <p:extLst>
      <p:ext uri="{BB962C8B-B14F-4D97-AF65-F5344CB8AC3E}">
        <p14:creationId xmlns:p14="http://schemas.microsoft.com/office/powerpoint/2010/main" val="169778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579296" cy="5865515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Первые </a:t>
            </a:r>
            <a:r>
              <a:rPr lang="ru-RU" dirty="0"/>
              <a:t>дроби возникли 2000 лет тому назад. </a:t>
            </a:r>
          </a:p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dirty="0"/>
              <a:t>В русском языке слово «дробь» появилось в 8 веке, произошло оно от глагола «дробить» - ломать на части. В первых учебниках математики дроби назывались – «ломанные числа».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711330"/>
            <a:ext cx="4788024" cy="314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09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052736"/>
            <a:ext cx="12985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115" y="1597987"/>
            <a:ext cx="1224136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149080"/>
            <a:ext cx="1365498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340" y="4365104"/>
            <a:ext cx="1225550" cy="111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5129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83"/>
    </mc:Choice>
    <mc:Fallback xmlns="">
      <p:transition spd="slow" advTm="1068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96 -0.12593 C 0.10608 -0.12593 0.17309 -0.0419 0.17309 0.06204 C 0.17309 0.16574 0.10608 0.25 0.02396 0.25 C -0.05816 0.25 -0.125 0.16574 -0.125 0.06204 C -0.125 -0.0419 -0.05816 -0.12593 0.02396 -0.12593 Z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86 -0.08403 C 0.06407 -0.08403 0.12014 -0.01111 0.12014 0.07871 C 0.12014 0.16829 0.06407 0.24144 -0.00486 0.24144 C -0.07378 0.24144 -0.12986 0.16829 -0.12986 0.07871 C -0.12986 -0.01111 -0.07378 -0.08403 -0.00486 -0.08403 Z " pathEditMode="relative" rAng="0" ptsTypes="fffff">
                                      <p:cBhvr>
                                        <p:cTn id="10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61 -0.09445 C 0.04809 -0.09445 0.10642 -0.01945 0.10642 0.07315 C 0.10642 0.16597 0.04809 0.24143 -0.02361 0.24143 C -0.09532 0.24143 -0.15348 0.16597 -0.15348 0.07315 C -0.15348 -0.01945 -0.09532 -0.09445 -0.02361 -0.09445 Z " pathEditMode="relative" rAng="0" ptsTypes="fffff">
                                      <p:cBhvr>
                                        <p:cTn id="14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385 -0.1426 C 0.12153 -0.1426 0.19288 -0.05463 0.19288 0.0537 C 0.19288 0.1618 0.12153 0.25 0.03385 0.25 C -0.05382 0.25 -0.125 0.1618 -0.125 0.0537 C -0.125 -0.05463 -0.05382 -0.1426 0.03385 -0.1426 Z " pathEditMode="relative" rAng="0" ptsTypes="fffff">
                                      <p:cBhvr>
                                        <p:cTn id="18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4" y="0"/>
            <a:ext cx="9182279" cy="6858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748996"/>
            <a:ext cx="1016496" cy="67342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745" y="1529014"/>
            <a:ext cx="664096" cy="43996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67349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48"/>
    </mc:Choice>
    <mc:Fallback xmlns="">
      <p:transition spd="slow" advTm="63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7037E-7 L 0.07691 3.7037E-7 C 0.11181 3.7037E-7 0.1533 0.13287 0.1533 0.24143 L 0.1533 0.48287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56" y="24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33333E-6 L -0.07882 3.33333E-6 C -0.11406 3.33333E-6 -0.15746 0.17083 -0.15746 0.30972 L -0.15746 0.61967 " pathEditMode="relative" rAng="0" ptsTypes="FfFF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82" y="30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1052736"/>
            <a:ext cx="8568952" cy="2511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Ответы к </a:t>
            </a:r>
            <a:r>
              <a:rPr lang="ru-RU" sz="2800" dirty="0" smtClean="0">
                <a:solidFill>
                  <a:srgbClr val="FF0000"/>
                </a:solidFill>
              </a:rPr>
              <a:t>заданию 3  </a:t>
            </a:r>
          </a:p>
          <a:p>
            <a:r>
              <a:rPr lang="ru-RU" sz="2800" dirty="0" smtClean="0"/>
              <a:t>1.</a:t>
            </a:r>
            <a:r>
              <a:rPr lang="ru-RU" dirty="0" smtClean="0"/>
              <a:t> </a:t>
            </a:r>
            <a:r>
              <a:rPr lang="ru-RU" altLang="ru-RU" sz="2800" kern="0" dirty="0">
                <a:solidFill>
                  <a:srgbClr val="000000"/>
                </a:solidFill>
              </a:rPr>
              <a:t>Площадь города </a:t>
            </a:r>
            <a:r>
              <a:rPr lang="ru-RU" altLang="ru-RU" sz="2800" kern="0" dirty="0" smtClean="0">
                <a:solidFill>
                  <a:srgbClr val="000000"/>
                </a:solidFill>
              </a:rPr>
              <a:t>Чусового </a:t>
            </a:r>
            <a:r>
              <a:rPr lang="ru-RU" sz="2400" dirty="0" smtClean="0">
                <a:solidFill>
                  <a:srgbClr val="FF0000"/>
                </a:solidFill>
              </a:rPr>
              <a:t>58  кв. км</a:t>
            </a:r>
            <a:r>
              <a:rPr lang="ru-RU" sz="2800" dirty="0" smtClean="0">
                <a:solidFill>
                  <a:srgbClr val="000000"/>
                </a:solidFill>
              </a:rPr>
              <a:t> </a:t>
            </a:r>
          </a:p>
          <a:p>
            <a:r>
              <a:rPr lang="ru-RU" sz="2800" dirty="0" smtClean="0">
                <a:solidFill>
                  <a:srgbClr val="000000"/>
                </a:solidFill>
              </a:rPr>
              <a:t>2. В </a:t>
            </a:r>
            <a:r>
              <a:rPr lang="ru-RU" sz="2800" dirty="0" smtClean="0"/>
              <a:t>2014 году проживало – </a:t>
            </a:r>
            <a:r>
              <a:rPr lang="ru-RU" sz="2800" dirty="0" smtClean="0">
                <a:solidFill>
                  <a:srgbClr val="FF0000"/>
                </a:solidFill>
              </a:rPr>
              <a:t>48 993 человека</a:t>
            </a:r>
            <a:endParaRPr lang="ru-RU" sz="2800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ru-RU" sz="2800" dirty="0" smtClean="0"/>
              <a:t>3. </a:t>
            </a:r>
            <a:r>
              <a:rPr lang="ru-RU" sz="2800" dirty="0">
                <a:solidFill>
                  <a:srgbClr val="000000"/>
                </a:solidFill>
              </a:rPr>
              <a:t>Протяженность реки </a:t>
            </a:r>
            <a:r>
              <a:rPr lang="ru-RU" sz="2800" dirty="0" smtClean="0">
                <a:solidFill>
                  <a:srgbClr val="000000"/>
                </a:solidFill>
              </a:rPr>
              <a:t>Чусовая – </a:t>
            </a:r>
            <a:r>
              <a:rPr lang="ru-RU" sz="2800" dirty="0">
                <a:solidFill>
                  <a:srgbClr val="FF0000"/>
                </a:solidFill>
              </a:rPr>
              <a:t>5</a:t>
            </a:r>
            <a:r>
              <a:rPr lang="ru-RU" sz="2800" dirty="0" smtClean="0">
                <a:solidFill>
                  <a:srgbClr val="FF0000"/>
                </a:solidFill>
              </a:rPr>
              <a:t>92 км</a:t>
            </a:r>
            <a:endParaRPr lang="ru-RU" sz="2800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          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996952"/>
            <a:ext cx="4212468" cy="280831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3789040"/>
            <a:ext cx="3810000" cy="28575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005434"/>
            <a:ext cx="4549468" cy="3101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754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7544" y="1628800"/>
            <a:ext cx="8219256" cy="44973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       </a:t>
            </a:r>
            <a:r>
              <a:rPr lang="ru-RU" dirty="0" smtClean="0">
                <a:solidFill>
                  <a:srgbClr val="FF0000"/>
                </a:solidFill>
              </a:rPr>
              <a:t>Домашнее задание: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 листочке обязательное задание для всех.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 выбору: придумать и оформить с решением задачу по данной теме.</a:t>
            </a:r>
          </a:p>
        </p:txBody>
      </p:sp>
    </p:spTree>
    <p:extLst>
      <p:ext uri="{BB962C8B-B14F-4D97-AF65-F5344CB8AC3E}">
        <p14:creationId xmlns:p14="http://schemas.microsoft.com/office/powerpoint/2010/main" val="2365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ъект 1"/>
          <p:cNvSpPr>
            <a:spLocks noGrp="1"/>
          </p:cNvSpPr>
          <p:nvPr>
            <p:ph idx="4294967295"/>
          </p:nvPr>
        </p:nvSpPr>
        <p:spPr>
          <a:xfrm>
            <a:off x="755650" y="1341438"/>
            <a:ext cx="8064500" cy="2592387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altLang="ru-RU" sz="2800" b="1" dirty="0" smtClean="0">
                <a:solidFill>
                  <a:srgbClr val="052E65"/>
                </a:solidFill>
                <a:latin typeface="Times New Roman" pitchFamily="18" charset="0"/>
              </a:rPr>
              <a:t>Опиши свои впечатления о сегодняшнем уроке: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altLang="ru-RU" sz="2800" b="1" dirty="0" smtClean="0">
                <a:latin typeface="Times New Roman" pitchFamily="18" charset="0"/>
              </a:rPr>
              <a:t>Спасибо за…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altLang="ru-RU" sz="2800" b="1" dirty="0" smtClean="0">
                <a:latin typeface="Times New Roman" pitchFamily="18" charset="0"/>
              </a:rPr>
              <a:t>Сегодня на уроке я узнал……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altLang="ru-RU" sz="2800" b="1" dirty="0" smtClean="0">
                <a:latin typeface="Times New Roman" pitchFamily="18" charset="0"/>
              </a:rPr>
              <a:t>После урока мне захотелось…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altLang="ru-RU" sz="2800" b="1" dirty="0" smtClean="0">
                <a:latin typeface="Times New Roman" pitchFamily="18" charset="0"/>
              </a:rPr>
              <a:t>Меня удивило..…</a:t>
            </a:r>
          </a:p>
          <a:p>
            <a:pPr marL="609600" indent="-609600" eaLnBrk="1" hangingPunct="1">
              <a:buFontTx/>
              <a:buAutoNum type="arabicPeriod"/>
            </a:pPr>
            <a:endParaRPr lang="ru-RU" altLang="ru-RU" sz="4000" b="1" dirty="0" smtClean="0">
              <a:latin typeface="Times New Roman" pitchFamily="18" charset="0"/>
            </a:endParaRPr>
          </a:p>
        </p:txBody>
      </p:sp>
      <p:sp>
        <p:nvSpPr>
          <p:cNvPr id="29699" name="Заголовок 2"/>
          <p:cNvSpPr>
            <a:spLocks noGrp="1"/>
          </p:cNvSpPr>
          <p:nvPr>
            <p:ph type="title" idx="4294967295"/>
          </p:nvPr>
        </p:nvSpPr>
        <p:spPr>
          <a:xfrm>
            <a:off x="250825" y="333375"/>
            <a:ext cx="8229600" cy="935038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FF0000"/>
                </a:solidFill>
                <a:latin typeface="Times New Roman" pitchFamily="18" charset="0"/>
              </a:rPr>
              <a:t>Итог урока:</a:t>
            </a:r>
          </a:p>
        </p:txBody>
      </p:sp>
      <p:pic>
        <p:nvPicPr>
          <p:cNvPr id="29701" name="Picture 5" descr="C:\Users\андреи\Desktop\Рисунок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608" y="4113196"/>
            <a:ext cx="2408237" cy="200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Picture 6" descr="C:\Users\андреи\Desktop\Рисунок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149080"/>
            <a:ext cx="2328863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38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WordArt 6"/>
          <p:cNvSpPr>
            <a:spLocks noChangeArrowheads="1" noChangeShapeType="1" noTextEdit="1"/>
          </p:cNvSpPr>
          <p:nvPr/>
        </p:nvSpPr>
        <p:spPr bwMode="auto">
          <a:xfrm>
            <a:off x="1220788" y="1446213"/>
            <a:ext cx="7096125" cy="320675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Impact"/>
              </a:rPr>
              <a:t>Спасибо  всем  за  работу</a:t>
            </a:r>
          </a:p>
        </p:txBody>
      </p:sp>
    </p:spTree>
    <p:extLst>
      <p:ext uri="{BB962C8B-B14F-4D97-AF65-F5344CB8AC3E}">
        <p14:creationId xmlns:p14="http://schemas.microsoft.com/office/powerpoint/2010/main" val="3352974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b="1" dirty="0" smtClean="0">
                <a:latin typeface="Times New Roman" pitchFamily="18" charset="0"/>
              </a:rPr>
              <a:t>…… охотничья — снаряд патрона в виде мелких металлических шариков.</a:t>
            </a:r>
          </a:p>
        </p:txBody>
      </p:sp>
      <p:pic>
        <p:nvPicPr>
          <p:cNvPr id="20483" name="Содержимое 9"/>
          <p:cNvPicPr>
            <a:picLocks noGrp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1700213"/>
            <a:ext cx="7559675" cy="4681537"/>
          </a:xfrm>
          <a:noFill/>
        </p:spPr>
      </p:pic>
    </p:spTree>
    <p:extLst>
      <p:ext uri="{BB962C8B-B14F-4D97-AF65-F5344CB8AC3E}">
        <p14:creationId xmlns:p14="http://schemas.microsoft.com/office/powerpoint/2010/main" val="1588145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b="1" dirty="0" smtClean="0">
                <a:latin typeface="Times New Roman" pitchFamily="18" charset="0"/>
              </a:rPr>
              <a:t/>
            </a:r>
            <a:br>
              <a:rPr lang="ru-RU" altLang="ru-RU" sz="3600" b="1" dirty="0" smtClean="0">
                <a:latin typeface="Times New Roman" pitchFamily="18" charset="0"/>
              </a:rPr>
            </a:br>
            <a:r>
              <a:rPr lang="ru-RU" altLang="ru-RU" sz="3600" b="1" dirty="0" smtClean="0">
                <a:latin typeface="Times New Roman" pitchFamily="18" charset="0"/>
              </a:rPr>
              <a:t/>
            </a:r>
            <a:br>
              <a:rPr lang="ru-RU" altLang="ru-RU" sz="3600" b="1" dirty="0" smtClean="0">
                <a:latin typeface="Times New Roman" pitchFamily="18" charset="0"/>
              </a:rPr>
            </a:br>
            <a:r>
              <a:rPr lang="ru-RU" altLang="ru-RU" sz="3600" b="1" dirty="0" smtClean="0">
                <a:latin typeface="Times New Roman" pitchFamily="18" charset="0"/>
              </a:rPr>
              <a:t>Выбивать …. зубами– стучать зубами (дрожа от холода, испуга ).</a:t>
            </a:r>
            <a:r>
              <a:rPr lang="ru-RU" altLang="ru-RU" sz="4000" b="1" dirty="0" smtClean="0"/>
              <a:t/>
            </a:r>
            <a:br>
              <a:rPr lang="ru-RU" altLang="ru-RU" sz="4000" b="1" dirty="0" smtClean="0"/>
            </a:br>
            <a:endParaRPr lang="ru-RU" altLang="ru-RU" sz="4000" b="1" dirty="0" smtClean="0"/>
          </a:p>
        </p:txBody>
      </p:sp>
      <p:pic>
        <p:nvPicPr>
          <p:cNvPr id="18435" name="Содержимое 6"/>
          <p:cNvPicPr>
            <a:picLocks noGrp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1773238"/>
            <a:ext cx="7345362" cy="4679950"/>
          </a:xfrm>
          <a:noFill/>
        </p:spPr>
      </p:pic>
    </p:spTree>
    <p:extLst>
      <p:ext uri="{BB962C8B-B14F-4D97-AF65-F5344CB8AC3E}">
        <p14:creationId xmlns:p14="http://schemas.microsoft.com/office/powerpoint/2010/main" val="2033340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980728"/>
            <a:ext cx="59046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4000" b="1" dirty="0">
                <a:solidFill>
                  <a:srgbClr val="000000"/>
                </a:solidFill>
                <a:latin typeface="Arial Black" pitchFamily="34" charset="0"/>
              </a:rPr>
              <a:t>Тема урока: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844824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/>
              <a:t>  Все действия с дробями.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98563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6632"/>
            <a:ext cx="8507288" cy="648101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altLang="ja-JP" sz="1600" b="1" dirty="0" smtClean="0">
              <a:solidFill>
                <a:srgbClr val="FF0066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altLang="ja-JP" sz="1600" b="1" dirty="0">
              <a:solidFill>
                <a:srgbClr val="FF0066"/>
              </a:solidFill>
              <a:latin typeface="Times New Roman" pitchFamily="18" charset="0"/>
            </a:endParaRPr>
          </a:p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ru-RU" altLang="ru-RU" sz="4400" b="1" kern="1200" dirty="0">
                <a:solidFill>
                  <a:srgbClr val="FF0000"/>
                </a:solidFill>
              </a:rPr>
              <a:t>Задание  </a:t>
            </a:r>
            <a:r>
              <a:rPr lang="ru-RU" altLang="ru-RU" sz="4400" b="1" kern="1200" dirty="0" smtClean="0">
                <a:solidFill>
                  <a:srgbClr val="FF0000"/>
                </a:solidFill>
              </a:rPr>
              <a:t>1</a:t>
            </a:r>
            <a:endParaRPr lang="ru-RU" altLang="ru-RU" sz="4400" b="1" kern="1200" dirty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altLang="ja-JP" sz="1600" b="1" dirty="0" smtClean="0">
              <a:solidFill>
                <a:srgbClr val="FF0066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altLang="ja-JP" sz="1600" b="1" dirty="0">
              <a:solidFill>
                <a:srgbClr val="FF0066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altLang="ja-JP" sz="36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ja-JP" sz="3600" b="1" dirty="0" smtClean="0">
                <a:latin typeface="Times New Roman" pitchFamily="18" charset="0"/>
              </a:rPr>
              <a:t>1. Варит отлично твоя голова: пять плюс один получается… </a:t>
            </a:r>
          </a:p>
        </p:txBody>
      </p:sp>
    </p:spTree>
    <p:extLst>
      <p:ext uri="{BB962C8B-B14F-4D97-AF65-F5344CB8AC3E}">
        <p14:creationId xmlns:p14="http://schemas.microsoft.com/office/powerpoint/2010/main" val="7245575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ru-RU" altLang="ru-RU" sz="4400" b="1" kern="1200" dirty="0">
                <a:solidFill>
                  <a:srgbClr val="FF0000"/>
                </a:solidFill>
              </a:rPr>
              <a:t>Задание  1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625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800" kern="1200" dirty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ru-RU" sz="2800" kern="1200" dirty="0">
                <a:solidFill>
                  <a:srgbClr val="000000"/>
                </a:solidFill>
                <a:ea typeface="+mn-ea"/>
                <a:cs typeface="+mn-cs"/>
              </a:rPr>
            </a:br>
            <a:r>
              <a:rPr lang="ru-RU" sz="2800" kern="1200" dirty="0" smtClean="0">
                <a:solidFill>
                  <a:srgbClr val="000000"/>
                </a:solidFill>
                <a:ea typeface="+mn-ea"/>
                <a:cs typeface="+mn-cs"/>
              </a:rPr>
              <a:t> Ответы  к   </a:t>
            </a:r>
            <a:r>
              <a:rPr lang="ru-RU" sz="3200" kern="1200" dirty="0" smtClean="0">
                <a:solidFill>
                  <a:srgbClr val="FF0000"/>
                </a:solidFill>
                <a:ea typeface="+mn-ea"/>
                <a:cs typeface="+mn-cs"/>
              </a:rPr>
              <a:t>заданию 1</a:t>
            </a:r>
            <a:r>
              <a:rPr lang="ru-RU" sz="2800" kern="1200" dirty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ru-RU" sz="2800" kern="1200" dirty="0">
                <a:solidFill>
                  <a:srgbClr val="000000"/>
                </a:solidFill>
                <a:ea typeface="+mn-ea"/>
                <a:cs typeface="+mn-cs"/>
              </a:rPr>
            </a:br>
            <a:r>
              <a:rPr lang="ru-RU" sz="2800" kern="1200" dirty="0" smtClean="0">
                <a:solidFill>
                  <a:srgbClr val="000000"/>
                </a:solidFill>
                <a:ea typeface="+mn-ea"/>
                <a:cs typeface="+mn-cs"/>
              </a:rPr>
              <a:t>Давайте </a:t>
            </a:r>
            <a:r>
              <a:rPr lang="ru-RU" sz="2800" kern="1200" dirty="0">
                <a:solidFill>
                  <a:srgbClr val="000000"/>
                </a:solidFill>
                <a:ea typeface="+mn-ea"/>
                <a:cs typeface="+mn-cs"/>
              </a:rPr>
              <a:t>проверим, что получилось </a:t>
            </a:r>
            <a:br>
              <a:rPr lang="ru-RU" sz="2800" kern="1200" dirty="0">
                <a:solidFill>
                  <a:srgbClr val="000000"/>
                </a:solidFill>
                <a:ea typeface="+mn-ea"/>
                <a:cs typeface="+mn-cs"/>
              </a:rPr>
            </a:b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128733405"/>
                  </p:ext>
                </p:extLst>
              </p:nvPr>
            </p:nvGraphicFramePr>
            <p:xfrm>
              <a:off x="457200" y="1600200"/>
              <a:ext cx="8229600" cy="253466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2960"/>
                    <a:gridCol w="822960"/>
                    <a:gridCol w="822960"/>
                    <a:gridCol w="822960"/>
                    <a:gridCol w="822960"/>
                    <a:gridCol w="822960"/>
                    <a:gridCol w="822960"/>
                    <a:gridCol w="822960"/>
                    <a:gridCol w="822960"/>
                    <a:gridCol w="822960"/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ru-RU" sz="24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ru-RU" sz="24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kumimoji="0" lang="ru-RU" sz="24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dirty="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1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ru-RU" sz="28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ru-RU" sz="28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kumimoji="0" lang="ru-RU" sz="28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𝟒</m:t>
                                  </m:r>
                                </m:den>
                              </m:f>
                            </m:oMath>
                          </a14:m>
                          <a:endParaRPr kumimoji="0" lang="ru-RU" sz="28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400" b="1" i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ru-RU" sz="2400" b="1" i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400" b="1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4000" dirty="0" smtClean="0">
                              <a:solidFill>
                                <a:schemeClr val="tx1"/>
                              </a:solidFill>
                            </a:rPr>
                            <a:t> 4</a:t>
                          </a:r>
                          <a:endParaRPr lang="ru-RU" sz="4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4400" dirty="0" smtClean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  <a:endParaRPr lang="ru-RU" sz="4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ru-RU" sz="24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ru-RU" sz="24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kumimoji="0" lang="ru-RU" sz="24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4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ru-RU" sz="24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ru-RU" sz="24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kumimoji="0" lang="ru-RU" sz="24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0" lang="ru-RU" sz="24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36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ru-RU" sz="36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ru-RU" sz="36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kumimoji="0" lang="ru-RU" sz="36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𝟐</m:t>
                                  </m:r>
                                </m:den>
                              </m:f>
                            </m:oMath>
                          </a14:m>
                          <a:endParaRPr kumimoji="0" lang="ru-RU" sz="36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ru-RU" sz="24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ru-RU" sz="24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𝟒</m:t>
                                    </m:r>
                                  </m:num>
                                  <m:den>
                                    <m:r>
                                      <a:rPr kumimoji="0" lang="ru-RU" sz="24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0" lang="ru-RU" sz="24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sz="3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36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36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36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ru-RU" sz="36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</m:oMath>
                          </a14:m>
                          <a:endParaRPr lang="ru-RU" sz="3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08781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ru-RU" sz="54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4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</a:p>
                        <a:p>
                          <a:endParaRPr lang="ru-RU" dirty="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128733405"/>
                  </p:ext>
                </p:extLst>
              </p:nvPr>
            </p:nvGraphicFramePr>
            <p:xfrm>
              <a:off x="457200" y="1600200"/>
              <a:ext cx="8229600" cy="253466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2960"/>
                    <a:gridCol w="822960"/>
                    <a:gridCol w="822960"/>
                    <a:gridCol w="822960"/>
                    <a:gridCol w="822960"/>
                    <a:gridCol w="822960"/>
                    <a:gridCol w="822960"/>
                    <a:gridCol w="822960"/>
                    <a:gridCol w="822960"/>
                    <a:gridCol w="822960"/>
                  </a:tblGrid>
                  <a:tr h="132588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9677" r="-900000" b="-917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00000" t="-9677" r="-800000" b="-917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00000" t="-9677" r="-700000" b="-917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4000" dirty="0" smtClean="0">
                              <a:solidFill>
                                <a:schemeClr val="tx1"/>
                              </a:solidFill>
                            </a:rPr>
                            <a:t> 4</a:t>
                          </a:r>
                          <a:endParaRPr lang="ru-RU" sz="4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4400" dirty="0" smtClean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  <a:endParaRPr lang="ru-RU" sz="4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500000" t="-9677" r="-400000" b="-917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600000" t="-9677" r="-300000" b="-917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700000" t="-9677" r="-200000" b="-917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800000" t="-9677" r="-100000" b="-917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900000" t="-9677" b="-91705"/>
                          </a:stretch>
                        </a:blipFill>
                      </a:tcPr>
                    </a:tc>
                  </a:tr>
                  <a:tr h="1208781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ru-RU" sz="54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4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</a:p>
                        <a:p>
                          <a:endParaRPr lang="ru-RU" dirty="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TextBox 6"/>
          <p:cNvSpPr txBox="1"/>
          <p:nvPr/>
        </p:nvSpPr>
        <p:spPr>
          <a:xfrm>
            <a:off x="467544" y="4221087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Расположите числа в порядке возрастания и прочитаем девиз , нашего урока: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5433078" y="2986759"/>
            <a:ext cx="7951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я</a:t>
            </a:r>
            <a:endParaRPr lang="ru-RU" sz="4800" dirty="0"/>
          </a:p>
        </p:txBody>
      </p:sp>
      <p:sp>
        <p:nvSpPr>
          <p:cNvPr id="18" name="TextBox 17"/>
          <p:cNvSpPr txBox="1"/>
          <p:nvPr/>
        </p:nvSpPr>
        <p:spPr>
          <a:xfrm>
            <a:off x="611559" y="2986758"/>
            <a:ext cx="6480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з</a:t>
            </a:r>
            <a:endParaRPr lang="ru-RU" sz="4800" dirty="0"/>
          </a:p>
        </p:txBody>
      </p:sp>
      <p:sp>
        <p:nvSpPr>
          <p:cNvPr id="19" name="TextBox 18"/>
          <p:cNvSpPr txBox="1"/>
          <p:nvPr/>
        </p:nvSpPr>
        <p:spPr>
          <a:xfrm>
            <a:off x="4606990" y="2986759"/>
            <a:ext cx="8260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н</a:t>
            </a:r>
            <a:endParaRPr lang="ru-RU" sz="4800" dirty="0"/>
          </a:p>
        </p:txBody>
      </p:sp>
      <p:sp>
        <p:nvSpPr>
          <p:cNvPr id="20" name="TextBox 19"/>
          <p:cNvSpPr txBox="1"/>
          <p:nvPr/>
        </p:nvSpPr>
        <p:spPr>
          <a:xfrm>
            <a:off x="2195736" y="2986759"/>
            <a:ext cx="720081" cy="830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/>
              <a:t>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020272" y="2986759"/>
            <a:ext cx="810090" cy="83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ю</a:t>
            </a:r>
            <a:endParaRPr lang="ru-RU" sz="4800" dirty="0"/>
          </a:p>
        </p:txBody>
      </p:sp>
      <p:sp>
        <p:nvSpPr>
          <p:cNvPr id="22" name="TextBox 21"/>
          <p:cNvSpPr txBox="1"/>
          <p:nvPr/>
        </p:nvSpPr>
        <p:spPr>
          <a:xfrm>
            <a:off x="1259632" y="2986758"/>
            <a:ext cx="7962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д</a:t>
            </a:r>
            <a:endParaRPr lang="ru-RU" sz="4800" dirty="0"/>
          </a:p>
        </p:txBody>
      </p:sp>
      <p:sp>
        <p:nvSpPr>
          <p:cNvPr id="23" name="TextBox 22"/>
          <p:cNvSpPr txBox="1"/>
          <p:nvPr/>
        </p:nvSpPr>
        <p:spPr>
          <a:xfrm flipH="1">
            <a:off x="7830360" y="2986759"/>
            <a:ext cx="7740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р</a:t>
            </a:r>
            <a:endParaRPr lang="ru-RU" sz="4800" dirty="0"/>
          </a:p>
        </p:txBody>
      </p:sp>
      <p:sp>
        <p:nvSpPr>
          <p:cNvPr id="24" name="TextBox 23"/>
          <p:cNvSpPr txBox="1"/>
          <p:nvPr/>
        </p:nvSpPr>
        <p:spPr>
          <a:xfrm>
            <a:off x="6300192" y="2986758"/>
            <a:ext cx="720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о</a:t>
            </a:r>
            <a:endParaRPr lang="ru-RU" sz="4800" dirty="0"/>
          </a:p>
        </p:txBody>
      </p:sp>
      <p:sp>
        <p:nvSpPr>
          <p:cNvPr id="25" name="TextBox 24"/>
          <p:cNvSpPr txBox="1"/>
          <p:nvPr/>
        </p:nvSpPr>
        <p:spPr>
          <a:xfrm>
            <a:off x="3059832" y="2986758"/>
            <a:ext cx="7210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б</a:t>
            </a:r>
            <a:endParaRPr lang="ru-RU" sz="4800" dirty="0"/>
          </a:p>
        </p:txBody>
      </p:sp>
      <p:sp>
        <p:nvSpPr>
          <p:cNvPr id="26" name="TextBox 25"/>
          <p:cNvSpPr txBox="1"/>
          <p:nvPr/>
        </p:nvSpPr>
        <p:spPr>
          <a:xfrm>
            <a:off x="3780902" y="2986758"/>
            <a:ext cx="7550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/>
              <a:t>и</a:t>
            </a:r>
          </a:p>
        </p:txBody>
      </p:sp>
    </p:spTree>
    <p:extLst>
      <p:ext uri="{BB962C8B-B14F-4D97-AF65-F5344CB8AC3E}">
        <p14:creationId xmlns:p14="http://schemas.microsoft.com/office/powerpoint/2010/main" val="32579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81481E-6 L -0.28142 -4.81481E-6 C -0.40799 -4.81481E-6 -0.56267 0.10788 -0.56267 0.19584 L -0.56267 0.39237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42" y="19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81481E-6 L 0.02152 -4.81481E-6 C 0.03125 -4.81481E-6 0.0434 0.10811 0.0434 0.19607 L 0.0434 0.39237 " pathEditMode="relative" rAng="0" ptsTypes="FfFF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0" y="19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0.02754 L -0.17118 -0.02754 C -0.24705 -0.02754 -0.34028 0.08866 -0.34028 0.18311 L -0.34028 0.39399 " pathEditMode="relative" rAng="0" ptsTypes="FfFF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10" y="2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41 0.01436 L -0.02395 0.01436 C -0.01684 0.01436 -0.00798 0.11945 -0.00798 0.20533 L -0.00798 0.3963 " pathEditMode="relative" rAng="0" ptsTypes="FfFF"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3" y="19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81481E-6 L -0.23906 -4.81481E-6 C -0.34618 -4.81481E-6 -0.47743 0.10788 -0.47743 0.19607 L -0.47743 0.39237 " pathEditMode="relative" rAng="0" ptsTypes="FfFF">
                                      <p:cBhvr>
                                        <p:cTn id="2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72" y="19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4.81481E-6 L 0.14358 -4.81481E-6 C 0.20781 -4.81481E-6 0.28733 0.1051 0.28733 0.19075 L 0.28733 0.38195 " pathEditMode="relative" rAng="0" ptsTypes="FfFF"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58" y="19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4861 L -0.25295 -0.04861 C -0.30052 -0.04861 -0.3592 0.06991 -0.3592 0.16644 L -0.3592 0.38195 " pathEditMode="relative" rAng="0" ptsTypes="FfFF">
                                      <p:cBhvr>
                                        <p:cTn id="3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42" y="21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0.01436 L -0.06702 0.01436 C -0.0934 0.01436 -0.12587 0.11667 -0.12587 0.2 L -0.12587 0.38588 " pathEditMode="relative" rAng="0" ptsTypes="FfFF">
                                      <p:cBhvr>
                                        <p:cTn id="3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3" y="18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L 0.15312 -4.81481E-6 C 0.2217 -4.81481E-6 0.30712 0.10463 0.30712 0.19051 L 0.30712 0.38195 " pathEditMode="relative" rAng="0" ptsTypes="FfFF">
                                      <p:cBhvr>
                                        <p:cTn id="3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47" y="19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9 -0.02754 L 0.14583 -0.02754 C 0.21562 -0.02754 0.30156 0.08612 0.30156 0.17848 L 0.30156 0.3845 " pathEditMode="relative" rAng="0" ptsTypes="FfFF">
                                      <p:cBhvr>
                                        <p:cTn id="4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73" y="20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3600" dirty="0" err="1" smtClean="0">
                <a:solidFill>
                  <a:srgbClr val="FF0066"/>
                </a:solidFill>
                <a:latin typeface="Times New Roman" pitchFamily="18" charset="0"/>
              </a:rPr>
              <a:t>Л.Н.Толстой</a:t>
            </a:r>
            <a:endParaRPr lang="ru-RU" altLang="ru-RU" sz="3600" dirty="0" smtClean="0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4294967295"/>
          </p:nvPr>
        </p:nvSpPr>
        <p:spPr>
          <a:xfrm>
            <a:off x="357188" y="1500188"/>
            <a:ext cx="5500687" cy="4951412"/>
          </a:xfrm>
        </p:spPr>
        <p:txBody>
          <a:bodyPr/>
          <a:lstStyle/>
          <a:p>
            <a:pPr marL="176213" indent="0" eaLnBrk="1" hangingPunct="1">
              <a:buFont typeface="Wingdings 2" pitchFamily="18" charset="2"/>
              <a:buNone/>
            </a:pPr>
            <a:r>
              <a:rPr lang="ru-RU" altLang="ru-RU" sz="3600" dirty="0" smtClean="0">
                <a:latin typeface="Times New Roman" pitchFamily="18" charset="0"/>
              </a:rPr>
              <a:t>Человек подобен дроби: </a:t>
            </a:r>
          </a:p>
          <a:p>
            <a:pPr marL="176213" indent="0" eaLnBrk="1" hangingPunct="1">
              <a:buFont typeface="Wingdings 2" pitchFamily="18" charset="2"/>
              <a:buNone/>
            </a:pPr>
            <a:r>
              <a:rPr lang="ru-RU" altLang="ru-RU" sz="3600" dirty="0" smtClean="0">
                <a:latin typeface="Times New Roman" pitchFamily="18" charset="0"/>
              </a:rPr>
              <a:t>числитель - это он сам, </a:t>
            </a:r>
          </a:p>
          <a:p>
            <a:pPr marL="176213" indent="0" eaLnBrk="1" hangingPunct="1">
              <a:buFont typeface="Wingdings 2" pitchFamily="18" charset="2"/>
              <a:buNone/>
            </a:pPr>
            <a:r>
              <a:rPr lang="ru-RU" altLang="ru-RU" sz="3600" dirty="0" smtClean="0">
                <a:latin typeface="Times New Roman" pitchFamily="18" charset="0"/>
              </a:rPr>
              <a:t>а знаменатель то, что он о себе думает. </a:t>
            </a:r>
          </a:p>
          <a:p>
            <a:pPr marL="176213" indent="0" eaLnBrk="1" hangingPunct="1">
              <a:buFont typeface="Wingdings 2" pitchFamily="18" charset="2"/>
              <a:buNone/>
            </a:pPr>
            <a:r>
              <a:rPr lang="ru-RU" altLang="ru-RU" sz="3600" dirty="0" smtClean="0">
                <a:latin typeface="Times New Roman" pitchFamily="18" charset="0"/>
              </a:rPr>
              <a:t>Чем больше знаменатель, тем меньше дробь.</a:t>
            </a:r>
          </a:p>
        </p:txBody>
      </p:sp>
      <p:pic>
        <p:nvPicPr>
          <p:cNvPr id="13316" name="Рисунок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8" y="1571625"/>
            <a:ext cx="2724150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420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ru-RU" altLang="ru-RU" sz="2800" b="1" dirty="0" smtClean="0">
                <a:latin typeface="+mj-lt"/>
              </a:rPr>
              <a:t>Ответы</a:t>
            </a:r>
            <a:r>
              <a:rPr lang="ru-RU" altLang="ru-RU" sz="2800" b="1" dirty="0" smtClean="0">
                <a:solidFill>
                  <a:srgbClr val="FF0000"/>
                </a:solidFill>
                <a:latin typeface="+mj-lt"/>
              </a:rPr>
              <a:t> к заданию  2</a:t>
            </a:r>
            <a:endParaRPr lang="ru-RU" altLang="ru-RU" sz="2800" b="1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250825" y="1557338"/>
          <a:ext cx="865188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98" name="Формула" r:id="rId3" imgW="380835" imgH="393529" progId="Equation.3">
                  <p:embed/>
                </p:oleObj>
              </mc:Choice>
              <mc:Fallback>
                <p:oleObj name="Формула" r:id="rId3" imgW="38083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557338"/>
                        <a:ext cx="865188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1042988" y="5157788"/>
            <a:ext cx="50482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4000" b="1" dirty="0">
                <a:solidFill>
                  <a:srgbClr val="660066"/>
                </a:solidFill>
                <a:latin typeface="Tahoma" pitchFamily="34" charset="0"/>
              </a:rPr>
              <a:t>н</a:t>
            </a: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1763713" y="5157788"/>
            <a:ext cx="50482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4000" b="1" dirty="0">
                <a:solidFill>
                  <a:srgbClr val="660066"/>
                </a:solidFill>
                <a:latin typeface="Tahoma" pitchFamily="34" charset="0"/>
              </a:rPr>
              <a:t>о</a:t>
            </a: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3924300" y="5157788"/>
            <a:ext cx="57626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4000" b="1" dirty="0">
                <a:solidFill>
                  <a:srgbClr val="660066"/>
                </a:solidFill>
                <a:latin typeface="Tahoma" pitchFamily="34" charset="0"/>
              </a:rPr>
              <a:t>м</a:t>
            </a:r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3203575" y="5157788"/>
            <a:ext cx="57626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4000" b="1" dirty="0">
                <a:solidFill>
                  <a:srgbClr val="660066"/>
                </a:solidFill>
                <a:latin typeface="Tahoma" pitchFamily="34" charset="0"/>
              </a:rPr>
              <a:t>л</a:t>
            </a:r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2484438" y="5157788"/>
            <a:ext cx="57626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4000" b="1">
                <a:solidFill>
                  <a:srgbClr val="660066"/>
                </a:solidFill>
                <a:latin typeface="Tahoma" pitchFamily="34" charset="0"/>
              </a:rPr>
              <a:t>е</a:t>
            </a:r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5435600" y="5157788"/>
            <a:ext cx="503238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4000" b="1" dirty="0">
                <a:solidFill>
                  <a:srgbClr val="660066"/>
                </a:solidFill>
                <a:latin typeface="Tahoma" pitchFamily="34" charset="0"/>
              </a:rPr>
              <a:t>ы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6227763" y="5157788"/>
            <a:ext cx="503237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4000" b="1">
                <a:solidFill>
                  <a:srgbClr val="660066"/>
                </a:solidFill>
                <a:latin typeface="Tahoma" pitchFamily="34" charset="0"/>
              </a:rPr>
              <a:t>а</a:t>
            </a:r>
          </a:p>
        </p:txBody>
      </p:sp>
      <p:sp>
        <p:nvSpPr>
          <p:cNvPr id="62476" name="Rectangle 12"/>
          <p:cNvSpPr>
            <a:spLocks noChangeArrowheads="1"/>
          </p:cNvSpPr>
          <p:nvPr/>
        </p:nvSpPr>
        <p:spPr bwMode="auto">
          <a:xfrm>
            <a:off x="4759976" y="5157788"/>
            <a:ext cx="43815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4000" b="1" dirty="0">
                <a:solidFill>
                  <a:srgbClr val="660066"/>
                </a:solidFill>
                <a:latin typeface="Tahoma" pitchFamily="34" charset="0"/>
              </a:rPr>
              <a:t>а</a:t>
            </a:r>
          </a:p>
        </p:txBody>
      </p:sp>
      <p:graphicFrame>
        <p:nvGraphicFramePr>
          <p:cNvPr id="14350" name="Object 14"/>
          <p:cNvGraphicFramePr>
            <a:graphicFrameLocks noChangeAspect="1"/>
          </p:cNvGraphicFramePr>
          <p:nvPr/>
        </p:nvGraphicFramePr>
        <p:xfrm>
          <a:off x="2195513" y="1557338"/>
          <a:ext cx="865187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99" name="Формула" r:id="rId5" imgW="380835" imgH="393529" progId="Equation.3">
                  <p:embed/>
                </p:oleObj>
              </mc:Choice>
              <mc:Fallback>
                <p:oleObj name="Формула" r:id="rId5" imgW="38083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1557338"/>
                        <a:ext cx="865187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9" name="Group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330827"/>
              </p:ext>
            </p:extLst>
          </p:nvPr>
        </p:nvGraphicFramePr>
        <p:xfrm>
          <a:off x="250825" y="1557338"/>
          <a:ext cx="6841454" cy="2087562"/>
        </p:xfrm>
        <a:graphic>
          <a:graphicData uri="http://schemas.openxmlformats.org/drawingml/2006/table">
            <a:tbl>
              <a:tblPr/>
              <a:tblGrid>
                <a:gridCol w="977351"/>
                <a:gridCol w="975735"/>
                <a:gridCol w="978966"/>
                <a:gridCol w="977350"/>
                <a:gridCol w="975735"/>
                <a:gridCol w="977351"/>
                <a:gridCol w="978966"/>
              </a:tblGrid>
              <a:tr h="12176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385" name="Object 49"/>
          <p:cNvGraphicFramePr>
            <a:graphicFrameLocks noChangeAspect="1"/>
          </p:cNvGraphicFramePr>
          <p:nvPr/>
        </p:nvGraphicFramePr>
        <p:xfrm>
          <a:off x="4140200" y="1557338"/>
          <a:ext cx="792163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00" name="Формула" r:id="rId7" imgW="444307" imgH="393529" progId="Equation.3">
                  <p:embed/>
                </p:oleObj>
              </mc:Choice>
              <mc:Fallback>
                <p:oleObj name="Формула" r:id="rId7" imgW="44430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1557338"/>
                        <a:ext cx="792163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90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398576"/>
              </p:ext>
            </p:extLst>
          </p:nvPr>
        </p:nvGraphicFramePr>
        <p:xfrm>
          <a:off x="1042988" y="4149725"/>
          <a:ext cx="490537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01" name="Формула" r:id="rId9" imgW="152280" imgH="393480" progId="Equation.3">
                  <p:embed/>
                </p:oleObj>
              </mc:Choice>
              <mc:Fallback>
                <p:oleObj name="Формула" r:id="rId9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4149725"/>
                        <a:ext cx="490537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91" name="Object 55"/>
          <p:cNvGraphicFramePr>
            <a:graphicFrameLocks noChangeAspect="1"/>
          </p:cNvGraphicFramePr>
          <p:nvPr/>
        </p:nvGraphicFramePr>
        <p:xfrm>
          <a:off x="3203575" y="4149725"/>
          <a:ext cx="519113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02" name="Формула" r:id="rId11" imgW="228501" imgH="393529" progId="Equation.3">
                  <p:embed/>
                </p:oleObj>
              </mc:Choice>
              <mc:Fallback>
                <p:oleObj name="Формула" r:id="rId11" imgW="22850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4149725"/>
                        <a:ext cx="519113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92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7814243"/>
              </p:ext>
            </p:extLst>
          </p:nvPr>
        </p:nvGraphicFramePr>
        <p:xfrm>
          <a:off x="1835150" y="4416425"/>
          <a:ext cx="433388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03" name="Формула" r:id="rId13" imgW="114120" imgH="215640" progId="Equation.3">
                  <p:embed/>
                </p:oleObj>
              </mc:Choice>
              <mc:Fallback>
                <p:oleObj name="Формула" r:id="rId1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4416425"/>
                        <a:ext cx="433388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93" name="Object 57"/>
          <p:cNvGraphicFramePr>
            <a:graphicFrameLocks noChangeAspect="1"/>
          </p:cNvGraphicFramePr>
          <p:nvPr/>
        </p:nvGraphicFramePr>
        <p:xfrm>
          <a:off x="3924300" y="4221163"/>
          <a:ext cx="563563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04" name="Формула" r:id="rId15" imgW="203112" imgH="393529" progId="Equation.3">
                  <p:embed/>
                </p:oleObj>
              </mc:Choice>
              <mc:Fallback>
                <p:oleObj name="Формула" r:id="rId15" imgW="20311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4221163"/>
                        <a:ext cx="563563" cy="890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98" name="Object 62"/>
          <p:cNvGraphicFramePr>
            <a:graphicFrameLocks noChangeAspect="1"/>
          </p:cNvGraphicFramePr>
          <p:nvPr/>
        </p:nvGraphicFramePr>
        <p:xfrm>
          <a:off x="6300788" y="4221163"/>
          <a:ext cx="422275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05" name="Формула" r:id="rId17" imgW="152334" imgH="393529" progId="Equation.3">
                  <p:embed/>
                </p:oleObj>
              </mc:Choice>
              <mc:Fallback>
                <p:oleObj name="Формула" r:id="rId17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4221163"/>
                        <a:ext cx="422275" cy="890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99" name="Object 6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06" name="Формула" r:id="rId19" imgW="114151" imgH="215619" progId="Equation.3">
                  <p:embed/>
                </p:oleObj>
              </mc:Choice>
              <mc:Fallback>
                <p:oleObj name="Формула" r:id="rId19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301" name="Picture 85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6685"/>
            <a:ext cx="739116" cy="1038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303" name="Picture 87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4149080"/>
            <a:ext cx="60007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307" name="Picture 91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1014" y="1582488"/>
            <a:ext cx="893762" cy="1025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314" name="Picture 98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582488"/>
            <a:ext cx="79057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316" name="Picture 100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313" y="4173835"/>
            <a:ext cx="39052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0825" y="5589240"/>
            <a:ext cx="84976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solidFill>
                <a:srgbClr val="444444"/>
              </a:solidFill>
            </a:endParaRPr>
          </a:p>
          <a:p>
            <a:r>
              <a:rPr lang="ru-RU" dirty="0" smtClean="0">
                <a:solidFill>
                  <a:srgbClr val="444444"/>
                </a:solidFill>
              </a:rPr>
              <a:t>Еще </a:t>
            </a:r>
            <a:r>
              <a:rPr lang="ru-RU" dirty="0">
                <a:solidFill>
                  <a:srgbClr val="444444"/>
                </a:solidFill>
              </a:rPr>
              <a:t>одно название обыкновенных дробей  - </a:t>
            </a:r>
            <a:r>
              <a:rPr lang="ru-RU" sz="3600" dirty="0">
                <a:solidFill>
                  <a:srgbClr val="FF0000"/>
                </a:solidFill>
              </a:rPr>
              <a:t>ломаные числа</a:t>
            </a:r>
            <a:r>
              <a:rPr lang="ru-RU" dirty="0">
                <a:solidFill>
                  <a:srgbClr val="444444"/>
                </a:solidFill>
              </a:rPr>
              <a:t>.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 flipH="1">
                <a:off x="4607718" y="4197392"/>
                <a:ext cx="684360" cy="901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607718" y="4197392"/>
                <a:ext cx="684360" cy="901785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938838" y="1582488"/>
                <a:ext cx="1297457" cy="901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ru-RU" sz="28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ru-RU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8838" y="1582488"/>
                <a:ext cx="1297457" cy="901785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 flipH="1">
                <a:off x="2484436" y="4197264"/>
                <a:ext cx="576263" cy="901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484436" y="4197264"/>
                <a:ext cx="576263" cy="901785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09867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12139E-6 L -0.30712 -0.335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65" y="-167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 -0.03699 L -0.04341 -0.330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9" y="-146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9 -0.01572 L -0.18108 -0.330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62" y="-157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44444E-6 L -0.15468 -0.3307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43" y="-16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50289E-6 L 0.36614 -0.330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99" y="-16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50289E-6 L -0.01945 -0.330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2" y="-16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50289E-6 L 0.40157 -0.330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69" y="-16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 animBg="1"/>
      <p:bldP spid="62469" grpId="0" animBg="1"/>
      <p:bldP spid="62470" grpId="0" animBg="1"/>
      <p:bldP spid="62471" grpId="0" animBg="1"/>
      <p:bldP spid="62472" grpId="0" animBg="1"/>
      <p:bldP spid="62474" grpId="0" animBg="1"/>
      <p:bldP spid="62476" grpId="0" animBg="1"/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.1|2.1|2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2.5"/>
</p:tagLst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6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1541</TotalTime>
  <Words>304</Words>
  <Application>Microsoft Office PowerPoint</Application>
  <PresentationFormat>Экран (4:3)</PresentationFormat>
  <Paragraphs>73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6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1_Оформление по умолчанию</vt:lpstr>
      <vt:lpstr>3_Оформление по умолчанию</vt:lpstr>
      <vt:lpstr>4_Оформление по умолчанию</vt:lpstr>
      <vt:lpstr>6_Оформление по умолчанию</vt:lpstr>
      <vt:lpstr>21_Оформление по умолчанию</vt:lpstr>
      <vt:lpstr>22_Оформление по умолчанию</vt:lpstr>
      <vt:lpstr>Формула</vt:lpstr>
      <vt:lpstr>  Барабанная ……, представляющая собой поочередные удары. </vt:lpstr>
      <vt:lpstr>…… охотничья — снаряд патрона в виде мелких металлических шариков.</vt:lpstr>
      <vt:lpstr>  Выбивать …. зубами– стучать зубами (дрожа от холода, испуга ). </vt:lpstr>
      <vt:lpstr>Презентация PowerPoint</vt:lpstr>
      <vt:lpstr>Презентация PowerPoint</vt:lpstr>
      <vt:lpstr>Презентация PowerPoint</vt:lpstr>
      <vt:lpstr>  Ответы  к   заданию 1 Давайте проверим, что получилось  </vt:lpstr>
      <vt:lpstr>Л.Н.Толстой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Итог урока: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Школа14</dc:creator>
  <cp:lastModifiedBy>Школа14</cp:lastModifiedBy>
  <cp:revision>93</cp:revision>
  <dcterms:created xsi:type="dcterms:W3CDTF">2015-01-26T07:46:37Z</dcterms:created>
  <dcterms:modified xsi:type="dcterms:W3CDTF">2015-02-16T05:39:39Z</dcterms:modified>
</cp:coreProperties>
</file>