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07C056-C6DD-4447-9600-B3D7CE7EA602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9945B5-0EB3-45A7-A66F-69290F5352D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95463"/>
          </a:xfrm>
        </p:spPr>
        <p:txBody>
          <a:bodyPr/>
          <a:lstStyle/>
          <a:p>
            <a:r>
              <a:rPr lang="ru-RU" sz="5400" dirty="0" smtClean="0"/>
              <a:t>Духовно-нравственное воспитание на уроках математики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</a:t>
            </a:r>
            <a:r>
              <a:rPr lang="ru-RU" dirty="0" smtClean="0"/>
              <a:t>ыполнила: Литвинцева Ирина</a:t>
            </a:r>
          </a:p>
          <a:p>
            <a:r>
              <a:rPr lang="ru-RU" dirty="0" smtClean="0"/>
              <a:t>              Владимировна</a:t>
            </a:r>
          </a:p>
          <a:p>
            <a:r>
              <a:rPr lang="ru-RU" dirty="0" smtClean="0"/>
              <a:t>                        учитель математики </a:t>
            </a:r>
          </a:p>
          <a:p>
            <a:r>
              <a:rPr lang="ru-RU" dirty="0" smtClean="0"/>
              <a:t>                  МБОУ СОШ №27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уроках стараюсь использовать в качестве эпиграфов высказывания культурно-развивающегося содержания:</a:t>
            </a:r>
          </a:p>
          <a:p>
            <a:r>
              <a:rPr lang="ru-RU" b="1" dirty="0" smtClean="0"/>
              <a:t>«</a:t>
            </a:r>
            <a:r>
              <a:rPr lang="ru-RU" b="1" dirty="0" smtClean="0"/>
              <a:t>Математика есть прообраз красоты мира»</a:t>
            </a:r>
          </a:p>
          <a:p>
            <a:r>
              <a:rPr lang="ru-RU" b="1" dirty="0" smtClean="0"/>
              <a:t>«Математика уступает свои крепости лишь сильным и смелым»</a:t>
            </a:r>
          </a:p>
          <a:p>
            <a:r>
              <a:rPr lang="ru-RU" b="1" dirty="0"/>
              <a:t>По праву достойна в стихах быть воспета</a:t>
            </a:r>
            <a:br>
              <a:rPr lang="ru-RU" b="1" dirty="0"/>
            </a:br>
            <a:r>
              <a:rPr lang="ru-RU" b="1" dirty="0"/>
              <a:t>О свойствах корней теорема Виета.</a:t>
            </a:r>
            <a:br>
              <a:rPr lang="ru-RU" b="1" dirty="0"/>
            </a:br>
            <a:r>
              <a:rPr lang="ru-RU" b="1" dirty="0"/>
              <a:t>Что лучше, скажи, постоянства такого,</a:t>
            </a:r>
            <a:br>
              <a:rPr lang="ru-RU" b="1" dirty="0"/>
            </a:br>
            <a:r>
              <a:rPr lang="ru-RU" b="1" dirty="0"/>
              <a:t>Умножишь ты корни – и дробь уж готова.</a:t>
            </a:r>
            <a:br>
              <a:rPr lang="ru-RU" b="1" dirty="0"/>
            </a:br>
            <a:r>
              <a:rPr lang="ru-RU" b="1" dirty="0"/>
              <a:t>В числителе С, в знаменателе А.</a:t>
            </a:r>
            <a:br>
              <a:rPr lang="ru-RU" b="1" dirty="0"/>
            </a:br>
            <a:r>
              <a:rPr lang="ru-RU" b="1" dirty="0"/>
              <a:t>А сумма корней тоже дроби равна.</a:t>
            </a:r>
            <a:br>
              <a:rPr lang="ru-RU" b="1" dirty="0"/>
            </a:br>
            <a:r>
              <a:rPr lang="ru-RU" b="1" dirty="0"/>
              <a:t>Хоть с минусом дробь, что за беда?</a:t>
            </a:r>
            <a:br>
              <a:rPr lang="ru-RU" b="1" dirty="0"/>
            </a:br>
            <a:r>
              <a:rPr lang="ru-RU" b="1" dirty="0"/>
              <a:t>В числителе В, в знаменателе А.</a:t>
            </a:r>
          </a:p>
        </p:txBody>
      </p:sp>
    </p:spTree>
    <p:extLst>
      <p:ext uri="{BB962C8B-B14F-4D97-AF65-F5344CB8AC3E}">
        <p14:creationId xmlns:p14="http://schemas.microsoft.com/office/powerpoint/2010/main" val="3332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b="1" u="sng" dirty="0" smtClean="0"/>
              <a:t>Эффективным средством воспитания учащихся </a:t>
            </a:r>
            <a:r>
              <a:rPr lang="ru-RU" b="1" dirty="0" smtClean="0"/>
              <a:t>является </a:t>
            </a:r>
            <a:r>
              <a:rPr lang="ru-RU" b="1" dirty="0" smtClean="0">
                <a:solidFill>
                  <a:srgbClr val="FF0000"/>
                </a:solidFill>
              </a:rPr>
              <a:t>решение математический задач</a:t>
            </a:r>
            <a:r>
              <a:rPr lang="ru-RU" b="1" dirty="0" smtClean="0"/>
              <a:t>. Они отражают различные стороны жизни, несут много полезной информации, поэтому их решение является одним из звеньев в системе воспитания.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Хорошо подобранные </a:t>
            </a:r>
            <a:r>
              <a:rPr lang="ru-RU" b="1" u="sng" dirty="0" smtClean="0"/>
              <a:t>задачи помогают </a:t>
            </a:r>
            <a:r>
              <a:rPr lang="ru-RU" b="1" dirty="0" smtClean="0"/>
              <a:t>ученику </a:t>
            </a:r>
            <a:r>
              <a:rPr lang="ru-RU" b="1" dirty="0" smtClean="0">
                <a:solidFill>
                  <a:srgbClr val="FF0000"/>
                </a:solidFill>
              </a:rPr>
              <a:t>усвоить теоретический материал</a:t>
            </a:r>
            <a:r>
              <a:rPr lang="ru-RU" b="1" dirty="0" smtClean="0"/>
              <a:t>, делают курс математически более интересным, вызывают потребность в новых знаниях и умением самостоятельно их приобретать.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20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Задачи, посвященные Победе в Великой Отечественной Войне.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6 класс. Тема «Действие с дробями». 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dirty="0" smtClean="0"/>
              <a:t>№1. От подножья Кургана</a:t>
            </a:r>
          </a:p>
          <a:p>
            <a:pPr marL="0" indent="0">
              <a:buNone/>
            </a:pPr>
            <a:r>
              <a:rPr lang="ru-RU" b="1" dirty="0" smtClean="0"/>
              <a:t> до его вершины </a:t>
            </a:r>
          </a:p>
          <a:p>
            <a:pPr marL="0" indent="0">
              <a:buNone/>
            </a:pPr>
            <a:r>
              <a:rPr lang="ru-RU" b="1" dirty="0" smtClean="0"/>
              <a:t>посетитель проходил 200</a:t>
            </a:r>
          </a:p>
          <a:p>
            <a:pPr marL="0" indent="0">
              <a:buNone/>
            </a:pPr>
            <a:r>
              <a:rPr lang="ru-RU" b="1" dirty="0" smtClean="0"/>
              <a:t> гранитных ступеней, </a:t>
            </a:r>
          </a:p>
          <a:p>
            <a:pPr marL="0" indent="0">
              <a:buNone/>
            </a:pPr>
            <a:r>
              <a:rPr lang="ru-RU" b="1" dirty="0" smtClean="0"/>
              <a:t>так как Сталинградская битва продолжалась 20 дней и ночей. Высота ступени 0,15м, ширина 0,35м.</a:t>
            </a:r>
          </a:p>
          <a:p>
            <a:pPr marL="0" indent="0">
              <a:buNone/>
            </a:pPr>
            <a:r>
              <a:rPr lang="ru-RU" b="1" dirty="0" smtClean="0"/>
              <a:t>Какова высота Мамаева Кургана?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47490" cy="19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</a:t>
            </a:r>
          </a:p>
          <a:p>
            <a:pPr marL="0" indent="0">
              <a:buNone/>
            </a:pPr>
            <a:r>
              <a:rPr lang="ru-RU" b="1" dirty="0" smtClean="0"/>
              <a:t>№2. В </a:t>
            </a:r>
            <a:r>
              <a:rPr lang="ru-RU" b="1" dirty="0" err="1" smtClean="0"/>
              <a:t>Проховском</a:t>
            </a:r>
            <a:r>
              <a:rPr lang="ru-RU" b="1" dirty="0" smtClean="0"/>
              <a:t> сражении участвовала 1-я дивизия Адольфа Гитлера, имевшая около 200 танков, в том числе 13 «Тигров», а в 5-ой танковой армии </a:t>
            </a:r>
            <a:r>
              <a:rPr lang="ru-RU" b="1" dirty="0" err="1" smtClean="0"/>
              <a:t>П.Ротмистрова</a:t>
            </a:r>
            <a:r>
              <a:rPr lang="ru-RU" b="1" dirty="0" smtClean="0"/>
              <a:t> в 4,1 раза больше танков </a:t>
            </a:r>
          </a:p>
          <a:p>
            <a:pPr marL="0" indent="0">
              <a:buNone/>
            </a:pPr>
            <a:r>
              <a:rPr lang="ru-RU" b="1" dirty="0" smtClean="0"/>
              <a:t>Т-34. Сколько советских танков участвовало в этой битве?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758837"/>
            <a:ext cx="6408712" cy="240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Задача, посвященная Бородинскому сражению</a:t>
            </a:r>
          </a:p>
          <a:p>
            <a:pPr>
              <a:buFontTx/>
              <a:buNone/>
            </a:pPr>
            <a:r>
              <a:rPr lang="ru-RU" sz="2000" b="1" u="sng" dirty="0" smtClean="0"/>
              <a:t>8 класс. Тема «Квадратные уравнения»</a:t>
            </a:r>
            <a:endParaRPr lang="ru-RU" sz="2000" b="1" u="sng" dirty="0"/>
          </a:p>
          <a:p>
            <a:pPr>
              <a:buFontTx/>
              <a:buNone/>
            </a:pPr>
            <a:r>
              <a:rPr lang="ru-RU" sz="2000" b="1" dirty="0" smtClean="0"/>
              <a:t>Позиции </a:t>
            </a:r>
            <a:r>
              <a:rPr lang="ru-RU" sz="2000" b="1" dirty="0"/>
              <a:t>русских  на Бородинском поле </a:t>
            </a:r>
            <a:r>
              <a:rPr lang="ru-RU" sz="2000" b="1" dirty="0">
                <a:solidFill>
                  <a:srgbClr val="009900"/>
                </a:solidFill>
              </a:rPr>
              <a:t>по </a:t>
            </a:r>
            <a:r>
              <a:rPr lang="ru-RU" sz="2000" b="1" dirty="0" smtClean="0">
                <a:solidFill>
                  <a:srgbClr val="009900"/>
                </a:solidFill>
              </a:rPr>
              <a:t>фронту</a:t>
            </a:r>
            <a:r>
              <a:rPr lang="ru-RU" sz="2000" b="1" dirty="0" smtClean="0"/>
              <a:t> растянулись </a:t>
            </a:r>
            <a:r>
              <a:rPr lang="ru-RU" sz="2000" b="1" dirty="0"/>
              <a:t>на </a:t>
            </a:r>
            <a:r>
              <a:rPr lang="ru-RU" sz="2000" b="1" dirty="0">
                <a:solidFill>
                  <a:srgbClr val="FF0000"/>
                </a:solidFill>
              </a:rPr>
              <a:t>5</a:t>
            </a:r>
            <a:r>
              <a:rPr lang="ru-RU" sz="2000" b="1" dirty="0"/>
              <a:t> км больше, чем </a:t>
            </a:r>
            <a:r>
              <a:rPr lang="ru-RU" sz="2000" b="1" dirty="0">
                <a:solidFill>
                  <a:srgbClr val="009900"/>
                </a:solidFill>
              </a:rPr>
              <a:t>в глубь.</a:t>
            </a:r>
            <a:r>
              <a:rPr lang="ru-RU" sz="2000" b="1" dirty="0"/>
              <a:t>     Площадь, занятая позициями русских, составляла  </a:t>
            </a:r>
          </a:p>
          <a:p>
            <a:pPr>
              <a:buFontTx/>
              <a:buNone/>
            </a:pPr>
            <a:r>
              <a:rPr lang="ru-RU" sz="2000" b="1" dirty="0"/>
              <a:t>   </a:t>
            </a:r>
            <a:r>
              <a:rPr lang="ru-RU" sz="2000" b="1" dirty="0">
                <a:solidFill>
                  <a:srgbClr val="FF0000"/>
                </a:solidFill>
              </a:rPr>
              <a:t>50 </a:t>
            </a:r>
            <a:r>
              <a:rPr lang="ru-RU" sz="2000" b="1" dirty="0"/>
              <a:t>км</a:t>
            </a:r>
            <a:r>
              <a:rPr lang="ru-RU" sz="2000" b="1" baseline="30000" dirty="0"/>
              <a:t>2</a:t>
            </a:r>
            <a:r>
              <a:rPr lang="ru-RU" sz="2000" b="1" dirty="0"/>
              <a:t>.      </a:t>
            </a:r>
            <a:r>
              <a:rPr lang="ru-RU" sz="2000" b="1" dirty="0">
                <a:solidFill>
                  <a:srgbClr val="009900"/>
                </a:solidFill>
              </a:rPr>
              <a:t>Найдите длину и ширину территории</a:t>
            </a:r>
            <a:r>
              <a:rPr lang="ru-RU" sz="2000" b="1" dirty="0"/>
              <a:t>, занятой позициями </a:t>
            </a:r>
            <a:r>
              <a:rPr lang="ru-RU" sz="2000" b="1" dirty="0" smtClean="0"/>
              <a:t>русских</a:t>
            </a:r>
          </a:p>
          <a:p>
            <a:pPr>
              <a:buFontTx/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776864" cy="257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Говоря о </a:t>
            </a:r>
            <a:r>
              <a:rPr lang="ru-RU" b="1" u="sng" dirty="0" smtClean="0">
                <a:solidFill>
                  <a:srgbClr val="FF0000"/>
                </a:solidFill>
              </a:rPr>
              <a:t>роли математики в развитии техники</a:t>
            </a:r>
            <a:r>
              <a:rPr lang="ru-RU" b="1" dirty="0" smtClean="0"/>
              <a:t>, необходимо подчеркнуть,</a:t>
            </a:r>
          </a:p>
          <a:p>
            <a:pPr marL="0" indent="0">
              <a:buNone/>
            </a:pPr>
            <a:r>
              <a:rPr lang="ru-RU" b="1" dirty="0" smtClean="0"/>
              <a:t> что освоение космоса </a:t>
            </a:r>
          </a:p>
          <a:p>
            <a:pPr marL="0" indent="0">
              <a:buNone/>
            </a:pPr>
            <a:r>
              <a:rPr lang="ru-RU" b="1" dirty="0" smtClean="0"/>
              <a:t>было бы невозможно </a:t>
            </a:r>
          </a:p>
          <a:p>
            <a:pPr marL="0" indent="0">
              <a:buNone/>
            </a:pPr>
            <a:r>
              <a:rPr lang="ru-RU" b="1" dirty="0" smtClean="0"/>
              <a:t>без сложнейших </a:t>
            </a:r>
          </a:p>
          <a:p>
            <a:pPr marL="0" indent="0">
              <a:buNone/>
            </a:pPr>
            <a:r>
              <a:rPr lang="ru-RU" b="1" smtClean="0"/>
              <a:t>математических </a:t>
            </a:r>
          </a:p>
          <a:p>
            <a:pPr marL="0" indent="0">
              <a:buNone/>
            </a:pPr>
            <a:r>
              <a:rPr lang="ru-RU" b="1" smtClean="0"/>
              <a:t>расчетов</a:t>
            </a:r>
            <a:r>
              <a:rPr lang="ru-RU" b="1" dirty="0" smtClean="0"/>
              <a:t>; </a:t>
            </a:r>
          </a:p>
          <a:p>
            <a:pPr marL="0" indent="0">
              <a:buNone/>
            </a:pPr>
            <a:r>
              <a:rPr lang="ru-RU" b="1" dirty="0" smtClean="0"/>
              <a:t>что с именем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русского ученого Циолковского </a:t>
            </a:r>
            <a:r>
              <a:rPr lang="ru-RU" b="1" dirty="0" smtClean="0"/>
              <a:t>связаны многие идеи, взятые на вооружение современной космонавтики.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Для подростка очень важно иметь достойный пример для подражания. Таким примером могут стать как современники, так и предшественники, которые прославили русскую науку, и их имена навсегда вошли в историю математики.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13" y="1196752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Заметный воспитательный эффект на уроках математики (как и всякой другой науке) можно достигнуть только при условии, что </a:t>
            </a:r>
            <a:r>
              <a:rPr lang="ru-RU" b="1" dirty="0" smtClean="0">
                <a:solidFill>
                  <a:srgbClr val="FF0000"/>
                </a:solidFill>
              </a:rPr>
              <a:t>учитель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Не только хорошо знает свой предмет и его историю,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Не только имеет педагогический такт и опыт,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Сам обладает в достаточной мере всеми теми качествами, которые мы собираемся воспитывать в своих учениках.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«… три качества –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обширные знания</a:t>
            </a:r>
            <a:r>
              <a:rPr lang="ru-RU" sz="2800" b="1" dirty="0" smtClean="0"/>
              <a:t>,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привычка мыслить</a:t>
            </a:r>
            <a:r>
              <a:rPr lang="ru-RU" sz="2800" b="1" dirty="0" smtClean="0"/>
              <a:t> и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благородство чувств</a:t>
            </a:r>
            <a:r>
              <a:rPr lang="ru-RU" sz="2800" b="1" dirty="0" smtClean="0"/>
              <a:t> – 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необходимы для того, </a:t>
            </a:r>
          </a:p>
          <a:p>
            <a:pPr marL="0" indent="0">
              <a:buNone/>
            </a:pPr>
            <a:r>
              <a:rPr lang="ru-RU" sz="2800" b="1" dirty="0" smtClean="0"/>
              <a:t>           чтобы человек был образованным</a:t>
            </a:r>
          </a:p>
          <a:p>
            <a:pPr marL="0" indent="0">
              <a:buNone/>
            </a:pPr>
            <a:r>
              <a:rPr lang="ru-RU" sz="2800" b="1" dirty="0" smtClean="0"/>
              <a:t>           в полном смысле слова»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                                            Н.Г. Чернышевский</a:t>
            </a:r>
          </a:p>
        </p:txBody>
      </p:sp>
    </p:spTree>
    <p:extLst>
      <p:ext uri="{BB962C8B-B14F-4D97-AF65-F5344CB8AC3E}">
        <p14:creationId xmlns:p14="http://schemas.microsoft.com/office/powerpoint/2010/main" val="15978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По словам К.Д. Ушинского  </a:t>
            </a:r>
            <a:r>
              <a:rPr lang="ru-RU" b="1" dirty="0" smtClean="0"/>
              <a:t>настоящего учителя и учеников роднит </a:t>
            </a:r>
            <a:r>
              <a:rPr lang="ru-RU" b="1" dirty="0" smtClean="0">
                <a:solidFill>
                  <a:srgbClr val="FF0000"/>
                </a:solidFill>
              </a:rPr>
              <a:t>«особенная теплота и задушевность отношений», </a:t>
            </a:r>
            <a:r>
              <a:rPr lang="ru-RU" b="1" dirty="0" smtClean="0"/>
              <a:t>основой которой являются духовные </a:t>
            </a:r>
            <a:r>
              <a:rPr lang="ru-RU" b="1" u="sng" dirty="0" smtClean="0"/>
              <a:t>качества личности педагога: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вера, любовь,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честность, открытость,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мудрость и красота души.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Очень важен процесс осмысления педагогом ответственности своей </a:t>
            </a:r>
            <a:r>
              <a:rPr lang="ru-RU" b="1" u="sng" dirty="0" smtClean="0">
                <a:solidFill>
                  <a:schemeClr val="bg1">
                    <a:lumMod val="50000"/>
                  </a:schemeClr>
                </a:solidFill>
              </a:rPr>
              <a:t>социальной роли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b="1" dirty="0" smtClean="0">
                <a:solidFill>
                  <a:srgbClr val="FF0000"/>
                </a:solidFill>
              </a:rPr>
              <a:t>воспитание духовно развитого ответственного гражданина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5425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Математика обладает большим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воспитательным потенциалом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Еще в 19 веке математик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Хуго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Штейнгаус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заметил, что </a:t>
            </a:r>
            <a:r>
              <a:rPr lang="ru-RU" b="1" i="1" dirty="0" smtClean="0">
                <a:solidFill>
                  <a:srgbClr val="FF0000"/>
                </a:solidFill>
              </a:rPr>
              <a:t>«между духом и материей посредничает математика»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Реализация воспитательного потенциала урока математики возможна через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отбор содержания материала,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структуру урока,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   организацию общения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Математика учит</a:t>
            </a:r>
          </a:p>
          <a:p>
            <a:r>
              <a:rPr lang="ru-RU" b="1" dirty="0"/>
              <a:t>с</a:t>
            </a:r>
            <a:r>
              <a:rPr lang="ru-RU" b="1" dirty="0" smtClean="0"/>
              <a:t>троить и оптимизировать деятельность,</a:t>
            </a:r>
          </a:p>
          <a:p>
            <a:r>
              <a:rPr lang="ru-RU" b="1" dirty="0"/>
              <a:t>в</a:t>
            </a:r>
            <a:r>
              <a:rPr lang="ru-RU" b="1" dirty="0" smtClean="0"/>
              <a:t>ырабатывать и принимать решения,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роверять действия,</a:t>
            </a:r>
          </a:p>
          <a:p>
            <a:r>
              <a:rPr lang="ru-RU" b="1" dirty="0"/>
              <a:t>и</a:t>
            </a:r>
            <a:r>
              <a:rPr lang="ru-RU" b="1" dirty="0" smtClean="0"/>
              <a:t>справлять ошибки,</a:t>
            </a:r>
          </a:p>
          <a:p>
            <a:r>
              <a:rPr lang="ru-RU" b="1" dirty="0"/>
              <a:t>р</a:t>
            </a:r>
            <a:r>
              <a:rPr lang="ru-RU" b="1" dirty="0" smtClean="0"/>
              <a:t>азличать аргументированные и бездоказательные утверждения,</a:t>
            </a:r>
          </a:p>
          <a:p>
            <a:r>
              <a:rPr lang="ru-RU" b="1" dirty="0"/>
              <a:t>в</a:t>
            </a:r>
            <a:r>
              <a:rPr lang="ru-RU" b="1" dirty="0" smtClean="0"/>
              <a:t>идеть манипуляцию,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ротивостоять манипуляции…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0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Решение задач требует от учащихся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обросовестной и серьезной работы над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риобретением и укреплением знаний,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то приводит 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1. систематическому напряжению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умственных усилий,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        2. настойчивости в преодолении трудностей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 этом воспитываются такие черты характера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как трудолюбие, усидчивость,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упорство в преследовании намеченной цели, умение не останавливаться перед трудностями и не впадать в уныние при неудачах.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Первый в учебном году урок </a:t>
            </a:r>
            <a:r>
              <a:rPr lang="ru-RU" b="1" dirty="0" smtClean="0"/>
              <a:t>математики я посвящаю теме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«Почему нельзя жить без математики?»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Это мотивационный урок, настраивающий детей на сознательное отношение к изучению математики.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Цель урока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показать учащимся значимость математики для дальнейшего образования и в практической жизни.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На уроке в ходе беседы перед учащимися раскрываются причины, по которым нельзя в современном мире жить без математики.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Математика – это не только «нужно», но и интересно!!!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Обучение математике требует от школьников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1. умственных и волевых усилий,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2. развитого внимания,</a:t>
            </a:r>
          </a:p>
          <a:p>
            <a:pPr marL="0" indent="0">
              <a:buNone/>
            </a:pPr>
            <a:r>
              <a:rPr lang="ru-RU" b="1" dirty="0" smtClean="0"/>
              <a:t>        3. отточенного логического мышления,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4. активность,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5. творческой инициативы,</a:t>
            </a:r>
          </a:p>
          <a:p>
            <a:pPr marL="0" indent="0">
              <a:buNone/>
            </a:pPr>
            <a:r>
              <a:rPr lang="ru-RU" b="1" dirty="0" smtClean="0"/>
              <a:t>        6. умений коллективного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учебно-познавательного труда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8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На уроках математики полезно использовать </a:t>
            </a:r>
            <a:r>
              <a:rPr lang="ru-RU" b="1" dirty="0" smtClean="0">
                <a:solidFill>
                  <a:srgbClr val="FF0000"/>
                </a:solidFill>
              </a:rPr>
              <a:t>нестандартные математические задачи, исторический и иллюстративный материал</a:t>
            </a:r>
            <a:r>
              <a:rPr lang="ru-RU" b="1" dirty="0" smtClean="0"/>
              <a:t>, т.к. логика математического мышления развивалась в прямой связи с математикой.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248472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336</TotalTime>
  <Words>774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Духовно-нравственное воспитание на уроках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на уроках математики</dc:title>
  <dc:creator>Учитель</dc:creator>
  <cp:lastModifiedBy>Учитель</cp:lastModifiedBy>
  <cp:revision>31</cp:revision>
  <dcterms:created xsi:type="dcterms:W3CDTF">2015-01-21T05:15:53Z</dcterms:created>
  <dcterms:modified xsi:type="dcterms:W3CDTF">2015-01-26T02:55:53Z</dcterms:modified>
</cp:coreProperties>
</file>