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"/>
  </p:notesMasterIdLst>
  <p:sldIdLst>
    <p:sldId id="261" r:id="rId2"/>
    <p:sldId id="263" r:id="rId3"/>
    <p:sldId id="262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1602"/>
    <a:srgbClr val="3709B7"/>
    <a:srgbClr val="927BF5"/>
    <a:srgbClr val="FF6699"/>
    <a:srgbClr val="990033"/>
    <a:srgbClr val="4E0B55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58" d="100"/>
          <a:sy n="58" d="100"/>
        </p:scale>
        <p:origin x="-846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66DB5F-AC5C-47F8-BC54-A237E7B69ED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F1256B-0372-415C-BC62-930203012F6F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Проведение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коучингов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57232F8D-26E7-46AB-818D-C28A14F9A32E}" type="parTrans" cxnId="{3C321B0E-1CD2-4287-BAF1-E3CC846EE655}">
      <dgm:prSet/>
      <dgm:spPr/>
      <dgm:t>
        <a:bodyPr/>
        <a:lstStyle/>
        <a:p>
          <a:endParaRPr lang="ru-RU"/>
        </a:p>
      </dgm:t>
    </dgm:pt>
    <dgm:pt modelId="{B6822450-5DA2-4CD1-BB9E-DD9C44955112}" type="sibTrans" cxnId="{3C321B0E-1CD2-4287-BAF1-E3CC846EE655}">
      <dgm:prSet/>
      <dgm:spPr/>
      <dgm:t>
        <a:bodyPr/>
        <a:lstStyle/>
        <a:p>
          <a:endParaRPr lang="ru-RU"/>
        </a:p>
      </dgm:t>
    </dgm:pt>
    <dgm:pt modelId="{89010EB6-2309-48D4-8838-D563C7760E33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Помощь в организации сетевого сообщества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5A695C58-F275-4ADF-8B45-97A3FDCB862C}" type="parTrans" cxnId="{E0258D96-427C-4638-B93A-F26661BE0A21}">
      <dgm:prSet/>
      <dgm:spPr/>
      <dgm:t>
        <a:bodyPr/>
        <a:lstStyle/>
        <a:p>
          <a:endParaRPr lang="ru-RU"/>
        </a:p>
      </dgm:t>
    </dgm:pt>
    <dgm:pt modelId="{42A9C04F-3A3F-4B41-A48E-5503CBD9BCB5}" type="sibTrans" cxnId="{E0258D96-427C-4638-B93A-F26661BE0A21}">
      <dgm:prSet/>
      <dgm:spPr/>
      <dgm:t>
        <a:bodyPr/>
        <a:lstStyle/>
        <a:p>
          <a:endParaRPr lang="ru-RU"/>
        </a:p>
      </dgm:t>
    </dgm:pt>
    <dgm:pt modelId="{AB96619B-55DA-47FB-8A31-0ED87F7E987A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Разработка уроков по новым технологиям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CA927ACA-EBC7-4BDA-AF18-9A379E93511E}" type="parTrans" cxnId="{58F66A97-49EA-47F6-80EA-B36EA762E801}">
      <dgm:prSet/>
      <dgm:spPr/>
      <dgm:t>
        <a:bodyPr/>
        <a:lstStyle/>
        <a:p>
          <a:endParaRPr lang="ru-RU"/>
        </a:p>
      </dgm:t>
    </dgm:pt>
    <dgm:pt modelId="{22DAF068-4927-492E-A9E1-A50EE43FC831}" type="sibTrans" cxnId="{58F66A97-49EA-47F6-80EA-B36EA762E801}">
      <dgm:prSet/>
      <dgm:spPr/>
      <dgm:t>
        <a:bodyPr/>
        <a:lstStyle/>
        <a:p>
          <a:endParaRPr lang="ru-RU"/>
        </a:p>
      </dgm:t>
    </dgm:pt>
    <dgm:pt modelId="{0708E706-79AB-4B6B-8D06-81E3E6BA5C26}" type="pres">
      <dgm:prSet presAssocID="{8766DB5F-AC5C-47F8-BC54-A237E7B69E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7B51DD-B15C-4372-899D-FA2E58C8D2CD}" type="pres">
      <dgm:prSet presAssocID="{A4F1256B-0372-415C-BC62-930203012F6F}" presName="node" presStyleLbl="node1" presStyleIdx="0" presStyleCnt="3" custLinFactNeighborX="0" custLinFactNeighborY="10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58C9A-8A51-44D5-B475-497A23669B72}" type="pres">
      <dgm:prSet presAssocID="{B6822450-5DA2-4CD1-BB9E-DD9C44955112}" presName="sibTrans" presStyleCnt="0"/>
      <dgm:spPr/>
    </dgm:pt>
    <dgm:pt modelId="{B3BAFFA9-8900-4C3C-B02C-630EC4780C97}" type="pres">
      <dgm:prSet presAssocID="{89010EB6-2309-48D4-8838-D563C7760E33}" presName="node" presStyleLbl="node1" presStyleIdx="1" presStyleCnt="3" custLinFactX="2500" custLinFactNeighborX="100000" custLinFactNeighborY="8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B1D27-6093-4EE4-AF7A-DAD29242AAB3}" type="pres">
      <dgm:prSet presAssocID="{42A9C04F-3A3F-4B41-A48E-5503CBD9BCB5}" presName="sibTrans" presStyleCnt="0"/>
      <dgm:spPr/>
    </dgm:pt>
    <dgm:pt modelId="{5F8D68B9-A63C-46C3-92EF-5C70E182A992}" type="pres">
      <dgm:prSet presAssocID="{AB96619B-55DA-47FB-8A31-0ED87F7E987A}" presName="node" presStyleLbl="node1" presStyleIdx="2" presStyleCnt="3" custLinFactX="-12500" custLinFactNeighborX="-100000" custLinFactNeighborY="8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F60D29-4FED-47F9-9DF9-49D065D80A57}" type="presOf" srcId="{AB96619B-55DA-47FB-8A31-0ED87F7E987A}" destId="{5F8D68B9-A63C-46C3-92EF-5C70E182A992}" srcOrd="0" destOrd="0" presId="urn:microsoft.com/office/officeart/2005/8/layout/default"/>
    <dgm:cxn modelId="{3C321B0E-1CD2-4287-BAF1-E3CC846EE655}" srcId="{8766DB5F-AC5C-47F8-BC54-A237E7B69ED3}" destId="{A4F1256B-0372-415C-BC62-930203012F6F}" srcOrd="0" destOrd="0" parTransId="{57232F8D-26E7-46AB-818D-C28A14F9A32E}" sibTransId="{B6822450-5DA2-4CD1-BB9E-DD9C44955112}"/>
    <dgm:cxn modelId="{BC93DD8F-9C17-42CF-A756-72F04EF4EE2F}" type="presOf" srcId="{89010EB6-2309-48D4-8838-D563C7760E33}" destId="{B3BAFFA9-8900-4C3C-B02C-630EC4780C97}" srcOrd="0" destOrd="0" presId="urn:microsoft.com/office/officeart/2005/8/layout/default"/>
    <dgm:cxn modelId="{E0258D96-427C-4638-B93A-F26661BE0A21}" srcId="{8766DB5F-AC5C-47F8-BC54-A237E7B69ED3}" destId="{89010EB6-2309-48D4-8838-D563C7760E33}" srcOrd="1" destOrd="0" parTransId="{5A695C58-F275-4ADF-8B45-97A3FDCB862C}" sibTransId="{42A9C04F-3A3F-4B41-A48E-5503CBD9BCB5}"/>
    <dgm:cxn modelId="{279A74A6-CAA5-49CA-A12B-0A9B5492F5AB}" type="presOf" srcId="{A4F1256B-0372-415C-BC62-930203012F6F}" destId="{D17B51DD-B15C-4372-899D-FA2E58C8D2CD}" srcOrd="0" destOrd="0" presId="urn:microsoft.com/office/officeart/2005/8/layout/default"/>
    <dgm:cxn modelId="{26C13961-A5C3-4747-8A5D-4C642C471958}" type="presOf" srcId="{8766DB5F-AC5C-47F8-BC54-A237E7B69ED3}" destId="{0708E706-79AB-4B6B-8D06-81E3E6BA5C26}" srcOrd="0" destOrd="0" presId="urn:microsoft.com/office/officeart/2005/8/layout/default"/>
    <dgm:cxn modelId="{58F66A97-49EA-47F6-80EA-B36EA762E801}" srcId="{8766DB5F-AC5C-47F8-BC54-A237E7B69ED3}" destId="{AB96619B-55DA-47FB-8A31-0ED87F7E987A}" srcOrd="2" destOrd="0" parTransId="{CA927ACA-EBC7-4BDA-AF18-9A379E93511E}" sibTransId="{22DAF068-4927-492E-A9E1-A50EE43FC831}"/>
    <dgm:cxn modelId="{F71BEE69-DBFF-4B23-BDA6-165D10EED467}" type="presParOf" srcId="{0708E706-79AB-4B6B-8D06-81E3E6BA5C26}" destId="{D17B51DD-B15C-4372-899D-FA2E58C8D2CD}" srcOrd="0" destOrd="0" presId="urn:microsoft.com/office/officeart/2005/8/layout/default"/>
    <dgm:cxn modelId="{82028A07-DFED-40BB-B562-5D85758092B7}" type="presParOf" srcId="{0708E706-79AB-4B6B-8D06-81E3E6BA5C26}" destId="{0BF58C9A-8A51-44D5-B475-497A23669B72}" srcOrd="1" destOrd="0" presId="urn:microsoft.com/office/officeart/2005/8/layout/default"/>
    <dgm:cxn modelId="{BD9183FE-5E7B-4B76-91B9-94C543EB6B8F}" type="presParOf" srcId="{0708E706-79AB-4B6B-8D06-81E3E6BA5C26}" destId="{B3BAFFA9-8900-4C3C-B02C-630EC4780C97}" srcOrd="2" destOrd="0" presId="urn:microsoft.com/office/officeart/2005/8/layout/default"/>
    <dgm:cxn modelId="{05A0161D-F749-46F5-9D62-E2E93A2F40D8}" type="presParOf" srcId="{0708E706-79AB-4B6B-8D06-81E3E6BA5C26}" destId="{09BB1D27-6093-4EE4-AF7A-DAD29242AAB3}" srcOrd="3" destOrd="0" presId="urn:microsoft.com/office/officeart/2005/8/layout/default"/>
    <dgm:cxn modelId="{30FFC0ED-6248-4BD1-9D01-84B199CC4E1F}" type="presParOf" srcId="{0708E706-79AB-4B6B-8D06-81E3E6BA5C26}" destId="{5F8D68B9-A63C-46C3-92EF-5C70E182A992}" srcOrd="4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F7316-F5CA-442B-8A02-E2418C5508CC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7344A-04E4-4AD9-9C0D-3E86A19BD5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Lesson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Stady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процесс, развивающий  учителя,  который  описал  британский  ученый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Dadiey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в  2011 году.  Как  мы  это  делали?  Сначала совместно  планировали  урок,  после  его  проведения  обсуждали   вместе  с  теми,  кто  был  на  уроке, проводили  интервьюирование  с  учащимися  и  планировали  2  урок – это  1 цикл 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Lesson Study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цикл:  Совместное   планирование –Обсуждение- Проведение урока -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Интервьюирование              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 цикл:  Совместное  планирование  -   Обсуждение - Проведение  урока      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Интервьюирование -Обсуждение  3   урока  и  общие  выводы.  После  всего  этого   учительница  должна  была  описать,  что  для себя  открыла  и  провести  общественное  исследование.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A3ED5-B24B-443C-A303-294D4F6459F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833B-D8F7-4B4E-8F7E-1C2858A2523C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96EE-EA50-44F9-9A83-FB6801A37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833B-D8F7-4B4E-8F7E-1C2858A2523C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96EE-EA50-44F9-9A83-FB6801A37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833B-D8F7-4B4E-8F7E-1C2858A2523C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96EE-EA50-44F9-9A83-FB6801A37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833B-D8F7-4B4E-8F7E-1C2858A2523C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96EE-EA50-44F9-9A83-FB6801A37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833B-D8F7-4B4E-8F7E-1C2858A2523C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96EE-EA50-44F9-9A83-FB6801A37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833B-D8F7-4B4E-8F7E-1C2858A2523C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96EE-EA50-44F9-9A83-FB6801A37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833B-D8F7-4B4E-8F7E-1C2858A2523C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96EE-EA50-44F9-9A83-FB6801A37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833B-D8F7-4B4E-8F7E-1C2858A2523C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96EE-EA50-44F9-9A83-FB6801A37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833B-D8F7-4B4E-8F7E-1C2858A2523C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96EE-EA50-44F9-9A83-FB6801A37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833B-D8F7-4B4E-8F7E-1C2858A2523C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96EE-EA50-44F9-9A83-FB6801A37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833B-D8F7-4B4E-8F7E-1C2858A2523C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096EE-EA50-44F9-9A83-FB6801A37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7833B-D8F7-4B4E-8F7E-1C2858A2523C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96EE-EA50-44F9-9A83-FB6801A37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6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F:\DCIM\101DICAM\DSCI73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0"/>
            <a:ext cx="2000264" cy="15716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7" name="Picture 2" descr="C:\Documents and Settings\User\Рабочий стол\фотография\Новая папка\DSCI7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928670"/>
            <a:ext cx="1811881" cy="14287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" name="Picture 2" descr="C:\Documents and Settings\User\Рабочий стол\Мектеп\DSCN12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6961" y="785794"/>
            <a:ext cx="1737039" cy="15716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2" name="Picture 2" descr="C:\Documents and Settings\User\Рабочий стол\фотография\Новая папка\DSCI7387.JPG"/>
          <p:cNvPicPr>
            <a:picLocks noChangeAspect="1" noChangeArrowheads="1"/>
          </p:cNvPicPr>
          <p:nvPr/>
        </p:nvPicPr>
        <p:blipFill>
          <a:blip r:embed="rId5" cstate="print"/>
          <a:srcRect r="14655" b="13793"/>
          <a:stretch>
            <a:fillRect/>
          </a:stretch>
        </p:blipFill>
        <p:spPr bwMode="auto">
          <a:xfrm>
            <a:off x="3643306" y="4357694"/>
            <a:ext cx="1825161" cy="15428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3" name="Прямоугольник 22"/>
          <p:cNvSpPr/>
          <p:nvPr/>
        </p:nvSpPr>
        <p:spPr>
          <a:xfrm>
            <a:off x="3714744" y="1571612"/>
            <a:ext cx="14982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dirty="0" smtClean="0">
                <a:solidFill>
                  <a:srgbClr val="3709B7"/>
                </a:solidFill>
                <a:latin typeface="Times New Roman" pitchFamily="18" charset="0"/>
                <a:cs typeface="Times New Roman" pitchFamily="18" charset="0"/>
              </a:rPr>
              <a:t>Встреча </a:t>
            </a:r>
          </a:p>
          <a:p>
            <a:pPr algn="ctr"/>
            <a:r>
              <a:rPr lang="kk-KZ" dirty="0" smtClean="0">
                <a:solidFill>
                  <a:srgbClr val="3709B7"/>
                </a:solidFill>
                <a:latin typeface="Times New Roman" pitchFamily="18" charset="0"/>
                <a:cs typeface="Times New Roman" pitchFamily="18" charset="0"/>
              </a:rPr>
              <a:t>с директором</a:t>
            </a:r>
          </a:p>
          <a:p>
            <a:pPr algn="ctr"/>
            <a:r>
              <a:rPr lang="kk-KZ" dirty="0" smtClean="0">
                <a:solidFill>
                  <a:srgbClr val="3709B7"/>
                </a:solidFill>
                <a:latin typeface="Times New Roman" pitchFamily="18" charset="0"/>
                <a:cs typeface="Times New Roman" pitchFamily="18" charset="0"/>
              </a:rPr>
              <a:t>школы</a:t>
            </a:r>
            <a:endParaRPr lang="ru-RU" dirty="0">
              <a:solidFill>
                <a:srgbClr val="3709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14480" y="2285992"/>
            <a:ext cx="1934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3709B7"/>
                </a:solidFill>
                <a:latin typeface="Times New Roman" pitchFamily="18" charset="0"/>
                <a:cs typeface="Times New Roman" pitchFamily="18" charset="0"/>
              </a:rPr>
              <a:t>  Администрация </a:t>
            </a:r>
          </a:p>
          <a:p>
            <a:pPr algn="ctr"/>
            <a:r>
              <a:rPr lang="ru-RU" dirty="0" smtClean="0">
                <a:solidFill>
                  <a:srgbClr val="3709B7"/>
                </a:solidFill>
                <a:latin typeface="Times New Roman" pitchFamily="18" charset="0"/>
                <a:cs typeface="Times New Roman" pitchFamily="18" charset="0"/>
              </a:rPr>
              <a:t>школы </a:t>
            </a:r>
            <a:endParaRPr lang="ru-RU" dirty="0">
              <a:solidFill>
                <a:srgbClr val="3709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\Рабочий стол\фотография\Новая папка\DSCI70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214290"/>
            <a:ext cx="1714480" cy="14787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9" name="Прямоугольник 28"/>
          <p:cNvSpPr/>
          <p:nvPr/>
        </p:nvSpPr>
        <p:spPr>
          <a:xfrm>
            <a:off x="5643570" y="1785926"/>
            <a:ext cx="166564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rgbClr val="3709B7"/>
                </a:solidFill>
                <a:latin typeface="Times New Roman" pitchFamily="18" charset="0"/>
                <a:cs typeface="Times New Roman" pitchFamily="18" charset="0"/>
              </a:rPr>
              <a:t>Педагогический</a:t>
            </a:r>
          </a:p>
          <a:p>
            <a:pPr algn="ctr"/>
            <a:r>
              <a:rPr lang="ru-RU" sz="1600" dirty="0" smtClean="0">
                <a:solidFill>
                  <a:srgbClr val="3709B7"/>
                </a:solidFill>
                <a:latin typeface="Times New Roman" pitchFamily="18" charset="0"/>
                <a:cs typeface="Times New Roman" pitchFamily="18" charset="0"/>
              </a:rPr>
              <a:t> коллектив </a:t>
            </a:r>
          </a:p>
          <a:p>
            <a:pPr algn="ctr"/>
            <a:r>
              <a:rPr lang="ru-RU" sz="1600" dirty="0" smtClean="0">
                <a:solidFill>
                  <a:srgbClr val="3709B7"/>
                </a:solidFill>
                <a:latin typeface="Times New Roman" pitchFamily="18" charset="0"/>
                <a:cs typeface="Times New Roman" pitchFamily="18" charset="0"/>
              </a:rPr>
              <a:t>на методическом</a:t>
            </a:r>
          </a:p>
          <a:p>
            <a:pPr algn="ctr"/>
            <a:r>
              <a:rPr lang="kk-KZ" sz="1600" dirty="0" smtClean="0">
                <a:solidFill>
                  <a:srgbClr val="3709B7"/>
                </a:solidFill>
                <a:latin typeface="Times New Roman" pitchFamily="18" charset="0"/>
                <a:cs typeface="Times New Roman" pitchFamily="18" charset="0"/>
              </a:rPr>
              <a:t>совещании</a:t>
            </a:r>
            <a:endParaRPr lang="ru-RU" sz="1600" dirty="0">
              <a:solidFill>
                <a:srgbClr val="3709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500958" y="2285992"/>
            <a:ext cx="13933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dirty="0" smtClean="0">
                <a:solidFill>
                  <a:srgbClr val="3709B7"/>
                </a:solidFill>
                <a:latin typeface="Times New Roman" pitchFamily="18" charset="0"/>
                <a:cs typeface="Times New Roman" pitchFamily="18" charset="0"/>
              </a:rPr>
              <a:t>Психолог</a:t>
            </a:r>
          </a:p>
          <a:p>
            <a:pPr algn="ctr"/>
            <a:r>
              <a:rPr lang="kk-KZ" dirty="0" smtClean="0">
                <a:solidFill>
                  <a:srgbClr val="3709B7"/>
                </a:solidFill>
                <a:latin typeface="Times New Roman" pitchFamily="18" charset="0"/>
                <a:cs typeface="Times New Roman" pitchFamily="18" charset="0"/>
              </a:rPr>
              <a:t> проводит</a:t>
            </a:r>
          </a:p>
          <a:p>
            <a:pPr algn="ctr"/>
            <a:r>
              <a:rPr lang="kk-KZ" dirty="0" smtClean="0">
                <a:solidFill>
                  <a:srgbClr val="3709B7"/>
                </a:solidFill>
                <a:latin typeface="Times New Roman" pitchFamily="18" charset="0"/>
                <a:cs typeface="Times New Roman" pitchFamily="18" charset="0"/>
              </a:rPr>
              <a:t> тренинг </a:t>
            </a:r>
          </a:p>
          <a:p>
            <a:pPr algn="ctr"/>
            <a:r>
              <a:rPr lang="kk-KZ" dirty="0" smtClean="0">
                <a:solidFill>
                  <a:srgbClr val="3709B7"/>
                </a:solidFill>
                <a:latin typeface="Times New Roman" pitchFamily="18" charset="0"/>
                <a:cs typeface="Times New Roman" pitchFamily="18" charset="0"/>
              </a:rPr>
              <a:t>с учителями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785918" y="5357826"/>
            <a:ext cx="16628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dirty="0" smtClean="0">
                <a:solidFill>
                  <a:srgbClr val="3709B7"/>
                </a:solidFill>
                <a:latin typeface="Times New Roman" pitchFamily="18" charset="0"/>
                <a:cs typeface="Times New Roman" pitchFamily="18" charset="0"/>
              </a:rPr>
              <a:t>Коуч</a:t>
            </a:r>
          </a:p>
          <a:p>
            <a:pPr algn="ctr"/>
            <a:r>
              <a:rPr lang="kk-KZ" dirty="0" smtClean="0">
                <a:solidFill>
                  <a:srgbClr val="3709B7"/>
                </a:solidFill>
                <a:latin typeface="Times New Roman" pitchFamily="18" charset="0"/>
                <a:cs typeface="Times New Roman" pitchFamily="18" charset="0"/>
              </a:rPr>
              <a:t>Планирование </a:t>
            </a:r>
          </a:p>
          <a:p>
            <a:pPr algn="ctr"/>
            <a:r>
              <a:rPr lang="kk-KZ" dirty="0" smtClean="0">
                <a:solidFill>
                  <a:srgbClr val="3709B7"/>
                </a:solidFill>
                <a:latin typeface="Times New Roman" pitchFamily="18" charset="0"/>
                <a:cs typeface="Times New Roman" pitchFamily="18" charset="0"/>
              </a:rPr>
              <a:t>коучинга</a:t>
            </a:r>
          </a:p>
          <a:p>
            <a:pPr algn="ctr"/>
            <a:r>
              <a:rPr lang="kk-KZ" dirty="0" smtClean="0">
                <a:solidFill>
                  <a:srgbClr val="37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5" name="Picture 2" descr="C:\Documents and Settings\User\Рабочий стол\DSCN12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57364"/>
            <a:ext cx="2000039" cy="15001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6" name="Прямоугольник 35"/>
          <p:cNvSpPr/>
          <p:nvPr/>
        </p:nvSpPr>
        <p:spPr>
          <a:xfrm>
            <a:off x="0" y="3357562"/>
            <a:ext cx="17747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rgbClr val="3709B7"/>
                </a:solidFill>
                <a:latin typeface="Times New Roman" pitchFamily="18" charset="0"/>
                <a:cs typeface="Times New Roman" pitchFamily="18" charset="0"/>
              </a:rPr>
              <a:t>Руководители МО</a:t>
            </a:r>
          </a:p>
          <a:p>
            <a:pPr algn="ctr"/>
            <a:endParaRPr lang="ru-RU" sz="1600" dirty="0" smtClean="0">
              <a:solidFill>
                <a:srgbClr val="3709B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rgbClr val="3709B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rgbClr val="3709B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rgbClr val="3709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643306" y="5657671"/>
            <a:ext cx="17184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kk-KZ" dirty="0" smtClean="0">
              <a:solidFill>
                <a:srgbClr val="3709B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dirty="0" smtClean="0">
                <a:solidFill>
                  <a:srgbClr val="3709B7"/>
                </a:solidFill>
                <a:latin typeface="Times New Roman" pitchFamily="18" charset="0"/>
                <a:cs typeface="Times New Roman" pitchFamily="18" charset="0"/>
              </a:rPr>
              <a:t>Ментор</a:t>
            </a:r>
          </a:p>
          <a:p>
            <a:pPr algn="ctr"/>
            <a:r>
              <a:rPr lang="kk-KZ" dirty="0" smtClean="0">
                <a:solidFill>
                  <a:srgbClr val="3709B7"/>
                </a:solidFill>
                <a:latin typeface="Times New Roman" pitchFamily="18" charset="0"/>
                <a:cs typeface="Times New Roman" pitchFamily="18" charset="0"/>
              </a:rPr>
              <a:t>Корректировка </a:t>
            </a:r>
          </a:p>
          <a:p>
            <a:pPr algn="ctr"/>
            <a:r>
              <a:rPr lang="kk-KZ" dirty="0" smtClean="0">
                <a:solidFill>
                  <a:srgbClr val="3709B7"/>
                </a:solidFill>
                <a:latin typeface="Times New Roman" pitchFamily="18" charset="0"/>
                <a:cs typeface="Times New Roman" pitchFamily="18" charset="0"/>
              </a:rPr>
              <a:t>плана </a:t>
            </a:r>
            <a:endParaRPr lang="ru-RU" dirty="0">
              <a:solidFill>
                <a:srgbClr val="3709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" descr="C:\Documents and Settings\User\Рабочий стол\фотография\Новая папка\DSCI734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56" y="3714752"/>
            <a:ext cx="1785918" cy="15961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0" name="Picture 2" descr="F:\SAM_0135.JPG"/>
          <p:cNvPicPr>
            <a:picLocks noChangeAspect="1" noChangeArrowheads="1"/>
          </p:cNvPicPr>
          <p:nvPr/>
        </p:nvPicPr>
        <p:blipFill>
          <a:blip r:embed="rId9" cstate="print"/>
          <a:srcRect t="13793" r="37931"/>
          <a:stretch>
            <a:fillRect/>
          </a:stretch>
        </p:blipFill>
        <p:spPr bwMode="auto">
          <a:xfrm>
            <a:off x="5429256" y="3571876"/>
            <a:ext cx="1571636" cy="12740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2" name="Picture 4" descr="C:\Documents and Settings\User\Рабочий стол\фотография\29.04.2014 республиканский семинар\DSCI7291.JPG"/>
          <p:cNvPicPr>
            <a:picLocks noChangeAspect="1" noChangeArrowheads="1"/>
          </p:cNvPicPr>
          <p:nvPr/>
        </p:nvPicPr>
        <p:blipFill>
          <a:blip r:embed="rId10" cstate="print"/>
          <a:srcRect l="38354" t="28410" b="6232"/>
          <a:stretch>
            <a:fillRect/>
          </a:stretch>
        </p:blipFill>
        <p:spPr bwMode="auto">
          <a:xfrm>
            <a:off x="5572132" y="5500678"/>
            <a:ext cx="1643074" cy="13573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1" name="Прямоугольник 40"/>
          <p:cNvSpPr/>
          <p:nvPr/>
        </p:nvSpPr>
        <p:spPr>
          <a:xfrm>
            <a:off x="6786578" y="5643578"/>
            <a:ext cx="20002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rgbClr val="3709B7"/>
                </a:solidFill>
                <a:latin typeface="Times New Roman" pitchFamily="18" charset="0"/>
                <a:cs typeface="Times New Roman" pitchFamily="18" charset="0"/>
              </a:rPr>
              <a:t>Менти</a:t>
            </a:r>
            <a:endParaRPr lang="ru-RU" dirty="0" smtClean="0">
              <a:solidFill>
                <a:srgbClr val="3709B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dirty="0" smtClean="0">
                <a:solidFill>
                  <a:srgbClr val="3709B7"/>
                </a:solidFill>
                <a:latin typeface="Times New Roman" pitchFamily="18" charset="0"/>
                <a:cs typeface="Times New Roman" pitchFamily="18" charset="0"/>
              </a:rPr>
              <a:t>Анализ </a:t>
            </a:r>
          </a:p>
          <a:p>
            <a:pPr algn="ctr"/>
            <a:r>
              <a:rPr lang="kk-KZ" dirty="0" smtClean="0">
                <a:solidFill>
                  <a:srgbClr val="3709B7"/>
                </a:solidFill>
                <a:latin typeface="Times New Roman" pitchFamily="18" charset="0"/>
                <a:cs typeface="Times New Roman" pitchFamily="18" charset="0"/>
              </a:rPr>
              <a:t>посещенного</a:t>
            </a:r>
          </a:p>
          <a:p>
            <a:pPr algn="ctr"/>
            <a:r>
              <a:rPr lang="kk-KZ" dirty="0" smtClean="0">
                <a:solidFill>
                  <a:srgbClr val="3709B7"/>
                </a:solidFill>
                <a:latin typeface="Times New Roman" pitchFamily="18" charset="0"/>
                <a:cs typeface="Times New Roman" pitchFamily="18" charset="0"/>
              </a:rPr>
              <a:t> урока </a:t>
            </a:r>
          </a:p>
          <a:p>
            <a:pPr algn="ctr"/>
            <a:endParaRPr lang="ru-RU" dirty="0">
              <a:solidFill>
                <a:srgbClr val="3709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215206" y="4786322"/>
            <a:ext cx="1928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3709B7"/>
                </a:solidFill>
                <a:latin typeface="Times New Roman" pitchFamily="18" charset="0"/>
                <a:cs typeface="Times New Roman" pitchFamily="18" charset="0"/>
              </a:rPr>
              <a:t>Классные</a:t>
            </a:r>
          </a:p>
          <a:p>
            <a:pPr algn="ctr"/>
            <a:r>
              <a:rPr lang="ru-RU" dirty="0" smtClean="0">
                <a:solidFill>
                  <a:srgbClr val="3709B7"/>
                </a:solidFill>
                <a:latin typeface="Times New Roman" pitchFamily="18" charset="0"/>
                <a:cs typeface="Times New Roman" pitchFamily="18" charset="0"/>
              </a:rPr>
              <a:t>  руководители</a:t>
            </a:r>
            <a:endParaRPr lang="ru-RU" dirty="0">
              <a:solidFill>
                <a:srgbClr val="3709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357818" y="4714884"/>
            <a:ext cx="1754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dirty="0" smtClean="0">
                <a:solidFill>
                  <a:srgbClr val="3709B7"/>
                </a:solidFill>
                <a:latin typeface="Times New Roman" pitchFamily="18" charset="0"/>
                <a:cs typeface="Times New Roman" pitchFamily="18" charset="0"/>
              </a:rPr>
              <a:t>Анкетирование </a:t>
            </a:r>
            <a:endParaRPr lang="ru-RU" dirty="0" smtClean="0">
              <a:solidFill>
                <a:srgbClr val="3709B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3709B7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endParaRPr lang="ru-RU" dirty="0">
              <a:solidFill>
                <a:srgbClr val="3709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Documents and Settings\User\Рабочий стол\фотография\Новая папка\DSCI7101.JPG"/>
          <p:cNvPicPr>
            <a:picLocks noChangeAspect="1" noChangeArrowheads="1"/>
          </p:cNvPicPr>
          <p:nvPr/>
        </p:nvPicPr>
        <p:blipFill>
          <a:blip r:embed="rId11" cstate="print"/>
          <a:srcRect t="26179"/>
          <a:stretch>
            <a:fillRect/>
          </a:stretch>
        </p:blipFill>
        <p:spPr bwMode="auto">
          <a:xfrm>
            <a:off x="7286644" y="3500438"/>
            <a:ext cx="1857356" cy="14327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9" name="TextBox 48"/>
          <p:cNvSpPr txBox="1"/>
          <p:nvPr/>
        </p:nvSpPr>
        <p:spPr>
          <a:xfrm>
            <a:off x="2285984" y="2928934"/>
            <a:ext cx="43957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Работа с коллегами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" name="Picture 6" descr="C:\Documents and Settings\User\Рабочий стол\Мектеп\Жаңа қалта\DSCI708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4000504"/>
            <a:ext cx="1989997" cy="12858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2" name="Прямоугольник 51"/>
          <p:cNvSpPr/>
          <p:nvPr/>
        </p:nvSpPr>
        <p:spPr>
          <a:xfrm>
            <a:off x="0" y="5357826"/>
            <a:ext cx="16069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dirty="0" smtClean="0">
                <a:solidFill>
                  <a:srgbClr val="3709B7"/>
                </a:solidFill>
                <a:latin typeface="Times New Roman" pitchFamily="18" charset="0"/>
                <a:cs typeface="Times New Roman" pitchFamily="18" charset="0"/>
              </a:rPr>
              <a:t>Инициативная</a:t>
            </a:r>
          </a:p>
          <a:p>
            <a:pPr algn="ctr"/>
            <a:r>
              <a:rPr lang="kk-KZ" dirty="0" smtClean="0">
                <a:solidFill>
                  <a:srgbClr val="3709B7"/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</a:p>
          <a:p>
            <a:pPr algn="ctr"/>
            <a:r>
              <a:rPr lang="kk-KZ" dirty="0" smtClean="0">
                <a:solidFill>
                  <a:srgbClr val="3709B7"/>
                </a:solidFill>
                <a:latin typeface="Times New Roman" pitchFamily="18" charset="0"/>
                <a:cs typeface="Times New Roman" pitchFamily="18" charset="0"/>
              </a:rPr>
              <a:t>Обсуждение </a:t>
            </a:r>
          </a:p>
          <a:p>
            <a:pPr algn="ctr"/>
            <a:r>
              <a:rPr lang="kk-KZ" dirty="0" smtClean="0">
                <a:solidFill>
                  <a:srgbClr val="3709B7"/>
                </a:solidFill>
                <a:latin typeface="Times New Roman" pitchFamily="18" charset="0"/>
                <a:cs typeface="Times New Roman" pitchFamily="18" charset="0"/>
              </a:rPr>
              <a:t>в группе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0"/>
            <a:ext cx="198221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1400" dirty="0" smtClean="0">
                <a:solidFill>
                  <a:srgbClr val="5E1602"/>
                </a:solidFill>
                <a:latin typeface="Times New Roman" pitchFamily="18" charset="0"/>
                <a:cs typeface="Times New Roman" pitchFamily="18" charset="0"/>
              </a:rPr>
              <a:t>Серик Э.С.</a:t>
            </a:r>
            <a:endParaRPr lang="kk-KZ" sz="1400" dirty="0" smtClean="0">
              <a:solidFill>
                <a:srgbClr val="5E160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400" dirty="0" smtClean="0">
                <a:solidFill>
                  <a:srgbClr val="5E1602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kk-KZ" sz="1400" dirty="0" smtClean="0">
                <a:solidFill>
                  <a:srgbClr val="5E1602"/>
                </a:solidFill>
                <a:latin typeface="Times New Roman" pitchFamily="18" charset="0"/>
                <a:cs typeface="Times New Roman" pitchFamily="18" charset="0"/>
              </a:rPr>
              <a:t>русского языка</a:t>
            </a:r>
          </a:p>
          <a:p>
            <a:pPr algn="ctr"/>
            <a:r>
              <a:rPr lang="kk-KZ" sz="1400" dirty="0" smtClean="0">
                <a:solidFill>
                  <a:srgbClr val="5E1602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kk-KZ" sz="1400" dirty="0" smtClean="0">
                <a:solidFill>
                  <a:srgbClr val="5E1602"/>
                </a:solidFill>
                <a:latin typeface="Times New Roman" pitchFamily="18" charset="0"/>
                <a:cs typeface="Times New Roman" pitchFamily="18" charset="0"/>
              </a:rPr>
              <a:t>литературы</a:t>
            </a:r>
          </a:p>
          <a:p>
            <a:pPr algn="ctr"/>
            <a:r>
              <a:rPr lang="kk-KZ" sz="1400" dirty="0" smtClean="0">
                <a:solidFill>
                  <a:srgbClr val="5E160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kk-KZ" sz="1400" dirty="0" smtClean="0">
                <a:solidFill>
                  <a:srgbClr val="5E1602"/>
                </a:solidFill>
                <a:latin typeface="Times New Roman" pitchFamily="18" charset="0"/>
                <a:cs typeface="Times New Roman" pitchFamily="18" charset="0"/>
              </a:rPr>
              <a:t>редней школы </a:t>
            </a:r>
          </a:p>
          <a:p>
            <a:pPr algn="ctr"/>
            <a:r>
              <a:rPr lang="kk-KZ" sz="1400" dirty="0" smtClean="0">
                <a:solidFill>
                  <a:srgbClr val="5E1602"/>
                </a:solidFill>
                <a:latin typeface="Times New Roman" pitchFamily="18" charset="0"/>
                <a:cs typeface="Times New Roman" pitchFamily="18" charset="0"/>
              </a:rPr>
              <a:t>имени О.Жанабаева</a:t>
            </a:r>
          </a:p>
          <a:p>
            <a:pPr algn="ctr"/>
            <a:r>
              <a:rPr lang="kk-KZ" sz="1400" dirty="0" smtClean="0">
                <a:solidFill>
                  <a:srgbClr val="5E1602"/>
                </a:solidFill>
                <a:latin typeface="Times New Roman" pitchFamily="18" charset="0"/>
                <a:cs typeface="Times New Roman" pitchFamily="18" charset="0"/>
              </a:rPr>
              <a:t>Райымбекский р/н</a:t>
            </a:r>
          </a:p>
          <a:p>
            <a:pPr algn="ctr"/>
            <a:r>
              <a:rPr lang="kk-KZ" sz="1400" dirty="0" smtClean="0">
                <a:solidFill>
                  <a:srgbClr val="5E1602"/>
                </a:solidFill>
                <a:latin typeface="Times New Roman" pitchFamily="18" charset="0"/>
                <a:cs typeface="Times New Roman" pitchFamily="18" charset="0"/>
              </a:rPr>
              <a:t>С.Кегень</a:t>
            </a:r>
            <a:endParaRPr lang="ru-RU" sz="1400" dirty="0">
              <a:solidFill>
                <a:srgbClr val="5E160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0" y="3857628"/>
          <a:ext cx="9358282" cy="3714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1472" y="0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3709B7"/>
                </a:solidFill>
                <a:latin typeface="Times New Roman" pitchFamily="18" charset="0"/>
                <a:cs typeface="Times New Roman" pitchFamily="18" charset="0"/>
              </a:rPr>
              <a:t>Самый активный</a:t>
            </a:r>
            <a:endParaRPr lang="ru-RU" sz="2800" dirty="0">
              <a:solidFill>
                <a:srgbClr val="3709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3570" y="0"/>
            <a:ext cx="2981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3709B7"/>
                </a:solidFill>
                <a:latin typeface="Times New Roman" pitchFamily="18" charset="0"/>
                <a:cs typeface="Times New Roman" pitchFamily="18" charset="0"/>
              </a:rPr>
              <a:t>мой помощник</a:t>
            </a:r>
            <a:endParaRPr lang="ru-RU" sz="2800" dirty="0">
              <a:solidFill>
                <a:srgbClr val="3709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Documents and Settings\User\Рабочий стол\фотография\Новая папка\DSCI73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0"/>
            <a:ext cx="2293953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5" descr="C:\Documents and Settings\User\Рабочий стол\фотография\Новая папка\DSCI709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571480"/>
            <a:ext cx="2286016" cy="17145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Picture 4" descr="C:\Documents and Settings\User\Рабочий стол\фотография\Новая папка\DSCI708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728" y="2786058"/>
            <a:ext cx="2286016" cy="17961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193" name="Picture 1" descr="C:\Documents and Settings\User\Рабочий стол\Мектеп\уроки\DSCI713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43702" y="642918"/>
            <a:ext cx="2304957" cy="17287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194" name="Picture 2" descr="C:\Documents and Settings\User\Рабочий стол\Мектеп\уроки\DSCI714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72132" y="3053950"/>
            <a:ext cx="2286016" cy="17145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4" name="Прямоугольник 13"/>
          <p:cNvSpPr/>
          <p:nvPr/>
        </p:nvSpPr>
        <p:spPr>
          <a:xfrm>
            <a:off x="3571868" y="2357430"/>
            <a:ext cx="192882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5E1602"/>
                </a:solidFill>
                <a:latin typeface="Times New Roman" pitchFamily="18" charset="0"/>
                <a:cs typeface="Times New Roman" pitchFamily="18" charset="0"/>
              </a:rPr>
              <a:t>Учитель казахского языка и литературы, учитель окончивший курсы 3 уровня, </a:t>
            </a:r>
            <a:r>
              <a:rPr lang="ru-RU" sz="1400" dirty="0" smtClean="0">
                <a:solidFill>
                  <a:srgbClr val="5E1602"/>
                </a:solidFill>
                <a:latin typeface="Times New Roman" pitchFamily="18" charset="0"/>
                <a:cs typeface="Times New Roman" pitchFamily="18" charset="0"/>
              </a:rPr>
              <a:t>опытный педагог, обладающий глубокими знаниями, </a:t>
            </a:r>
            <a:r>
              <a:rPr lang="ru-RU" sz="1400" dirty="0" err="1" smtClean="0">
                <a:solidFill>
                  <a:srgbClr val="5E1602"/>
                </a:solidFill>
                <a:latin typeface="Times New Roman" pitchFamily="18" charset="0"/>
                <a:cs typeface="Times New Roman" pitchFamily="18" charset="0"/>
              </a:rPr>
              <a:t>профессио-нальным</a:t>
            </a:r>
            <a:r>
              <a:rPr lang="ru-RU" sz="1400" dirty="0" smtClean="0">
                <a:solidFill>
                  <a:srgbClr val="5E1602"/>
                </a:solidFill>
                <a:latin typeface="Times New Roman" pitchFamily="18" charset="0"/>
                <a:cs typeface="Times New Roman" pitchFamily="18" charset="0"/>
              </a:rPr>
              <a:t> мышлением и творческим потенциалом</a:t>
            </a:r>
            <a:endParaRPr lang="ru-RU" dirty="0">
              <a:solidFill>
                <a:srgbClr val="5E160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28599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Проведение  коучинга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357290" y="4572008"/>
            <a:ext cx="2303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Обсуждение в группе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43702" y="2357430"/>
            <a:ext cx="2500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/>
              <a:t>Во время групповой</a:t>
            </a:r>
          </a:p>
          <a:p>
            <a:pPr algn="ctr"/>
            <a:r>
              <a:rPr lang="kk-KZ" dirty="0" smtClean="0"/>
              <a:t> работы учащихся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http://fonstola.ru/pic/201201/2560x1600/fonstola.ru-672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grpSp>
        <p:nvGrpSpPr>
          <p:cNvPr id="86" name="Группа 85"/>
          <p:cNvGrpSpPr/>
          <p:nvPr/>
        </p:nvGrpSpPr>
        <p:grpSpPr>
          <a:xfrm>
            <a:off x="3500430" y="5072074"/>
            <a:ext cx="2286016" cy="1785926"/>
            <a:chOff x="4772041" y="0"/>
            <a:chExt cx="3771900" cy="37719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7" name=" 3"/>
            <p:cNvSpPr/>
            <p:nvPr/>
          </p:nvSpPr>
          <p:spPr>
            <a:xfrm>
              <a:off x="4772041" y="0"/>
              <a:ext cx="3771900" cy="37719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8" name=" 4"/>
            <p:cNvSpPr/>
            <p:nvPr/>
          </p:nvSpPr>
          <p:spPr>
            <a:xfrm>
              <a:off x="5530358" y="883552"/>
              <a:ext cx="2255266" cy="19388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930" tIns="74930" rIns="74930" bIns="74930" numCol="1" spcCol="1270" anchor="ctr" anchorCtr="0">
              <a:noAutofit/>
            </a:bodyPr>
            <a:lstStyle/>
            <a:p>
              <a:pPr lvl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900" kern="12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071934" y="3929066"/>
            <a:ext cx="1143008" cy="1243008"/>
            <a:chOff x="4772041" y="0"/>
            <a:chExt cx="3771900" cy="3771900"/>
          </a:xfrm>
          <a:solidFill>
            <a:srgbClr val="FF6699"/>
          </a:solidFill>
        </p:grpSpPr>
        <p:sp>
          <p:nvSpPr>
            <p:cNvPr id="29" name=" 3"/>
            <p:cNvSpPr/>
            <p:nvPr/>
          </p:nvSpPr>
          <p:spPr>
            <a:xfrm>
              <a:off x="4772041" y="0"/>
              <a:ext cx="3771900" cy="37719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 4"/>
            <p:cNvSpPr/>
            <p:nvPr/>
          </p:nvSpPr>
          <p:spPr>
            <a:xfrm>
              <a:off x="5530358" y="883552"/>
              <a:ext cx="2255266" cy="19388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930" tIns="74930" rIns="74930" bIns="74930" numCol="1" spcCol="1270" anchor="ctr" anchorCtr="0">
              <a:noAutofit/>
            </a:bodyPr>
            <a:lstStyle/>
            <a:p>
              <a:pPr lvl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900" kern="1200" dirty="0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0" y="3214686"/>
            <a:ext cx="1357322" cy="1457322"/>
            <a:chOff x="4772041" y="0"/>
            <a:chExt cx="3771900" cy="37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6" name=" 3"/>
            <p:cNvSpPr/>
            <p:nvPr/>
          </p:nvSpPr>
          <p:spPr>
            <a:xfrm>
              <a:off x="4772041" y="0"/>
              <a:ext cx="3771900" cy="37719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 4"/>
            <p:cNvSpPr/>
            <p:nvPr/>
          </p:nvSpPr>
          <p:spPr>
            <a:xfrm>
              <a:off x="5530358" y="883552"/>
              <a:ext cx="2255266" cy="19388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930" tIns="74930" rIns="74930" bIns="74930" numCol="1" spcCol="1270" anchor="ctr" anchorCtr="0">
              <a:noAutofit/>
            </a:bodyPr>
            <a:lstStyle/>
            <a:p>
              <a:pPr lvl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900" kern="1200" dirty="0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2214546" y="0"/>
            <a:ext cx="4983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Сетевое сообщество </a:t>
            </a:r>
            <a:r>
              <a:rPr lang="kk-K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“Радуга”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929058" y="5643578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ЦПМ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214282" y="4429132"/>
            <a:ext cx="2286016" cy="1785926"/>
            <a:chOff x="4772041" y="0"/>
            <a:chExt cx="3771900" cy="37719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8" name=" 3"/>
            <p:cNvSpPr/>
            <p:nvPr/>
          </p:nvSpPr>
          <p:spPr>
            <a:xfrm>
              <a:off x="4772041" y="0"/>
              <a:ext cx="3771900" cy="37719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 4"/>
            <p:cNvSpPr/>
            <p:nvPr/>
          </p:nvSpPr>
          <p:spPr>
            <a:xfrm>
              <a:off x="5530358" y="883552"/>
              <a:ext cx="2255266" cy="19388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930" tIns="74930" rIns="74930" bIns="74930" numCol="1" spcCol="1270" anchor="ctr" anchorCtr="0">
              <a:noAutofit/>
            </a:bodyPr>
            <a:lstStyle/>
            <a:p>
              <a:pPr lvl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900" kern="1200" dirty="0"/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857224" y="2357430"/>
            <a:ext cx="1285884" cy="1314446"/>
            <a:chOff x="4772041" y="0"/>
            <a:chExt cx="3771900" cy="37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7" name=" 3"/>
            <p:cNvSpPr/>
            <p:nvPr/>
          </p:nvSpPr>
          <p:spPr>
            <a:xfrm>
              <a:off x="4772041" y="0"/>
              <a:ext cx="3771900" cy="37719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 4"/>
            <p:cNvSpPr/>
            <p:nvPr/>
          </p:nvSpPr>
          <p:spPr>
            <a:xfrm>
              <a:off x="5530358" y="883552"/>
              <a:ext cx="2255266" cy="19388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930" tIns="74930" rIns="74930" bIns="74930" numCol="1" spcCol="1270" anchor="ctr" anchorCtr="0">
              <a:noAutofit/>
            </a:bodyPr>
            <a:lstStyle/>
            <a:p>
              <a:pPr lvl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900" kern="1200" dirty="0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1500166" y="3286124"/>
            <a:ext cx="1285884" cy="1314446"/>
            <a:chOff x="4772041" y="0"/>
            <a:chExt cx="3771900" cy="37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80" name=" 3"/>
            <p:cNvSpPr/>
            <p:nvPr/>
          </p:nvSpPr>
          <p:spPr>
            <a:xfrm>
              <a:off x="4772041" y="0"/>
              <a:ext cx="3771900" cy="37719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 4"/>
            <p:cNvSpPr/>
            <p:nvPr/>
          </p:nvSpPr>
          <p:spPr>
            <a:xfrm>
              <a:off x="5530358" y="883552"/>
              <a:ext cx="2255266" cy="19388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930" tIns="74930" rIns="74930" bIns="74930" numCol="1" spcCol="1270" anchor="ctr" anchorCtr="0">
              <a:noAutofit/>
            </a:bodyPr>
            <a:lstStyle/>
            <a:p>
              <a:pPr lvl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900" kern="1200" dirty="0"/>
            </a:p>
          </p:txBody>
        </p:sp>
      </p:grpSp>
      <p:sp>
        <p:nvSpPr>
          <p:cNvPr id="82" name="Прямоугольник 81"/>
          <p:cNvSpPr/>
          <p:nvPr/>
        </p:nvSpPr>
        <p:spPr>
          <a:xfrm>
            <a:off x="571472" y="4929198"/>
            <a:ext cx="1643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Интернет </a:t>
            </a:r>
          </a:p>
          <a:p>
            <a:pPr algn="ctr"/>
            <a:r>
              <a:rPr lang="kk-KZ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сообщество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85720" y="3643314"/>
            <a:ext cx="716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 smtClean="0">
                <a:solidFill>
                  <a:srgbClr val="3709B7"/>
                </a:solidFill>
                <a:latin typeface="Times New Roman" pitchFamily="18" charset="0"/>
                <a:cs typeface="Times New Roman" pitchFamily="18" charset="0"/>
              </a:rPr>
              <a:t>Мир</a:t>
            </a:r>
            <a:endParaRPr lang="ru-RU" sz="2000" b="1" dirty="0">
              <a:solidFill>
                <a:srgbClr val="3709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571604" y="3714752"/>
            <a:ext cx="1115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3709B7"/>
                </a:solidFill>
                <a:latin typeface="Times New Roman" pitchFamily="18" charset="0"/>
                <a:cs typeface="Times New Roman" pitchFamily="18" charset="0"/>
              </a:rPr>
              <a:t> Область</a:t>
            </a:r>
            <a:endParaRPr lang="ru-RU" b="1" dirty="0">
              <a:solidFill>
                <a:srgbClr val="3709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785786" y="2714620"/>
            <a:ext cx="1393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3709B7"/>
                </a:solidFill>
                <a:latin typeface="Times New Roman" pitchFamily="18" charset="0"/>
                <a:cs typeface="Times New Roman" pitchFamily="18" charset="0"/>
              </a:rPr>
              <a:t>Республика</a:t>
            </a:r>
            <a:endParaRPr lang="ru-RU" b="1" dirty="0">
              <a:solidFill>
                <a:srgbClr val="3709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214810" y="4357694"/>
            <a:ext cx="91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Регион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0" name="Группа 89"/>
          <p:cNvGrpSpPr/>
          <p:nvPr/>
        </p:nvGrpSpPr>
        <p:grpSpPr>
          <a:xfrm>
            <a:off x="3428992" y="3000372"/>
            <a:ext cx="1143008" cy="1243008"/>
            <a:chOff x="4772041" y="0"/>
            <a:chExt cx="3771900" cy="3771900"/>
          </a:xfrm>
          <a:solidFill>
            <a:srgbClr val="FF6699"/>
          </a:solidFill>
        </p:grpSpPr>
        <p:sp>
          <p:nvSpPr>
            <p:cNvPr id="91" name=" 3"/>
            <p:cNvSpPr/>
            <p:nvPr/>
          </p:nvSpPr>
          <p:spPr>
            <a:xfrm>
              <a:off x="4772041" y="0"/>
              <a:ext cx="3771900" cy="37719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2" name=" 4"/>
            <p:cNvSpPr/>
            <p:nvPr/>
          </p:nvSpPr>
          <p:spPr>
            <a:xfrm>
              <a:off x="5530358" y="883552"/>
              <a:ext cx="2255266" cy="19388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930" tIns="74930" rIns="74930" bIns="74930" numCol="1" spcCol="1270" anchor="ctr" anchorCtr="0">
              <a:noAutofit/>
            </a:bodyPr>
            <a:lstStyle/>
            <a:p>
              <a:pPr lvl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900" kern="1200" dirty="0"/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3428992" y="3429000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РайОНО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 3"/>
          <p:cNvSpPr/>
          <p:nvPr/>
        </p:nvSpPr>
        <p:spPr>
          <a:xfrm>
            <a:off x="4500562" y="2857496"/>
            <a:ext cx="1143008" cy="1243008"/>
          </a:xfrm>
          <a:prstGeom prst="gear9">
            <a:avLst/>
          </a:prstGeom>
          <a:solidFill>
            <a:srgbClr val="FF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5" name="TextBox 94"/>
          <p:cNvSpPr txBox="1"/>
          <p:nvPr/>
        </p:nvSpPr>
        <p:spPr>
          <a:xfrm>
            <a:off x="4643438" y="3286124"/>
            <a:ext cx="925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1" name="Группа 100"/>
          <p:cNvGrpSpPr/>
          <p:nvPr/>
        </p:nvGrpSpPr>
        <p:grpSpPr>
          <a:xfrm>
            <a:off x="6429388" y="4786322"/>
            <a:ext cx="2286016" cy="1785926"/>
            <a:chOff x="4772041" y="0"/>
            <a:chExt cx="3771900" cy="37719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2" name=" 3"/>
            <p:cNvSpPr/>
            <p:nvPr/>
          </p:nvSpPr>
          <p:spPr>
            <a:xfrm>
              <a:off x="4772041" y="0"/>
              <a:ext cx="3771900" cy="37719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3" name=" 4"/>
            <p:cNvSpPr/>
            <p:nvPr/>
          </p:nvSpPr>
          <p:spPr>
            <a:xfrm>
              <a:off x="5530358" y="883552"/>
              <a:ext cx="2255266" cy="19388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930" tIns="74930" rIns="74930" bIns="74930" numCol="1" spcCol="1270" anchor="ctr" anchorCtr="0">
              <a:noAutofit/>
            </a:bodyPr>
            <a:lstStyle/>
            <a:p>
              <a:pPr lvl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900" kern="1200" dirty="0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6929454" y="5357826"/>
            <a:ext cx="1521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Неучебные </a:t>
            </a:r>
          </a:p>
          <a:p>
            <a:pPr algn="ctr"/>
            <a:r>
              <a:rPr lang="kk-K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5" name="Группа 104"/>
          <p:cNvGrpSpPr/>
          <p:nvPr/>
        </p:nvGrpSpPr>
        <p:grpSpPr>
          <a:xfrm>
            <a:off x="6286512" y="3714752"/>
            <a:ext cx="1285884" cy="1314446"/>
            <a:chOff x="4772041" y="0"/>
            <a:chExt cx="3771900" cy="37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06" name=" 3"/>
            <p:cNvSpPr/>
            <p:nvPr/>
          </p:nvSpPr>
          <p:spPr>
            <a:xfrm>
              <a:off x="4772041" y="0"/>
              <a:ext cx="3771900" cy="37719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7" name=" 4"/>
            <p:cNvSpPr/>
            <p:nvPr/>
          </p:nvSpPr>
          <p:spPr>
            <a:xfrm>
              <a:off x="5530358" y="883552"/>
              <a:ext cx="2255266" cy="19388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930" tIns="74930" rIns="74930" bIns="74930" numCol="1" spcCol="1270" anchor="ctr" anchorCtr="0">
              <a:noAutofit/>
            </a:bodyPr>
            <a:lstStyle/>
            <a:p>
              <a:pPr lvl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900" kern="1200" dirty="0"/>
            </a:p>
          </p:txBody>
        </p:sp>
      </p:grpSp>
      <p:grpSp>
        <p:nvGrpSpPr>
          <p:cNvPr id="114" name="Группа 113"/>
          <p:cNvGrpSpPr/>
          <p:nvPr/>
        </p:nvGrpSpPr>
        <p:grpSpPr>
          <a:xfrm rot="20735689">
            <a:off x="6929866" y="2711032"/>
            <a:ext cx="1285884" cy="1314446"/>
            <a:chOff x="4772041" y="0"/>
            <a:chExt cx="3771900" cy="37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15" name=" 3"/>
            <p:cNvSpPr/>
            <p:nvPr/>
          </p:nvSpPr>
          <p:spPr>
            <a:xfrm>
              <a:off x="4772041" y="0"/>
              <a:ext cx="3771900" cy="37719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6" name=" 4"/>
            <p:cNvSpPr/>
            <p:nvPr/>
          </p:nvSpPr>
          <p:spPr>
            <a:xfrm>
              <a:off x="5530358" y="883552"/>
              <a:ext cx="2255266" cy="19388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930" tIns="74930" rIns="74930" bIns="74930" numCol="1" spcCol="1270" anchor="ctr" anchorCtr="0">
              <a:noAutofit/>
            </a:bodyPr>
            <a:lstStyle/>
            <a:p>
              <a:pPr lvl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900" kern="1200" dirty="0"/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7572396" y="3714752"/>
            <a:ext cx="1285884" cy="1314446"/>
            <a:chOff x="4772041" y="0"/>
            <a:chExt cx="3771900" cy="37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18" name=" 3"/>
            <p:cNvSpPr/>
            <p:nvPr/>
          </p:nvSpPr>
          <p:spPr>
            <a:xfrm>
              <a:off x="4772041" y="0"/>
              <a:ext cx="3771900" cy="3771900"/>
            </a:xfrm>
            <a:prstGeom prst="gear9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9" name=" 4"/>
            <p:cNvSpPr/>
            <p:nvPr/>
          </p:nvSpPr>
          <p:spPr>
            <a:xfrm>
              <a:off x="5530358" y="883552"/>
              <a:ext cx="2255266" cy="19388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930" tIns="74930" rIns="74930" bIns="74930" numCol="1" spcCol="1270" anchor="ctr" anchorCtr="0">
              <a:noAutofit/>
            </a:bodyPr>
            <a:lstStyle/>
            <a:p>
              <a:pPr lvl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900" kern="1200" dirty="0"/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6500826" y="414338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C00000"/>
                </a:solidFill>
              </a:rPr>
              <a:t>Радио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429520" y="4143380"/>
            <a:ext cx="148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C00000"/>
                </a:solidFill>
              </a:rPr>
              <a:t>Телевидение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072330" y="3143248"/>
            <a:ext cx="9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Печать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 3"/>
          <p:cNvSpPr/>
          <p:nvPr/>
        </p:nvSpPr>
        <p:spPr>
          <a:xfrm>
            <a:off x="4357686" y="2071678"/>
            <a:ext cx="776294" cy="895342"/>
          </a:xfrm>
          <a:prstGeom prst="gear9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6" name=" 3"/>
          <p:cNvSpPr/>
          <p:nvPr/>
        </p:nvSpPr>
        <p:spPr>
          <a:xfrm>
            <a:off x="4786314" y="1428736"/>
            <a:ext cx="776294" cy="895342"/>
          </a:xfrm>
          <a:prstGeom prst="gear9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7" name=" 3"/>
          <p:cNvSpPr/>
          <p:nvPr/>
        </p:nvSpPr>
        <p:spPr>
          <a:xfrm>
            <a:off x="5072066" y="2143116"/>
            <a:ext cx="776294" cy="895342"/>
          </a:xfrm>
          <a:prstGeom prst="gear9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8" name="TextBox 127"/>
          <p:cNvSpPr txBox="1"/>
          <p:nvPr/>
        </p:nvSpPr>
        <p:spPr>
          <a:xfrm>
            <a:off x="4500562" y="235743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3709B7"/>
                </a:solidFill>
              </a:rPr>
              <a:t>МО</a:t>
            </a:r>
            <a:endParaRPr lang="ru-RU" b="1" dirty="0">
              <a:solidFill>
                <a:srgbClr val="3709B7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786314" y="2143116"/>
            <a:ext cx="1483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600" b="1" dirty="0" smtClean="0">
                <a:solidFill>
                  <a:srgbClr val="3709B7"/>
                </a:solidFill>
              </a:rPr>
              <a:t>Инициативная</a:t>
            </a:r>
          </a:p>
          <a:p>
            <a:pPr algn="ctr"/>
            <a:r>
              <a:rPr lang="kk-KZ" sz="1600" b="1" dirty="0" smtClean="0">
                <a:solidFill>
                  <a:srgbClr val="3709B7"/>
                </a:solidFill>
              </a:rPr>
              <a:t>группа</a:t>
            </a:r>
            <a:endParaRPr lang="ru-RU" sz="1600" b="1" dirty="0">
              <a:solidFill>
                <a:srgbClr val="3709B7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643438" y="1643050"/>
            <a:ext cx="1136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3709B7"/>
                </a:solidFill>
              </a:rPr>
              <a:t>Родители</a:t>
            </a:r>
            <a:endParaRPr lang="ru-RU" b="1" dirty="0">
              <a:solidFill>
                <a:srgbClr val="3709B7"/>
              </a:solidFill>
            </a:endParaRPr>
          </a:p>
        </p:txBody>
      </p:sp>
      <p:sp>
        <p:nvSpPr>
          <p:cNvPr id="131" name=" 3"/>
          <p:cNvSpPr/>
          <p:nvPr/>
        </p:nvSpPr>
        <p:spPr>
          <a:xfrm>
            <a:off x="4786314" y="642918"/>
            <a:ext cx="776294" cy="895342"/>
          </a:xfrm>
          <a:prstGeom prst="gear9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2" name="TextBox 131"/>
          <p:cNvSpPr txBox="1"/>
          <p:nvPr/>
        </p:nvSpPr>
        <p:spPr>
          <a:xfrm>
            <a:off x="4714876" y="857232"/>
            <a:ext cx="10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3709B7"/>
                </a:solidFill>
              </a:rPr>
              <a:t>Ученики</a:t>
            </a:r>
            <a:endParaRPr lang="ru-RU" b="1" dirty="0">
              <a:solidFill>
                <a:srgbClr val="3709B7"/>
              </a:solidFill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5500694" y="0"/>
            <a:ext cx="364330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сообщества: </a:t>
            </a:r>
          </a:p>
          <a:p>
            <a:pPr algn="ctr"/>
            <a:r>
              <a:rPr lang="ru-RU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b="1" i="1" dirty="0" smtClean="0">
                <a:solidFill>
                  <a:schemeClr val="bg1"/>
                </a:solidFill>
                <a:latin typeface="Book Antiqua" pitchFamily="18" charset="0"/>
              </a:rPr>
              <a:t>оздание единого информационного пространства, обмен опытом, поддержка и сотрудничество, распространение успешных педагогических практик, повышение профессионального уровня, поддержка новых образовательных инициатив</a:t>
            </a:r>
          </a:p>
          <a:p>
            <a:pPr algn="ctr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0" y="571480"/>
            <a:ext cx="29242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Тема:  </a:t>
            </a:r>
          </a:p>
          <a:p>
            <a:pPr algn="ctr"/>
            <a:r>
              <a:rPr lang="kk-KZ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Новые методы и подходы</a:t>
            </a:r>
          </a:p>
          <a:p>
            <a:pPr algn="ctr"/>
            <a:r>
              <a:rPr lang="kk-KZ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обучении в условиях </a:t>
            </a:r>
          </a:p>
          <a:p>
            <a:pPr algn="ctr"/>
            <a:r>
              <a:rPr lang="kk-KZ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kk-KZ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оллаборативного обучения</a:t>
            </a:r>
            <a:endParaRPr lang="ru-RU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</TotalTime>
  <Words>283</Words>
  <Application>Microsoft Office PowerPoint</Application>
  <PresentationFormat>Экран (4:3)</PresentationFormat>
  <Paragraphs>88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 с коллегами </dc:title>
  <dc:creator>User</dc:creator>
  <cp:lastModifiedBy>User</cp:lastModifiedBy>
  <cp:revision>95</cp:revision>
  <dcterms:created xsi:type="dcterms:W3CDTF">2014-06-03T13:54:18Z</dcterms:created>
  <dcterms:modified xsi:type="dcterms:W3CDTF">2014-06-06T18:57:42Z</dcterms:modified>
</cp:coreProperties>
</file>