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4" r:id="rId2"/>
    <p:sldId id="260" r:id="rId3"/>
    <p:sldId id="285" r:id="rId4"/>
    <p:sldId id="286" r:id="rId5"/>
    <p:sldId id="265" r:id="rId6"/>
    <p:sldId id="268" r:id="rId7"/>
    <p:sldId id="287" r:id="rId8"/>
    <p:sldId id="267" r:id="rId9"/>
    <p:sldId id="274" r:id="rId10"/>
    <p:sldId id="263" r:id="rId11"/>
    <p:sldId id="272" r:id="rId12"/>
    <p:sldId id="288" r:id="rId13"/>
    <p:sldId id="276" r:id="rId14"/>
    <p:sldId id="277" r:id="rId15"/>
    <p:sldId id="279" r:id="rId16"/>
    <p:sldId id="281" r:id="rId17"/>
    <p:sldId id="282" r:id="rId18"/>
  </p:sldIdLst>
  <p:sldSz cx="9144000" cy="6858000" type="screen4x3"/>
  <p:notesSz cx="6858000" cy="9144000"/>
  <p:photoAlbum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Rg st="1" end="26"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38B1855-1B75-4FBE-930C-398BA8C253C6}" styleName="Стиль из темы 2 - акцент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Стиль из темы 2 - акцент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Стиль из темы 2 - акцент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8603FDC-E32A-4AB5-989C-0864C3EAD2B8}" styleName="Стиль из темы 2 - акцент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46F890A9-2807-4EBB-B81D-B2AA78EC7F39}" styleName="Темный стиль 2 - акцент 5/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2A488322-F2BA-4B5B-9748-0D474271808F}" styleName="Средний стиль 3 -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202B0CA-FC54-4496-8BCA-5EF66A818D29}" styleName="Темный стиль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441" autoAdjust="0"/>
    <p:restoredTop sz="94624" autoAdjust="0"/>
  </p:normalViewPr>
  <p:slideViewPr>
    <p:cSldViewPr>
      <p:cViewPr varScale="1">
        <p:scale>
          <a:sx n="48" d="100"/>
          <a:sy n="48" d="100"/>
        </p:scale>
        <p:origin x="-582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798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4F129-7378-4D63-AE0B-7543489BC960}" type="datetimeFigureOut">
              <a:rPr lang="ru-RU" smtClean="0"/>
              <a:pPr/>
              <a:t>03.11.2014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57207-28D4-40DD-B96D-92B5516EEB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sh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4F129-7378-4D63-AE0B-7543489BC960}" type="datetimeFigureOut">
              <a:rPr lang="ru-RU" smtClean="0"/>
              <a:pPr/>
              <a:t>03.11.2014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57207-28D4-40DD-B96D-92B5516EEB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sh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4F129-7378-4D63-AE0B-7543489BC960}" type="datetimeFigureOut">
              <a:rPr lang="ru-RU" smtClean="0"/>
              <a:pPr/>
              <a:t>03.11.2014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57207-28D4-40DD-B96D-92B5516EEB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sh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4F129-7378-4D63-AE0B-7543489BC960}" type="datetimeFigureOut">
              <a:rPr lang="ru-RU" smtClean="0"/>
              <a:pPr/>
              <a:t>03.11.2014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57207-28D4-40DD-B96D-92B5516EEB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sh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4F129-7378-4D63-AE0B-7543489BC960}" type="datetimeFigureOut">
              <a:rPr lang="ru-RU" smtClean="0"/>
              <a:pPr/>
              <a:t>03.11.2014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57207-28D4-40DD-B96D-92B5516EEB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sh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4F129-7378-4D63-AE0B-7543489BC960}" type="datetimeFigureOut">
              <a:rPr lang="ru-RU" smtClean="0"/>
              <a:pPr/>
              <a:t>03.11.2014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57207-28D4-40DD-B96D-92B5516EEB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sh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4F129-7378-4D63-AE0B-7543489BC960}" type="datetimeFigureOut">
              <a:rPr lang="ru-RU" smtClean="0"/>
              <a:pPr/>
              <a:t>03.11.2014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57207-28D4-40DD-B96D-92B5516EEB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sh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4F129-7378-4D63-AE0B-7543489BC960}" type="datetimeFigureOut">
              <a:rPr lang="ru-RU" smtClean="0"/>
              <a:pPr/>
              <a:t>03.11.2014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57207-28D4-40DD-B96D-92B5516EEB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sh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4F129-7378-4D63-AE0B-7543489BC960}" type="datetimeFigureOut">
              <a:rPr lang="ru-RU" smtClean="0"/>
              <a:pPr/>
              <a:t>03.11.2014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57207-28D4-40DD-B96D-92B5516EEB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sh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4F129-7378-4D63-AE0B-7543489BC960}" type="datetimeFigureOut">
              <a:rPr lang="ru-RU" smtClean="0"/>
              <a:pPr/>
              <a:t>03.11.2014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57207-28D4-40DD-B96D-92B5516EEB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sh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4F129-7378-4D63-AE0B-7543489BC960}" type="datetimeFigureOut">
              <a:rPr lang="ru-RU" smtClean="0"/>
              <a:pPr/>
              <a:t>03.11.2014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57207-28D4-40DD-B96D-92B5516EEB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sh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54F129-7378-4D63-AE0B-7543489BC960}" type="datetimeFigureOut">
              <a:rPr lang="ru-RU" smtClean="0"/>
              <a:pPr/>
              <a:t>03.11.2014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957207-28D4-40DD-B96D-92B5516EEB4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push dir="r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listya-berezi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13" name="Заголовок 12"/>
          <p:cNvSpPr>
            <a:spLocks noGrp="1"/>
          </p:cNvSpPr>
          <p:nvPr>
            <p:ph type="ctrTitle"/>
          </p:nvPr>
        </p:nvSpPr>
        <p:spPr>
          <a:xfrm>
            <a:off x="714348" y="3214686"/>
            <a:ext cx="7772400" cy="1470025"/>
          </a:xfrm>
        </p:spPr>
        <p:txBody>
          <a:bodyPr>
            <a:noAutofit/>
          </a:bodyPr>
          <a:lstStyle/>
          <a:p>
            <a:r>
              <a:rPr lang="ru-RU" sz="6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«ВНЕШНЕЕ СТРОЕНИЕ ЛИСТА»</a:t>
            </a:r>
            <a:endParaRPr lang="ru-RU" sz="6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 spd="med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listya-berezi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-171400"/>
            <a:ext cx="9144000" cy="70294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prstGeom prst="flowChartAlternateProces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sz="65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ФУНКЦИИ ЛИСТА:</a:t>
            </a:r>
            <a:endParaRPr lang="ru-RU" sz="6500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Текст 7"/>
          <p:cNvSpPr>
            <a:spLocks noGrp="1"/>
          </p:cNvSpPr>
          <p:nvPr>
            <p:ph idx="1"/>
          </p:nvPr>
        </p:nvSpPr>
        <p:spPr>
          <a:prstGeom prst="flowChartAlternateProcess">
            <a:avLst/>
          </a:prstGeom>
        </p:spPr>
        <p:style>
          <a:lnRef idx="1">
            <a:schemeClr val="accent6"/>
          </a:lnRef>
          <a:fillRef idx="1002">
            <a:schemeClr val="lt2"/>
          </a:fillRef>
          <a:effectRef idx="2">
            <a:schemeClr val="accent6"/>
          </a:effectRef>
          <a:fontRef idx="minor">
            <a:schemeClr val="lt1"/>
          </a:fontRef>
        </p:style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sz="3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endParaRPr lang="ru-RU" sz="4100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1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фотосинтез - образование органических веществ из неорганических;</a:t>
            </a:r>
          </a:p>
          <a:p>
            <a:pPr>
              <a:buNone/>
            </a:pPr>
            <a:r>
              <a:rPr lang="ru-RU" sz="41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41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41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азообмен;</a:t>
            </a:r>
          </a:p>
          <a:p>
            <a:pPr>
              <a:buNone/>
            </a:pPr>
            <a:r>
              <a:rPr lang="ru-RU" sz="41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41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41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спарение влаги, участвуют в круговороте воды в природе (умеряет жару летом);</a:t>
            </a:r>
          </a:p>
          <a:p>
            <a:pPr>
              <a:buNone/>
            </a:pPr>
            <a:r>
              <a:rPr lang="ru-RU" sz="41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1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копят вредные вещества и пыль (защита от вредных примесей).</a:t>
            </a:r>
          </a:p>
          <a:p>
            <a:endParaRPr lang="ru-RU" sz="3600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9" name="Правая круглая скобка 8"/>
          <p:cNvSpPr/>
          <p:nvPr/>
        </p:nvSpPr>
        <p:spPr>
          <a:xfrm>
            <a:off x="8532440" y="3501008"/>
            <a:ext cx="216024" cy="45719"/>
          </a:xfrm>
          <a:prstGeom prst="rightBracket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 advTm="0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listya-berezi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70294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9" name="Правая круглая скобка 8"/>
          <p:cNvSpPr/>
          <p:nvPr/>
        </p:nvSpPr>
        <p:spPr>
          <a:xfrm>
            <a:off x="8532440" y="3501008"/>
            <a:ext cx="216024" cy="45719"/>
          </a:xfrm>
          <a:prstGeom prst="rightBracket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prstGeom prst="pentagon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ФОРМЫ КРАЯ ЛИСТЬЕВ: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" name="Содержимое 19" descr="КРАЙЛИСТ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467544" y="1556792"/>
            <a:ext cx="8208912" cy="482453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ransition spd="med" advTm="0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listya-berezi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70294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3" name="Рисунок 2" descr="Копия листорасположение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2428875"/>
            <a:ext cx="2171700" cy="250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Копия (2) листорасположение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43240" y="3429000"/>
            <a:ext cx="2571750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Копия (3) листорасположение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15063" y="2214563"/>
            <a:ext cx="2500312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143250" y="1643063"/>
            <a:ext cx="278606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dirty="0">
                <a:latin typeface="Constantia" pitchFamily="18" charset="0"/>
              </a:rPr>
              <a:t> </a:t>
            </a:r>
          </a:p>
        </p:txBody>
      </p:sp>
      <p:sp>
        <p:nvSpPr>
          <p:cNvPr id="10" name="Заголовок 5"/>
          <p:cNvSpPr txBox="1">
            <a:spLocks/>
          </p:cNvSpPr>
          <p:nvPr/>
        </p:nvSpPr>
        <p:spPr>
          <a:xfrm>
            <a:off x="571472" y="1000108"/>
            <a:ext cx="2428892" cy="928694"/>
          </a:xfrm>
          <a:prstGeom prst="horizontalScroll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37500" lnSpcReduction="20000"/>
          </a:bodyPr>
          <a:lstStyle/>
          <a:p>
            <a:pPr algn="ctr">
              <a:spcBef>
                <a:spcPct val="0"/>
              </a:spcBef>
            </a:pPr>
            <a:endParaRPr lang="ru-RU" sz="5600" b="1" dirty="0" smtClean="0">
              <a:latin typeface="Constantia" pitchFamily="18" charset="0"/>
            </a:endParaRPr>
          </a:p>
          <a:p>
            <a:pPr algn="ctr">
              <a:spcBef>
                <a:spcPct val="0"/>
              </a:spcBef>
            </a:pPr>
            <a:r>
              <a:rPr lang="ru-RU" sz="7500" b="1" dirty="0" smtClean="0">
                <a:latin typeface="Constantia" pitchFamily="18" charset="0"/>
              </a:rPr>
              <a:t>очередное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6500" b="1" i="1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1" name="Заголовок 5"/>
          <p:cNvSpPr txBox="1">
            <a:spLocks/>
          </p:cNvSpPr>
          <p:nvPr/>
        </p:nvSpPr>
        <p:spPr>
          <a:xfrm>
            <a:off x="3143240" y="2285992"/>
            <a:ext cx="2686040" cy="785818"/>
          </a:xfrm>
          <a:prstGeom prst="horizontalScroll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ru-RU" sz="2800" b="1" dirty="0" smtClean="0">
                <a:latin typeface="Constantia" pitchFamily="18" charset="0"/>
              </a:rPr>
              <a:t>супротивное</a:t>
            </a:r>
            <a:endParaRPr kumimoji="0" lang="ru-RU" sz="2800" b="1" i="1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2" name="Заголовок 5"/>
          <p:cNvSpPr txBox="1">
            <a:spLocks/>
          </p:cNvSpPr>
          <p:nvPr/>
        </p:nvSpPr>
        <p:spPr>
          <a:xfrm>
            <a:off x="6143636" y="785794"/>
            <a:ext cx="2543164" cy="928694"/>
          </a:xfrm>
          <a:prstGeom prst="horizontalScroll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40000" lnSpcReduction="20000"/>
          </a:bodyPr>
          <a:lstStyle/>
          <a:p>
            <a:pPr algn="ctr">
              <a:spcBef>
                <a:spcPct val="0"/>
              </a:spcBef>
            </a:pPr>
            <a:r>
              <a:rPr lang="ru-RU" sz="6600" b="1" dirty="0" smtClean="0">
                <a:latin typeface="Constantia" pitchFamily="18" charset="0"/>
              </a:rPr>
              <a:t>мутовчатое</a:t>
            </a:r>
          </a:p>
        </p:txBody>
      </p:sp>
    </p:spTree>
  </p:cSld>
  <p:clrMapOvr>
    <a:masterClrMapping/>
  </p:clrMapOvr>
  <p:transition spd="med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 animBg="1"/>
      <p:bldP spid="11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listya-berezi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70294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9" name="Правая круглая скобка 8"/>
          <p:cNvSpPr/>
          <p:nvPr/>
        </p:nvSpPr>
        <p:spPr>
          <a:xfrm>
            <a:off x="8532440" y="3501008"/>
            <a:ext cx="216024" cy="45719"/>
          </a:xfrm>
          <a:prstGeom prst="rightBracket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1" name="Содержимое 10"/>
          <p:cNvGraphicFramePr>
            <a:graphicFrameLocks noGrp="1"/>
          </p:cNvGraphicFramePr>
          <p:nvPr>
            <p:ph idx="1"/>
          </p:nvPr>
        </p:nvGraphicFramePr>
        <p:xfrm>
          <a:off x="457200" y="2204864"/>
          <a:ext cx="8229600" cy="4104456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2057400"/>
                <a:gridCol w="1913384"/>
                <a:gridCol w="2201416"/>
                <a:gridCol w="2057400"/>
              </a:tblGrid>
              <a:tr h="2052228">
                <a:tc>
                  <a:txBody>
                    <a:bodyPr/>
                    <a:lstStyle/>
                    <a:p>
                      <a:pPr algn="ctr"/>
                      <a:r>
                        <a:rPr lang="ru-RU" sz="2700" dirty="0" smtClean="0">
                          <a:latin typeface="Times New Roman" pitchFamily="18" charset="0"/>
                          <a:cs typeface="Times New Roman" pitchFamily="18" charset="0"/>
                        </a:rPr>
                        <a:t>Название растения</a:t>
                      </a:r>
                      <a:endParaRPr lang="ru-RU" sz="2700" b="1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700" dirty="0" smtClean="0">
                          <a:latin typeface="Times New Roman" pitchFamily="18" charset="0"/>
                          <a:cs typeface="Times New Roman" pitchFamily="18" charset="0"/>
                        </a:rPr>
                        <a:t>Листья простые и сложные</a:t>
                      </a:r>
                      <a:endParaRPr lang="ru-RU" sz="2700" b="1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700" dirty="0" smtClean="0">
                          <a:latin typeface="Times New Roman" pitchFamily="18" charset="0"/>
                          <a:cs typeface="Times New Roman" pitchFamily="18" charset="0"/>
                        </a:rPr>
                        <a:t>Жилкование</a:t>
                      </a:r>
                      <a:endParaRPr lang="ru-RU" sz="2700" b="1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700" dirty="0" smtClean="0">
                          <a:latin typeface="Times New Roman" pitchFamily="18" charset="0"/>
                          <a:cs typeface="Times New Roman" pitchFamily="18" charset="0"/>
                        </a:rPr>
                        <a:t>Листорасположение</a:t>
                      </a:r>
                      <a:endParaRPr lang="ru-RU" sz="2700" b="1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2052228">
                <a:tc>
                  <a:txBody>
                    <a:bodyPr/>
                    <a:lstStyle/>
                    <a:p>
                      <a:pPr algn="ctr"/>
                      <a:endParaRPr lang="ru-RU" sz="2000" b="1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26170"/>
          </a:xfrm>
          <a:prstGeom prst="plaqu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ЛАБАРАТОРНАЯ РАБОТА</a:t>
            </a:r>
            <a:b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«Листья простые и сложные, их жилкование и листорасположение» (Инструкция на стр. 35 учеб.)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 advTm="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2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listya-berezi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70294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9" name="Правая круглая скобка 8"/>
          <p:cNvSpPr/>
          <p:nvPr/>
        </p:nvSpPr>
        <p:spPr>
          <a:xfrm>
            <a:off x="8532440" y="3501008"/>
            <a:ext cx="216024" cy="45719"/>
          </a:xfrm>
          <a:prstGeom prst="rightBracket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26170"/>
          </a:xfrm>
          <a:prstGeom prst="ribbon2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4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ВЫВОДЫ:</a:t>
            </a:r>
            <a:endParaRPr lang="ru-RU" sz="40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prstGeom prst="verticalScroll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62500" lnSpcReduction="20000"/>
          </a:bodyPr>
          <a:lstStyle/>
          <a:p>
            <a:pPr lvl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- лист состоит из листовых пластин, черешка, основания, прилистника;</a:t>
            </a:r>
          </a:p>
          <a:p>
            <a:pPr lvl="0"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 -  лист с черешком называют черешковым. Лист без черешка сидячим; охватывающий стебель под углом – вставочным;</a:t>
            </a:r>
          </a:p>
          <a:p>
            <a:pPr lvl="0"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 - лист с одной листовой пластиной – простой, с несколькими, расположенным на общем черенке сложным;</a:t>
            </a:r>
          </a:p>
          <a:p>
            <a:pPr lvl="0"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 - сложные листья могут быть тройчатыми, пальчато-сложными, перисто-сложными, парноперистыми и непарноперистыми;</a:t>
            </a:r>
          </a:p>
          <a:p>
            <a:pPr lvl="0"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 - жилкование листьев может быть сетчатым, дуговым и параллельным. </a:t>
            </a:r>
          </a:p>
          <a:p>
            <a:endParaRPr lang="ru-RU" dirty="0"/>
          </a:p>
        </p:txBody>
      </p:sp>
    </p:spTree>
  </p:cSld>
  <p:clrMapOvr>
    <a:masterClrMapping/>
  </p:clrMapOvr>
  <p:transition spd="med" advTm="0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6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listya-berezi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-171400"/>
            <a:ext cx="9144000" cy="70294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9" name="Правая круглая скобка 8"/>
          <p:cNvSpPr/>
          <p:nvPr/>
        </p:nvSpPr>
        <p:spPr>
          <a:xfrm>
            <a:off x="8532440" y="3501008"/>
            <a:ext cx="216024" cy="45719"/>
          </a:xfrm>
          <a:prstGeom prst="rightBracket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prstGeom prst="cub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4800" b="1" i="1" dirty="0" smtClean="0">
                <a:latin typeface="Times New Roman" pitchFamily="18" charset="0"/>
                <a:cs typeface="Times New Roman" pitchFamily="18" charset="0"/>
              </a:rPr>
              <a:t>РЕФЛЕКСИЯ:</a:t>
            </a:r>
            <a:endParaRPr lang="ru-RU" sz="4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500034" y="1643050"/>
            <a:ext cx="8229600" cy="4525963"/>
          </a:xfrm>
          <a:prstGeom prst="ribbon2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77500" lnSpcReduction="20000"/>
          </a:bodyPr>
          <a:lstStyle/>
          <a:p>
            <a:pPr algn="ctr">
              <a:buNone/>
            </a:pPr>
            <a:r>
              <a:rPr lang="ru-RU" sz="4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Сегодня на уроке: </a:t>
            </a:r>
          </a:p>
          <a:p>
            <a:pPr algn="ctr">
              <a:buNone/>
            </a:pPr>
            <a:r>
              <a:rPr lang="ru-RU" sz="5200" dirty="0" smtClean="0"/>
              <a:t>! </a:t>
            </a:r>
            <a:r>
              <a:rPr lang="ru-RU" dirty="0" smtClean="0"/>
              <a:t>- все понятно по теме урока</a:t>
            </a:r>
          </a:p>
          <a:p>
            <a:pPr algn="ctr">
              <a:buNone/>
            </a:pPr>
            <a:r>
              <a:rPr lang="ru-RU" sz="5700" dirty="0" smtClean="0"/>
              <a:t>…..</a:t>
            </a:r>
            <a:r>
              <a:rPr lang="ru-RU" dirty="0" smtClean="0"/>
              <a:t> – у меня остались вопросы</a:t>
            </a:r>
          </a:p>
          <a:p>
            <a:pPr algn="ctr">
              <a:buNone/>
            </a:pPr>
            <a:r>
              <a:rPr lang="ru-RU" sz="5700" dirty="0" smtClean="0"/>
              <a:t>?</a:t>
            </a:r>
            <a:r>
              <a:rPr lang="ru-RU" sz="7100" dirty="0" smtClean="0"/>
              <a:t> </a:t>
            </a:r>
            <a:r>
              <a:rPr lang="ru-RU" dirty="0" smtClean="0"/>
              <a:t>– мне нужна помощь учителя</a:t>
            </a:r>
            <a:endParaRPr lang="ru-RU" dirty="0"/>
          </a:p>
        </p:txBody>
      </p:sp>
    </p:spTree>
  </p:cSld>
  <p:clrMapOvr>
    <a:masterClrMapping/>
  </p:clrMapOvr>
  <p:transition spd="med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listya-berezi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-171400"/>
            <a:ext cx="9144000" cy="7029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" name="Правая круглая скобка 8"/>
          <p:cNvSpPr/>
          <p:nvPr/>
        </p:nvSpPr>
        <p:spPr>
          <a:xfrm>
            <a:off x="8532440" y="3501008"/>
            <a:ext cx="216024" cy="45719"/>
          </a:xfrm>
          <a:prstGeom prst="rightBracket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prstGeom prst="ca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4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ДОМАШНЕЕ ЗАДАНИЕ:</a:t>
            </a:r>
            <a:endParaRPr lang="ru-RU" sz="48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prstGeom prst="ellipseRibbon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>
              <a:buNone/>
            </a:pPr>
            <a:r>
              <a:rPr lang="ru-RU" i="1" dirty="0" smtClean="0"/>
              <a:t>  </a:t>
            </a:r>
          </a:p>
          <a:p>
            <a:pPr algn="ctr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  Заполнить таблицы  в рабочей карте </a:t>
            </a:r>
            <a:endParaRPr lang="ru-RU" dirty="0"/>
          </a:p>
        </p:txBody>
      </p:sp>
    </p:spTree>
  </p:cSld>
  <p:clrMapOvr>
    <a:masterClrMapping/>
  </p:clrMapOvr>
  <p:transition spd="med" advTm="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listya-berezi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-171400"/>
            <a:ext cx="9144000" cy="70294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9" name="Правая круглая скобка 8"/>
          <p:cNvSpPr/>
          <p:nvPr/>
        </p:nvSpPr>
        <p:spPr>
          <a:xfrm>
            <a:off x="8532440" y="3501008"/>
            <a:ext cx="216024" cy="45719"/>
          </a:xfrm>
          <a:prstGeom prst="rightBracket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prstGeom prst="hear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СПАСИБО ЗА УРОК!!!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" name="Содержимое 22" descr="osenlist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457200" y="1898787"/>
            <a:ext cx="4038600" cy="392878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26" name="Содержимое 25" descr="ослик.jpg"/>
          <p:cNvPicPr>
            <a:picLocks noGrp="1" noChangeAspect="1"/>
          </p:cNvPicPr>
          <p:nvPr>
            <p:ph sz="half" idx="2"/>
          </p:nvPr>
        </p:nvPicPr>
        <p:blipFill>
          <a:blip r:embed="rId4" cstate="print"/>
          <a:stretch>
            <a:fillRect/>
          </a:stretch>
        </p:blipFill>
        <p:spPr>
          <a:xfrm>
            <a:off x="4648200" y="1988840"/>
            <a:ext cx="4038600" cy="381642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ransition spd="med" advTm="0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listya-berezi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-171400"/>
            <a:ext cx="9144000" cy="70294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39726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sz="6500" i="1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ЛИСТ</a:t>
            </a:r>
            <a:endParaRPr lang="ru-RU" sz="6500" i="1" dirty="0">
              <a:solidFill>
                <a:schemeClr val="bg1">
                  <a:lumMod val="9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sz="half" idx="2"/>
          </p:nvPr>
        </p:nvSpPr>
        <p:spPr>
          <a:xfrm>
            <a:off x="457200" y="1628801"/>
            <a:ext cx="3008313" cy="4392488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just"/>
            <a:r>
              <a:rPr lang="ru-RU" sz="3200" i="1" dirty="0" smtClean="0">
                <a:solidFill>
                  <a:schemeClr val="bg1"/>
                </a:solidFill>
                <a:latin typeface="Times New Roman" pitchFamily="18" charset="0"/>
                <a:cs typeface="Shruti" pitchFamily="34" charset="0"/>
              </a:rPr>
              <a:t>- боковая часть побега;</a:t>
            </a:r>
          </a:p>
          <a:p>
            <a:pPr algn="just">
              <a:buFontTx/>
              <a:buChar char="-"/>
            </a:pPr>
            <a:r>
              <a:rPr lang="ru-RU" sz="3200" i="1" dirty="0" smtClean="0">
                <a:solidFill>
                  <a:schemeClr val="bg1"/>
                </a:solidFill>
                <a:latin typeface="Times New Roman" pitchFamily="18" charset="0"/>
                <a:cs typeface="Shruti" pitchFamily="34" charset="0"/>
              </a:rPr>
              <a:t>вегетативный орган, в котором образуются органические вещества.</a:t>
            </a:r>
          </a:p>
          <a:p>
            <a:endParaRPr lang="ru-RU" dirty="0"/>
          </a:p>
        </p:txBody>
      </p:sp>
      <p:pic>
        <p:nvPicPr>
          <p:cNvPr id="14" name="Содержимое 13" descr="1272146914_nature-4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575050" y="1284607"/>
            <a:ext cx="5111750" cy="3829998"/>
          </a:xfrm>
        </p:spPr>
      </p:pic>
    </p:spTree>
  </p:cSld>
  <p:clrMapOvr>
    <a:masterClrMapping/>
  </p:clrMapOvr>
  <p:transition spd="med" advTm="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Натали\Desktop\Лист\0_837f6_4374f8dc_L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4500562" y="-428652"/>
            <a:ext cx="5080000" cy="50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929190" cy="4500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868" y="3214686"/>
            <a:ext cx="5572132" cy="3643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push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listya-berezi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-171400"/>
            <a:ext cx="9144000" cy="727280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0"/>
            <a:ext cx="8686800" cy="1714488"/>
          </a:xfrm>
          <a:prstGeom prst="flowChartDecision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Практическая работа</a:t>
            </a:r>
            <a:endParaRPr lang="ru-RU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0" y="1857364"/>
            <a:ext cx="9144000" cy="5000636"/>
          </a:xfrm>
          <a:prstGeom prst="verticalScrol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400" dirty="0" smtClean="0"/>
              <a:t>1. Рассмотрите внешнее строение листа. Найдите его основные части.</a:t>
            </a:r>
          </a:p>
          <a:p>
            <a:r>
              <a:rPr lang="ru-RU" sz="2400" dirty="0" smtClean="0"/>
              <a:t>2.Найдите листовую пластинку – расширенную часть листа. Найдите черешок – узкую стеблевидную часть листа, которой листовидная пластинка соединяется со стеблем. Найдите основание листа – часть, которой черешок прикрепляется к стеблю. У основания листа найдите прилистники.</a:t>
            </a:r>
          </a:p>
          <a:p>
            <a:r>
              <a:rPr lang="ru-RU" sz="2400" dirty="0" smtClean="0"/>
              <a:t>3.Подпишите основные части листа.</a:t>
            </a:r>
          </a:p>
          <a:p>
            <a:r>
              <a:rPr lang="ru-RU" sz="2400" dirty="0" smtClean="0"/>
              <a:t>4.Сделайте вывод о наличии характерных черт строения у листьев различных растений.</a:t>
            </a:r>
            <a:endParaRPr lang="ru-RU" sz="2400" dirty="0"/>
          </a:p>
        </p:txBody>
      </p:sp>
    </p:spTree>
  </p:cSld>
  <p:clrMapOvr>
    <a:masterClrMapping/>
  </p:clrMapOvr>
  <p:transition spd="med" advTm="3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listya-berezi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-171400"/>
            <a:ext cx="9144000" cy="70294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prstGeom prst="horizontalScroll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sz="65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5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СТРОЕНИЕ ЛИСТА</a:t>
            </a:r>
            <a:endParaRPr lang="ru-RU" sz="65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авая круглая скобка 8"/>
          <p:cNvSpPr/>
          <p:nvPr/>
        </p:nvSpPr>
        <p:spPr>
          <a:xfrm>
            <a:off x="8532440" y="3501008"/>
            <a:ext cx="216024" cy="45719"/>
          </a:xfrm>
          <a:prstGeom prst="rightBracket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Рисунок 1" descr="img05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49976" y="2044344"/>
            <a:ext cx="3914041" cy="41468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Tm="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listya-berezi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70294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  <a:prstGeom prst="flowChartManualOperati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ЛИСТЬЯ БЫВАЮТ</a:t>
            </a:r>
            <a:r>
              <a:rPr lang="ru-RU" sz="65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65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1173808"/>
          </a:xfrm>
          <a:prstGeom prst="horizontalScroll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rmAutofit fontScale="85000" lnSpcReduction="20000"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ПРОСТЫЕ – состоят из одной листовой пластинки (напр., сирень, ромашка, клен и др.)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3"/>
          </p:nvPr>
        </p:nvSpPr>
        <p:spPr>
          <a:xfrm>
            <a:off x="4716016" y="1556792"/>
            <a:ext cx="3969767" cy="1152128"/>
          </a:xfrm>
          <a:prstGeom prst="horizontalScroll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normAutofit fontScale="62500" lnSpcReduction="20000"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СЛОЖНЫЕ  - имеют несколько листовых пластинок  на одном черешке (напр., шиповник, земляника, каштан и т.д.)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авая круглая скобка 8"/>
          <p:cNvSpPr/>
          <p:nvPr/>
        </p:nvSpPr>
        <p:spPr>
          <a:xfrm>
            <a:off x="8532440" y="3501008"/>
            <a:ext cx="216024" cy="45719"/>
          </a:xfrm>
          <a:prstGeom prst="rightBracket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7" name="Содержимое 36" descr="сирень.pn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7544" y="3068960"/>
            <a:ext cx="4032448" cy="302433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pic>
        <p:nvPicPr>
          <p:cNvPr id="38" name="Содержимое 37" descr="землягте.jpg"/>
          <p:cNvPicPr>
            <a:picLocks noGrp="1" noChangeAspect="1"/>
          </p:cNvPicPr>
          <p:nvPr>
            <p:ph sz="quarter" idx="4"/>
          </p:nvPr>
        </p:nvPicPr>
        <p:blipFill>
          <a:blip r:embed="rId4" cstate="print"/>
          <a:stretch>
            <a:fillRect/>
          </a:stretch>
        </p:blipFill>
        <p:spPr>
          <a:xfrm>
            <a:off x="4645025" y="3068960"/>
            <a:ext cx="4041775" cy="302433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cxnSp>
        <p:nvCxnSpPr>
          <p:cNvPr id="20" name="Прямая со стрелкой 19"/>
          <p:cNvCxnSpPr/>
          <p:nvPr/>
        </p:nvCxnSpPr>
        <p:spPr>
          <a:xfrm>
            <a:off x="4427984" y="980728"/>
            <a:ext cx="792088" cy="7200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 flipH="1">
            <a:off x="3779912" y="980728"/>
            <a:ext cx="648072" cy="7920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 advTm="0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9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build="p" animBg="1"/>
      <p:bldP spid="8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listya-berezi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-171400"/>
            <a:ext cx="9144000" cy="70294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928670"/>
          </a:xfrm>
          <a:prstGeom prst="flowChartMagneticDisk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sz="5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Работа в группах</a:t>
            </a:r>
            <a:endParaRPr lang="ru-RU" sz="54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285720" y="1071546"/>
            <a:ext cx="8572560" cy="5500702"/>
          </a:xfrm>
          <a:prstGeom prst="flowChartPunchedTap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Изучить </a:t>
            </a:r>
          </a:p>
          <a:p>
            <a:pPr>
              <a:buNone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1группа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-Способ прикрепления листьев к стеблю</a:t>
            </a:r>
          </a:p>
          <a:p>
            <a:pPr>
              <a:buNone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2группа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- Формы края листьев</a:t>
            </a:r>
          </a:p>
          <a:p>
            <a:pPr>
              <a:buNone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3 группа-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Жилкование</a:t>
            </a:r>
          </a:p>
          <a:p>
            <a:pPr>
              <a:buNone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4 группа-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Функции листа</a:t>
            </a:r>
          </a:p>
          <a:p>
            <a:pPr>
              <a:buNone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5 группа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-Листорасположение</a:t>
            </a:r>
          </a:p>
          <a:p>
            <a:pPr>
              <a:buNone/>
            </a:pPr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     </a:t>
            </a:r>
          </a:p>
        </p:txBody>
      </p:sp>
    </p:spTree>
  </p:cSld>
  <p:clrMapOvr>
    <a:masterClrMapping/>
  </p:clrMapOvr>
  <p:transition spd="med" advClick="0" advTm="2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listya-berezi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-171400"/>
            <a:ext cx="9144000" cy="7029400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Правая круглая скобка 8"/>
          <p:cNvSpPr/>
          <p:nvPr/>
        </p:nvSpPr>
        <p:spPr>
          <a:xfrm>
            <a:off x="8532440" y="3501008"/>
            <a:ext cx="216024" cy="45719"/>
          </a:xfrm>
          <a:prstGeom prst="rightBracket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Содержимое 10" descr="бЕРЕЗА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571472" y="2285992"/>
            <a:ext cx="3464252" cy="342697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8" name="Заголовок 5"/>
          <p:cNvSpPr txBox="1">
            <a:spLocks/>
          </p:cNvSpPr>
          <p:nvPr/>
        </p:nvSpPr>
        <p:spPr>
          <a:xfrm>
            <a:off x="5357818" y="274638"/>
            <a:ext cx="3328982" cy="1082660"/>
          </a:xfrm>
          <a:prstGeom prst="horizontalScroll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4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500" b="1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СИДЯЧИЕ ЛИСТЬЯ:</a:t>
            </a:r>
            <a:endParaRPr kumimoji="0" lang="ru-RU" sz="6500" b="1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3" name="Заголовок 5"/>
          <p:cNvSpPr txBox="1">
            <a:spLocks/>
          </p:cNvSpPr>
          <p:nvPr/>
        </p:nvSpPr>
        <p:spPr>
          <a:xfrm>
            <a:off x="642910" y="285728"/>
            <a:ext cx="3328982" cy="1082660"/>
          </a:xfrm>
          <a:prstGeom prst="horizontalScroll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4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500" b="1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ЧЕРЕШКОВЫЕ</a:t>
            </a:r>
            <a:r>
              <a:rPr kumimoji="0" lang="ru-RU" sz="6500" b="1" i="1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ЛИСТЬЯ</a:t>
            </a:r>
            <a:endParaRPr kumimoji="0" lang="ru-RU" sz="6500" b="1" i="1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14" name="Содержимое 16" descr="Рисунок5.jpg"/>
          <p:cNvPicPr>
            <a:picLocks noGrp="1" noChangeAspect="1"/>
          </p:cNvPicPr>
          <p:nvPr>
            <p:ph sz="half" idx="2"/>
          </p:nvPr>
        </p:nvPicPr>
        <p:blipFill>
          <a:blip r:embed="rId4" cstate="print"/>
          <a:stretch>
            <a:fillRect/>
          </a:stretch>
        </p:blipFill>
        <p:spPr>
          <a:xfrm rot="388274">
            <a:off x="5452860" y="2911658"/>
            <a:ext cx="2860247" cy="273112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innerShdw blurRad="114300">
              <a:schemeClr val="bg1"/>
            </a:innerShdw>
            <a:reflection blurRad="12700" stA="38000" endPos="28000" dist="5000" dir="5400000" sy="-100000" algn="bl" rotWithShape="0"/>
          </a:effectLst>
          <a:scene3d>
            <a:camera prst="orthographicFront"/>
            <a:lightRig rig="threePt" dir="t"/>
          </a:scene3d>
          <a:sp3d z="-25400"/>
        </p:spPr>
      </p:pic>
    </p:spTree>
  </p:cSld>
  <p:clrMapOvr>
    <a:masterClrMapping/>
  </p:clrMapOvr>
  <p:transition spd="med" advTm="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listya-berezi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-99392"/>
            <a:ext cx="9144000" cy="70294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9" name="Правая круглая скобка 8"/>
          <p:cNvSpPr/>
          <p:nvPr/>
        </p:nvSpPr>
        <p:spPr>
          <a:xfrm>
            <a:off x="8532440" y="3501008"/>
            <a:ext cx="216024" cy="45719"/>
          </a:xfrm>
          <a:prstGeom prst="rightBracket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prstGeom prst="ribbon2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4000" i="1" dirty="0" smtClean="0">
                <a:latin typeface="Times New Roman" pitchFamily="18" charset="0"/>
                <a:cs typeface="Times New Roman" pitchFamily="18" charset="0"/>
              </a:rPr>
              <a:t>ЖИЛКОВАНИЕ</a:t>
            </a:r>
            <a:endParaRPr lang="ru-RU" sz="40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Содержимое 7" descr="72713770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611560" y="1600200"/>
            <a:ext cx="8136904" cy="4997152"/>
          </a:xfrm>
        </p:spPr>
      </p:pic>
    </p:spTree>
  </p:cSld>
  <p:clrMapOvr>
    <a:masterClrMapping/>
  </p:clrMapOvr>
  <p:transition spd="med" advTm="0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1467</TotalTime>
  <Words>352</Words>
  <Application>Microsoft Office PowerPoint</Application>
  <PresentationFormat>Экран (4:3)</PresentationFormat>
  <Paragraphs>59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«ВНЕШНЕЕ СТРОЕНИЕ ЛИСТА»</vt:lpstr>
      <vt:lpstr>ЛИСТ</vt:lpstr>
      <vt:lpstr>Слайд 3</vt:lpstr>
      <vt:lpstr>Практическая работа</vt:lpstr>
      <vt:lpstr> СТРОЕНИЕ ЛИСТА</vt:lpstr>
      <vt:lpstr>ЛИСТЬЯ БЫВАЮТ:</vt:lpstr>
      <vt:lpstr>Работа в группах</vt:lpstr>
      <vt:lpstr>Слайд 8</vt:lpstr>
      <vt:lpstr>ЖИЛКОВАНИЕ</vt:lpstr>
      <vt:lpstr>ФУНКЦИИ ЛИСТА:</vt:lpstr>
      <vt:lpstr>ФОРМЫ КРАЯ ЛИСТЬЕВ:</vt:lpstr>
      <vt:lpstr>Слайд 12</vt:lpstr>
      <vt:lpstr>ЛАБАРАТОРНАЯ РАБОТА  «Листья простые и сложные, их жилкование и листорасположение» (Инструкция на стр. 35 учеб.)</vt:lpstr>
      <vt:lpstr>ВЫВОДЫ:</vt:lpstr>
      <vt:lpstr>РЕФЛЕКСИЯ:</vt:lpstr>
      <vt:lpstr>ДОМАШНЕЕ ЗАДАНИЕ:</vt:lpstr>
      <vt:lpstr>СПАСИБО ЗА УРОК!!!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«Внешнее строение листа»</dc:title>
  <dc:creator>RePack by SPecialiST</dc:creator>
  <cp:lastModifiedBy>Admin</cp:lastModifiedBy>
  <cp:revision>153</cp:revision>
  <dcterms:created xsi:type="dcterms:W3CDTF">2014-01-18T15:40:07Z</dcterms:created>
  <dcterms:modified xsi:type="dcterms:W3CDTF">2014-11-03T15:24:15Z</dcterms:modified>
</cp:coreProperties>
</file>