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0" r:id="rId3"/>
    <p:sldId id="273" r:id="rId4"/>
    <p:sldId id="271" r:id="rId5"/>
    <p:sldId id="272" r:id="rId6"/>
    <p:sldId id="258" r:id="rId7"/>
    <p:sldId id="274" r:id="rId8"/>
    <p:sldId id="275" r:id="rId9"/>
    <p:sldId id="260" r:id="rId10"/>
    <p:sldId id="269" r:id="rId11"/>
    <p:sldId id="276" r:id="rId12"/>
    <p:sldId id="265" r:id="rId13"/>
    <p:sldId id="277" r:id="rId14"/>
    <p:sldId id="267"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2" autoAdjust="0"/>
    <p:restoredTop sz="85575" autoAdjust="0"/>
  </p:normalViewPr>
  <p:slideViewPr>
    <p:cSldViewPr>
      <p:cViewPr>
        <p:scale>
          <a:sx n="80" d="100"/>
          <a:sy n="80" d="100"/>
        </p:scale>
        <p:origin x="-167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81003-BAED-412A-982E-CA944B5A143E}" type="datetimeFigureOut">
              <a:rPr lang="ru-RU" smtClean="0"/>
              <a:pPr/>
              <a:t>10.02.2014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FC24F-968B-48CC-B4EE-412A1A159997}" type="slidenum">
              <a:rPr lang="ru-RU" smtClean="0"/>
              <a:pPr/>
              <a:t>‹#›</a:t>
            </a:fld>
            <a:endParaRPr lang="ru-RU"/>
          </a:p>
        </p:txBody>
      </p:sp>
    </p:spTree>
    <p:extLst>
      <p:ext uri="{BB962C8B-B14F-4D97-AF65-F5344CB8AC3E}">
        <p14:creationId xmlns:p14="http://schemas.microsoft.com/office/powerpoint/2010/main" xmlns="" val="74047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Целеполагание</a:t>
            </a:r>
            <a:r>
              <a:rPr lang="ru-RU" dirty="0" smtClean="0"/>
              <a:t>, актуализация знаний по теме.</a:t>
            </a:r>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2</a:t>
            </a:fld>
            <a:endParaRPr lang="ru-RU"/>
          </a:p>
        </p:txBody>
      </p:sp>
    </p:spTree>
    <p:extLst>
      <p:ext uri="{BB962C8B-B14F-4D97-AF65-F5344CB8AC3E}">
        <p14:creationId xmlns:p14="http://schemas.microsoft.com/office/powerpoint/2010/main" xmlns="" val="154869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13</a:t>
            </a:fld>
            <a:endParaRPr lang="ru-RU"/>
          </a:p>
        </p:txBody>
      </p:sp>
    </p:spTree>
    <p:extLst>
      <p:ext uri="{BB962C8B-B14F-4D97-AF65-F5344CB8AC3E}">
        <p14:creationId xmlns:p14="http://schemas.microsoft.com/office/powerpoint/2010/main" xmlns="" val="67668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14</a:t>
            </a:fld>
            <a:endParaRPr lang="ru-RU"/>
          </a:p>
        </p:txBody>
      </p:sp>
    </p:spTree>
    <p:extLst>
      <p:ext uri="{BB962C8B-B14F-4D97-AF65-F5344CB8AC3E}">
        <p14:creationId xmlns:p14="http://schemas.microsoft.com/office/powerpoint/2010/main" xmlns="" val="1548699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Положительное</a:t>
            </a:r>
            <a:r>
              <a:rPr lang="ru-RU" baseline="0" dirty="0" smtClean="0"/>
              <a:t> завершение работы семинара-практикума. </a:t>
            </a:r>
          </a:p>
          <a:p>
            <a:r>
              <a:rPr lang="ru-RU" baseline="0" dirty="0" smtClean="0"/>
              <a:t>Ведущий: «Давайте подумаем, что бы вы могли подарить нашему коллективу, чтобы дальнейшая работа по данной теме становилась эффективной и интересной». </a:t>
            </a:r>
          </a:p>
          <a:p>
            <a:r>
              <a:rPr lang="ru-RU" baseline="0" dirty="0" smtClean="0"/>
              <a:t>«Я дарю…»</a:t>
            </a:r>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15</a:t>
            </a:fld>
            <a:endParaRPr lang="ru-RU"/>
          </a:p>
        </p:txBody>
      </p:sp>
    </p:spTree>
    <p:extLst>
      <p:ext uri="{BB962C8B-B14F-4D97-AF65-F5344CB8AC3E}">
        <p14:creationId xmlns:p14="http://schemas.microsoft.com/office/powerpoint/2010/main" xmlns="" val="154869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Группы собирают свои пазлы с изображениями. Высказывают свои ассоциации, связанные с темой семинара-практикума.</a:t>
            </a:r>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3</a:t>
            </a:fld>
            <a:endParaRPr lang="ru-RU"/>
          </a:p>
        </p:txBody>
      </p:sp>
    </p:spTree>
    <p:extLst>
      <p:ext uri="{BB962C8B-B14F-4D97-AF65-F5344CB8AC3E}">
        <p14:creationId xmlns:p14="http://schemas.microsoft.com/office/powerpoint/2010/main" xmlns="" val="154869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4</a:t>
            </a:fld>
            <a:endParaRPr lang="ru-RU"/>
          </a:p>
        </p:txBody>
      </p:sp>
    </p:spTree>
    <p:extLst>
      <p:ext uri="{BB962C8B-B14F-4D97-AF65-F5344CB8AC3E}">
        <p14:creationId xmlns:p14="http://schemas.microsoft.com/office/powerpoint/2010/main" xmlns="" val="154869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5</a:t>
            </a:fld>
            <a:endParaRPr lang="ru-RU"/>
          </a:p>
        </p:txBody>
      </p:sp>
    </p:spTree>
    <p:extLst>
      <p:ext uri="{BB962C8B-B14F-4D97-AF65-F5344CB8AC3E}">
        <p14:creationId xmlns:p14="http://schemas.microsoft.com/office/powerpoint/2010/main" xmlns="" val="154869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Работа в группах</a:t>
            </a:r>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Работа в группах. Составление общего портрета,</a:t>
            </a:r>
            <a:r>
              <a:rPr lang="ru-RU" baseline="0" dirty="0" smtClean="0"/>
              <a:t> запись на слайд.</a:t>
            </a:r>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Заполняем вместе с группами.</a:t>
            </a:r>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10</a:t>
            </a:fld>
            <a:endParaRPr lang="ru-RU"/>
          </a:p>
        </p:txBody>
      </p:sp>
    </p:spTree>
    <p:extLst>
      <p:ext uri="{BB962C8B-B14F-4D97-AF65-F5344CB8AC3E}">
        <p14:creationId xmlns:p14="http://schemas.microsoft.com/office/powerpoint/2010/main" xmlns="" val="154869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Работа</a:t>
            </a:r>
            <a:r>
              <a:rPr lang="ru-RU" baseline="0" dirty="0" smtClean="0"/>
              <a:t> в группах. Представление алгоритмов. </a:t>
            </a:r>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11</a:t>
            </a:fld>
            <a:endParaRPr lang="ru-RU"/>
          </a:p>
        </p:txBody>
      </p:sp>
    </p:spTree>
    <p:extLst>
      <p:ext uri="{BB962C8B-B14F-4D97-AF65-F5344CB8AC3E}">
        <p14:creationId xmlns:p14="http://schemas.microsoft.com/office/powerpoint/2010/main" xmlns="" val="1548699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8FC24F-968B-48CC-B4EE-412A1A159997}" type="slidenum">
              <a:rPr lang="ru-RU" smtClean="0"/>
              <a:pPr/>
              <a:t>12</a:t>
            </a:fld>
            <a:endParaRPr lang="ru-RU"/>
          </a:p>
        </p:txBody>
      </p:sp>
    </p:spTree>
    <p:extLst>
      <p:ext uri="{BB962C8B-B14F-4D97-AF65-F5344CB8AC3E}">
        <p14:creationId xmlns:p14="http://schemas.microsoft.com/office/powerpoint/2010/main" xmlns="" val="67668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296843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30551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47073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89008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344254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333158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388808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214524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352763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182951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79B1A7-13FC-4788-91D3-603F6FFEB2E5}" type="datetimeFigureOut">
              <a:rPr lang="ru-RU" smtClean="0"/>
              <a:pPr/>
              <a:t>10.02.2014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417278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9B1A7-13FC-4788-91D3-603F6FFEB2E5}" type="datetimeFigureOut">
              <a:rPr lang="ru-RU" smtClean="0"/>
              <a:pPr/>
              <a:t>10.02.2014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1688-06E1-4E07-B189-4633E1A1EC1E}" type="slidenum">
              <a:rPr lang="ru-RU" smtClean="0"/>
              <a:pPr/>
              <a:t>‹#›</a:t>
            </a:fld>
            <a:endParaRPr lang="ru-RU"/>
          </a:p>
        </p:txBody>
      </p:sp>
    </p:spTree>
    <p:extLst>
      <p:ext uri="{BB962C8B-B14F-4D97-AF65-F5344CB8AC3E}">
        <p14:creationId xmlns:p14="http://schemas.microsoft.com/office/powerpoint/2010/main" xmlns="" val="268888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wiki.vladimir.i-edu.ru/index.php?title=%D0%AD%D0%9B%D0%95%D0%9A%D0%A2%D0%A0%D0%9E%D0%9D%D0%9D%D0%AB%D0%99_%D0%9F%D0%9E%D0%A0%D0%A2%D0%A4%D0%9E%D0%9B%D0%98%D0%9E" TargetMode="External"/><Relationship Id="rId5" Type="http://schemas.openxmlformats.org/officeDocument/2006/relationships/hyperlink" Target="http://nsportal.ru/shkola/dopolnitelnoe-obrazovanie/library/organizatsiya-tvorcheskoi-deyatelnosti-uchashchikhsya-na-pr" TargetMode="External"/><Relationship Id="rId4" Type="http://schemas.openxmlformats.org/officeDocument/2006/relationships/hyperlink" Target="http://eldesign.ru/life/2006/03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hyperlink" Target="http://enc-dic.com/pedagogics/Opyt-Pedagogicheskij-1218.html" TargetMode="External"/><Relationship Id="rId3" Type="http://schemas.openxmlformats.org/officeDocument/2006/relationships/image" Target="../media/image2.png"/><Relationship Id="rId7" Type="http://schemas.openxmlformats.org/officeDocument/2006/relationships/hyperlink" Target="http://slovo.yaxy.ru/87.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science-education.ru/12-271" TargetMode="External"/><Relationship Id="rId5" Type="http://schemas.openxmlformats.org/officeDocument/2006/relationships/hyperlink" Target="http://www.smolsoc.ru/index.php/home/2009-12-28-13-47-51/40-2010-08-30-12-17-02/1435-2011-03-20-00-04-52" TargetMode="Externa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word/media/hdphoto2.wdp"/><Relationship Id="rId3" Type="http://schemas.openxmlformats.org/officeDocument/2006/relationships/image" Target="../media/image2.png"/><Relationship Id="rId7" Type="http://schemas.openxmlformats.org/officeDocument/2006/relationships/image" Target="../media/image4.jpeg"/><Relationship Id="rId12" Type="http://schemas.microsoft.com/office/2007/relationships/hdphoto" Target="../../word/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word/media/hdphoto1.wdp"/><Relationship Id="rId4" Type="http://schemas.openxmlformats.org/officeDocument/2006/relationships/image" Target="../media/image3.jpe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8.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опыт\back-to-school-powerpoint-background-9.png"/>
          <p:cNvPicPr>
            <a:picLocks noChangeArrowheads="1"/>
          </p:cNvPicPr>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одзаголовок 2"/>
          <p:cNvSpPr>
            <a:spLocks noGrp="1"/>
          </p:cNvSpPr>
          <p:nvPr>
            <p:ph type="subTitle" idx="1"/>
          </p:nvPr>
        </p:nvSpPr>
        <p:spPr>
          <a:xfrm>
            <a:off x="2357422" y="5429264"/>
            <a:ext cx="4000496" cy="1242844"/>
          </a:xfrm>
        </p:spPr>
        <p:txBody>
          <a:bodyPr>
            <a:normAutofit fontScale="55000" lnSpcReduction="20000"/>
          </a:bodyPr>
          <a:lstStyle/>
          <a:p>
            <a:r>
              <a:rPr lang="ru-RU" b="1" dirty="0" smtClean="0">
                <a:solidFill>
                  <a:schemeClr val="accent3">
                    <a:lumMod val="20000"/>
                    <a:lumOff val="80000"/>
                  </a:schemeClr>
                </a:solidFill>
              </a:rPr>
              <a:t>Составитель: Орлова А.А.</a:t>
            </a:r>
          </a:p>
          <a:p>
            <a:r>
              <a:rPr lang="ru-RU" b="1" dirty="0" smtClean="0">
                <a:solidFill>
                  <a:schemeClr val="accent3">
                    <a:lumMod val="20000"/>
                    <a:lumOff val="80000"/>
                  </a:schemeClr>
                </a:solidFill>
              </a:rPr>
              <a:t>методист </a:t>
            </a:r>
          </a:p>
          <a:p>
            <a:r>
              <a:rPr lang="ru-RU" b="1" dirty="0" smtClean="0">
                <a:solidFill>
                  <a:schemeClr val="accent3">
                    <a:lumMod val="20000"/>
                    <a:lumOff val="80000"/>
                  </a:schemeClr>
                </a:solidFill>
              </a:rPr>
              <a:t>МОУ ДОД Центр детского творчества</a:t>
            </a:r>
          </a:p>
          <a:p>
            <a:r>
              <a:rPr lang="ru-RU" b="1" dirty="0" smtClean="0">
                <a:solidFill>
                  <a:schemeClr val="accent3">
                    <a:lumMod val="20000"/>
                    <a:lumOff val="80000"/>
                  </a:schemeClr>
                </a:solidFill>
              </a:rPr>
              <a:t>г. Тутаев</a:t>
            </a:r>
            <a:endParaRPr lang="ru-RU" b="1" dirty="0">
              <a:solidFill>
                <a:schemeClr val="accent3">
                  <a:lumMod val="20000"/>
                  <a:lumOff val="80000"/>
                </a:schemeClr>
              </a:solidFill>
            </a:endParaRPr>
          </a:p>
        </p:txBody>
      </p:sp>
      <p:sp>
        <p:nvSpPr>
          <p:cNvPr id="4" name="Прямоугольник 3"/>
          <p:cNvSpPr/>
          <p:nvPr/>
        </p:nvSpPr>
        <p:spPr>
          <a:xfrm>
            <a:off x="285720" y="0"/>
            <a:ext cx="6984776" cy="2862322"/>
          </a:xfrm>
          <a:prstGeom prst="rect">
            <a:avLst/>
          </a:prstGeom>
          <a:noFill/>
        </p:spPr>
        <p:txBody>
          <a:bodyPr wrap="squar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ru-RU" sz="6000" b="1" spc="150" dirty="0" smtClean="0">
                <a:ln w="11430"/>
                <a:solidFill>
                  <a:srgbClr val="FFFF66"/>
                </a:solidFill>
                <a:effectLst>
                  <a:outerShdw blurRad="38100" dist="38100" dir="2700000" algn="tl">
                    <a:srgbClr val="000000">
                      <a:alpha val="43137"/>
                    </a:srgbClr>
                  </a:outerShdw>
                </a:effectLst>
                <a:latin typeface="Times New Roman" pitchFamily="18" charset="0"/>
                <a:cs typeface="Times New Roman" pitchFamily="18" charset="0"/>
              </a:rPr>
              <a:t>Обобщение</a:t>
            </a:r>
          </a:p>
          <a:p>
            <a:pPr algn="ctr"/>
            <a:r>
              <a:rPr lang="ru-RU" sz="6000" b="1" spc="150" dirty="0" smtClean="0">
                <a:ln w="11430"/>
                <a:solidFill>
                  <a:srgbClr val="FFFF66"/>
                </a:solidFill>
                <a:effectLst>
                  <a:outerShdw blurRad="38100" dist="38100" dir="2700000" algn="tl">
                    <a:srgbClr val="000000">
                      <a:alpha val="43137"/>
                    </a:srgbClr>
                  </a:outerShdw>
                </a:effectLst>
                <a:latin typeface="Times New Roman" pitchFamily="18" charset="0"/>
                <a:cs typeface="Times New Roman" pitchFamily="18" charset="0"/>
              </a:rPr>
              <a:t> педагогического опыта</a:t>
            </a:r>
            <a:endParaRPr lang="ru-RU" sz="6000" b="1" spc="150" dirty="0">
              <a:ln w="11430"/>
              <a:solidFill>
                <a:srgbClr val="FFFF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500034" y="3071810"/>
            <a:ext cx="5280228" cy="1477328"/>
          </a:xfrm>
          <a:prstGeom prst="rect">
            <a:avLst/>
          </a:prstGeom>
        </p:spPr>
        <p:txBody>
          <a:bodyPr wrap="square">
            <a:spAutoFit/>
          </a:bodyPr>
          <a:lstStyle/>
          <a:p>
            <a:r>
              <a:rPr lang="ru-RU" b="1" dirty="0" smtClean="0">
                <a:solidFill>
                  <a:schemeClr val="accent3">
                    <a:lumMod val="20000"/>
                    <a:lumOff val="80000"/>
                  </a:schemeClr>
                </a:solidFill>
              </a:rPr>
              <a:t>Самое полезное в жизни - это собственный опыт.</a:t>
            </a:r>
          </a:p>
          <a:p>
            <a:r>
              <a:rPr lang="ru-RU" b="1" dirty="0" smtClean="0">
                <a:solidFill>
                  <a:schemeClr val="accent3">
                    <a:lumMod val="20000"/>
                    <a:lumOff val="80000"/>
                  </a:schemeClr>
                </a:solidFill>
              </a:rPr>
              <a:t>Никогда не бойся делать то, что ты не умеешь.</a:t>
            </a:r>
          </a:p>
          <a:p>
            <a:r>
              <a:rPr lang="ru-RU" b="1" dirty="0" smtClean="0">
                <a:solidFill>
                  <a:schemeClr val="accent3">
                    <a:lumMod val="20000"/>
                    <a:lumOff val="80000"/>
                  </a:schemeClr>
                </a:solidFill>
              </a:rPr>
              <a:t>Помни, ковчег был построен любителем.</a:t>
            </a:r>
          </a:p>
          <a:p>
            <a:r>
              <a:rPr lang="ru-RU" b="1" dirty="0" smtClean="0">
                <a:solidFill>
                  <a:schemeClr val="accent3">
                    <a:lumMod val="20000"/>
                    <a:lumOff val="80000"/>
                  </a:schemeClr>
                </a:solidFill>
              </a:rPr>
              <a:t>Профессионалы построили Титаник. </a:t>
            </a:r>
          </a:p>
          <a:p>
            <a:r>
              <a:rPr lang="ru-RU" dirty="0">
                <a:solidFill>
                  <a:schemeClr val="accent3">
                    <a:lumMod val="20000"/>
                    <a:lumOff val="80000"/>
                  </a:schemeClr>
                </a:solidFill>
              </a:rPr>
              <a:t>	</a:t>
            </a:r>
            <a:r>
              <a:rPr lang="ru-RU" dirty="0" smtClean="0">
                <a:solidFill>
                  <a:schemeClr val="accent3">
                    <a:lumMod val="20000"/>
                    <a:lumOff val="80000"/>
                  </a:schemeClr>
                </a:solidFill>
              </a:rPr>
              <a:t>				Пеле</a:t>
            </a:r>
            <a:endParaRPr lang="ru-RU" dirty="0">
              <a:solidFill>
                <a:schemeClr val="accent3">
                  <a:lumMod val="20000"/>
                  <a:lumOff val="80000"/>
                </a:schemeClr>
              </a:solidFill>
            </a:endParaRPr>
          </a:p>
        </p:txBody>
      </p:sp>
    </p:spTree>
    <p:extLst>
      <p:ext uri="{BB962C8B-B14F-4D97-AF65-F5344CB8AC3E}">
        <p14:creationId xmlns:p14="http://schemas.microsoft.com/office/powerpoint/2010/main" xmlns="" val="1164354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BEBA8EAE-BF5A-486C-A8C5-ECC9F3942E4B}">
                <a14:imgProps xmlns:a14="http://schemas.microsoft.com/office/drawing/2010/main" xmlns="">
                  <a14:imgLayer r:embed="">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smtClean="0"/>
              <a:t>Формы представления педагогического опыта</a:t>
            </a:r>
            <a:endParaRPr lang="ru-RU" dirty="0"/>
          </a:p>
        </p:txBody>
      </p:sp>
      <p:sp>
        <p:nvSpPr>
          <p:cNvPr id="3" name="Объект 2"/>
          <p:cNvSpPr>
            <a:spLocks noGrp="1"/>
          </p:cNvSpPr>
          <p:nvPr>
            <p:ph idx="1"/>
          </p:nvPr>
        </p:nvSpPr>
        <p:spPr/>
        <p:txBody>
          <a:bodyPr/>
          <a:lstStyle/>
          <a:p>
            <a:r>
              <a:rPr lang="ru-RU" dirty="0" smtClean="0"/>
              <a:t> мастер-класс</a:t>
            </a:r>
          </a:p>
          <a:p>
            <a:r>
              <a:rPr lang="ru-RU" dirty="0" smtClean="0"/>
              <a:t> </a:t>
            </a:r>
          </a:p>
          <a:p>
            <a:r>
              <a:rPr lang="ru-RU" dirty="0" smtClean="0"/>
              <a:t> </a:t>
            </a:r>
          </a:p>
          <a:p>
            <a:r>
              <a:rPr lang="ru-RU" dirty="0" smtClean="0"/>
              <a:t> </a:t>
            </a:r>
          </a:p>
          <a:p>
            <a:r>
              <a:rPr lang="ru-RU" dirty="0" smtClean="0"/>
              <a:t> </a:t>
            </a:r>
          </a:p>
          <a:p>
            <a:r>
              <a:rPr lang="ru-RU" dirty="0" smtClean="0"/>
              <a:t> </a:t>
            </a:r>
          </a:p>
          <a:p>
            <a:r>
              <a:rPr lang="ru-RU" dirty="0" smtClean="0"/>
              <a:t> </a:t>
            </a:r>
            <a:endParaRPr lang="ru-RU" dirty="0"/>
          </a:p>
        </p:txBody>
      </p:sp>
      <p:pic>
        <p:nvPicPr>
          <p:cNvPr id="2051" name="Picture 3" descr="H:\Documents and Settings\Admin\Мои документы\Загрузки\0_77378_b3272b43_L.png"/>
          <p:cNvPicPr>
            <a:picLocks noChangeAspect="1" noChangeArrowheads="1"/>
          </p:cNvPicPr>
          <p:nvPr/>
        </p:nvPicPr>
        <p:blipFill>
          <a:blip r:embed="rId4" cstate="email"/>
          <a:srcRect/>
          <a:stretch>
            <a:fillRect/>
          </a:stretch>
        </p:blipFill>
        <p:spPr bwMode="auto">
          <a:xfrm rot="1126421">
            <a:off x="7314010" y="177098"/>
            <a:ext cx="1490283" cy="2357454"/>
          </a:xfrm>
          <a:prstGeom prst="rect">
            <a:avLst/>
          </a:prstGeom>
          <a:noFill/>
        </p:spPr>
      </p:pic>
    </p:spTree>
    <p:extLst>
      <p:ext uri="{BB962C8B-B14F-4D97-AF65-F5344CB8AC3E}">
        <p14:creationId xmlns:p14="http://schemas.microsoft.com/office/powerpoint/2010/main" xmlns="" val="783746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BEBA8EAE-BF5A-486C-A8C5-ECC9F3942E4B}">
                <a14:imgProps xmlns:a14="http://schemas.microsoft.com/office/drawing/2010/main" xmlns="">
                  <a14:imgLayer r:embed="">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smtClean="0"/>
              <a:t>Алгоритм представления педагогического опыта</a:t>
            </a:r>
            <a:endParaRPr lang="ru-RU" dirty="0"/>
          </a:p>
        </p:txBody>
      </p:sp>
      <p:sp>
        <p:nvSpPr>
          <p:cNvPr id="3" name="Объект 2"/>
          <p:cNvSpPr>
            <a:spLocks noGrp="1"/>
          </p:cNvSpPr>
          <p:nvPr>
            <p:ph idx="1"/>
          </p:nvPr>
        </p:nvSpPr>
        <p:spPr>
          <a:xfrm>
            <a:off x="214282" y="1600200"/>
            <a:ext cx="8643998" cy="4900634"/>
          </a:xfrm>
        </p:spPr>
        <p:txBody>
          <a:bodyPr>
            <a:normAutofit fontScale="92500" lnSpcReduction="10000"/>
          </a:bodyPr>
          <a:lstStyle/>
          <a:p>
            <a:r>
              <a:rPr lang="ru-RU" dirty="0" smtClean="0"/>
              <a:t>В форме мастер-класса</a:t>
            </a:r>
          </a:p>
          <a:p>
            <a:pPr>
              <a:buNone/>
            </a:pPr>
            <a:r>
              <a:rPr lang="en-US" sz="2400" dirty="0" smtClean="0">
                <a:hlinkClick r:id="rId4"/>
              </a:rPr>
              <a:t>http://eldesign.ru/life/2006/0330/</a:t>
            </a:r>
            <a:endParaRPr lang="ru-RU" sz="2400" dirty="0" smtClean="0"/>
          </a:p>
          <a:p>
            <a:pPr>
              <a:buNone/>
            </a:pPr>
            <a:endParaRPr lang="ru-RU" sz="2400" dirty="0" smtClean="0"/>
          </a:p>
          <a:p>
            <a:r>
              <a:rPr lang="ru-RU" dirty="0" smtClean="0"/>
              <a:t>В форме проекта</a:t>
            </a:r>
          </a:p>
          <a:p>
            <a:pPr>
              <a:buNone/>
            </a:pPr>
            <a:r>
              <a:rPr lang="en-US" sz="2400" dirty="0" smtClean="0">
                <a:hlinkClick r:id="rId5"/>
              </a:rPr>
              <a:t>http://nsportal.ru/shkola/dopolnitelnoe-obrazovanie/library/organizatsiya-tvorcheskoi-deyatelnosti-uchashchikhsya-na-pr</a:t>
            </a:r>
            <a:endParaRPr lang="ru-RU" sz="2400" dirty="0" smtClean="0"/>
          </a:p>
          <a:p>
            <a:pPr>
              <a:buNone/>
            </a:pPr>
            <a:endParaRPr lang="ru-RU" sz="2600" dirty="0" smtClean="0"/>
          </a:p>
          <a:p>
            <a:r>
              <a:rPr lang="ru-RU" dirty="0" smtClean="0"/>
              <a:t>В форме </a:t>
            </a:r>
            <a:r>
              <a:rPr lang="ru-RU" dirty="0" err="1" smtClean="0"/>
              <a:t>портфолио</a:t>
            </a:r>
            <a:endParaRPr lang="ru-RU" dirty="0" smtClean="0"/>
          </a:p>
          <a:p>
            <a:pPr>
              <a:buNone/>
            </a:pPr>
            <a:r>
              <a:rPr lang="en-US" sz="2300" dirty="0" smtClean="0">
                <a:hlinkClick r:id="rId6"/>
              </a:rPr>
              <a:t>http://www.wiki.vladimir.i-edu.ru/index.php?title=%D0%AD%D0%9B%D0%95%D0%9A%D0%A2%D0%A0%D0%9E%D0%9D%D0%9D%D0%AB%D0%99_%D0%9F%D0%9E%D0%A0%D0%A2%D0%A4%D0%9E%D0%9B%D0%98%D0%9E</a:t>
            </a:r>
            <a:endParaRPr lang="ru-RU" sz="2300" dirty="0" smtClean="0"/>
          </a:p>
          <a:p>
            <a:pPr>
              <a:buNone/>
            </a:pPr>
            <a:endParaRPr lang="ru-RU" dirty="0"/>
          </a:p>
        </p:txBody>
      </p:sp>
    </p:spTree>
    <p:extLst>
      <p:ext uri="{BB962C8B-B14F-4D97-AF65-F5344CB8AC3E}">
        <p14:creationId xmlns:p14="http://schemas.microsoft.com/office/powerpoint/2010/main" xmlns="" val="783746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smtClean="0"/>
              <a:t>Этапы работы по обобщению личного опыта</a:t>
            </a:r>
            <a:endParaRPr lang="ru-RU" dirty="0"/>
          </a:p>
        </p:txBody>
      </p:sp>
      <p:sp>
        <p:nvSpPr>
          <p:cNvPr id="3" name="Объект 2"/>
          <p:cNvSpPr>
            <a:spLocks noGrp="1"/>
          </p:cNvSpPr>
          <p:nvPr>
            <p:ph idx="1"/>
          </p:nvPr>
        </p:nvSpPr>
        <p:spPr/>
        <p:txBody>
          <a:bodyPr>
            <a:normAutofit fontScale="92500"/>
          </a:bodyPr>
          <a:lstStyle/>
          <a:p>
            <a:pPr marL="0" indent="0">
              <a:buNone/>
            </a:pPr>
            <a:r>
              <a:rPr lang="ru-RU" dirty="0" smtClean="0">
                <a:latin typeface="Times New Roman" pitchFamily="18" charset="0"/>
                <a:cs typeface="Times New Roman" pitchFamily="18" charset="0"/>
              </a:rPr>
              <a:t>1. Выбор </a:t>
            </a:r>
            <a:r>
              <a:rPr lang="ru-RU" dirty="0">
                <a:latin typeface="Times New Roman" pitchFamily="18" charset="0"/>
                <a:cs typeface="Times New Roman" pitchFamily="18" charset="0"/>
              </a:rPr>
              <a:t>темы.</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2. Ознакомление с литературой по избранной теме.</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3. Планирование работы по избранной теме.</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4. Сбор и обработка материала. Систематизация накопленных фактов из опыта.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5. Анализ и обработка материала.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6. Соответствующее литературное оформление.</a:t>
            </a:r>
            <a:r>
              <a:rPr lang="ru-RU" dirty="0"/>
              <a:t>  </a:t>
            </a:r>
            <a:br>
              <a:rPr lang="ru-RU" dirty="0"/>
            </a:br>
            <a:endParaRPr lang="ru-RU" dirty="0"/>
          </a:p>
        </p:txBody>
      </p:sp>
    </p:spTree>
    <p:extLst>
      <p:ext uri="{BB962C8B-B14F-4D97-AF65-F5344CB8AC3E}">
        <p14:creationId xmlns:p14="http://schemas.microsoft.com/office/powerpoint/2010/main" xmlns="" val="295296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опыт\back-to-school-powerpoint-background-9.png"/>
          <p:cNvPicPr>
            <a:picLocks noChangeArrowheads="1"/>
          </p:cNvPicPr>
          <p:nvPr/>
        </p:nvPicPr>
        <p:blipFill>
          <a:blip r:embed="rId3">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500034" y="0"/>
            <a:ext cx="8229600" cy="1143000"/>
          </a:xfrm>
        </p:spPr>
        <p:txBody>
          <a:bodyPr>
            <a:normAutofit/>
          </a:bodyPr>
          <a:lstStyle/>
          <a:p>
            <a:r>
              <a:rPr lang="ru-RU" dirty="0" smtClean="0">
                <a:solidFill>
                  <a:srgbClr val="FFFF00"/>
                </a:solidFill>
              </a:rPr>
              <a:t>Афоризмы об опыте</a:t>
            </a:r>
            <a:endParaRPr lang="ru-RU" dirty="0">
              <a:solidFill>
                <a:srgbClr val="FFFF00"/>
              </a:solidFill>
            </a:endParaRPr>
          </a:p>
        </p:txBody>
      </p:sp>
      <p:sp>
        <p:nvSpPr>
          <p:cNvPr id="3" name="Объект 2"/>
          <p:cNvSpPr>
            <a:spLocks noGrp="1"/>
          </p:cNvSpPr>
          <p:nvPr>
            <p:ph idx="1"/>
          </p:nvPr>
        </p:nvSpPr>
        <p:spPr>
          <a:xfrm>
            <a:off x="0" y="1285860"/>
            <a:ext cx="6215074" cy="4840303"/>
          </a:xfrm>
        </p:spPr>
        <p:txBody>
          <a:bodyPr>
            <a:normAutofit fontScale="70000" lnSpcReduction="20000"/>
          </a:bodyPr>
          <a:lstStyle/>
          <a:p>
            <a:r>
              <a:rPr lang="ru-RU" dirty="0" smtClean="0">
                <a:solidFill>
                  <a:schemeClr val="accent3">
                    <a:lumMod val="20000"/>
                    <a:lumOff val="80000"/>
                  </a:schemeClr>
                </a:solidFill>
              </a:rPr>
              <a:t>Опыт - дитя мысли, а мысль - дитя действия. Нельзя учиться по книгам. </a:t>
            </a:r>
          </a:p>
          <a:p>
            <a:r>
              <a:rPr lang="ru-RU" dirty="0" smtClean="0">
                <a:solidFill>
                  <a:schemeClr val="accent3">
                    <a:lumMod val="20000"/>
                    <a:lumOff val="80000"/>
                  </a:schemeClr>
                </a:solidFill>
              </a:rPr>
              <a:t>Хочешь облегчить свой труд, передай свой опыт другому. </a:t>
            </a:r>
          </a:p>
          <a:p>
            <a:r>
              <a:rPr lang="ru-RU" dirty="0" smtClean="0">
                <a:solidFill>
                  <a:schemeClr val="accent3">
                    <a:lumMod val="20000"/>
                    <a:lumOff val="80000"/>
                  </a:schemeClr>
                </a:solidFill>
              </a:rPr>
              <a:t>В любой </a:t>
            </a:r>
            <a:r>
              <a:rPr lang="ru-RU" dirty="0" err="1" smtClean="0">
                <a:solidFill>
                  <a:schemeClr val="accent3">
                    <a:lumMod val="20000"/>
                    <a:lumOff val="80000"/>
                  </a:schemeClr>
                </a:solidFill>
              </a:rPr>
              <a:t>науке,в</a:t>
            </a:r>
            <a:r>
              <a:rPr lang="ru-RU" dirty="0" smtClean="0">
                <a:solidFill>
                  <a:schemeClr val="accent3">
                    <a:lumMod val="20000"/>
                    <a:lumOff val="80000"/>
                  </a:schemeClr>
                </a:solidFill>
              </a:rPr>
              <a:t> любом искусстве лучший учитель - опыт. </a:t>
            </a:r>
          </a:p>
          <a:p>
            <a:r>
              <a:rPr lang="ru-RU" dirty="0" smtClean="0">
                <a:solidFill>
                  <a:schemeClr val="accent3">
                    <a:lumMod val="20000"/>
                    <a:lumOff val="80000"/>
                  </a:schemeClr>
                </a:solidFill>
              </a:rPr>
              <a:t>Всегда практика должна быть воздвигнута на хорошей теории, ворота которой - перспектива. </a:t>
            </a:r>
          </a:p>
          <a:p>
            <a:r>
              <a:rPr lang="ru-RU" dirty="0" smtClean="0">
                <a:solidFill>
                  <a:schemeClr val="accent3">
                    <a:lumMod val="20000"/>
                    <a:lumOff val="80000"/>
                  </a:schemeClr>
                </a:solidFill>
              </a:rPr>
              <a:t>Дело, в сущности, не в опыте, а в способности воспринимать опыт: если есть </a:t>
            </a:r>
            <a:r>
              <a:rPr lang="ru-RU" dirty="0" err="1" smtClean="0">
                <a:solidFill>
                  <a:schemeClr val="accent3">
                    <a:lumMod val="20000"/>
                    <a:lumOff val="80000"/>
                  </a:schemeClr>
                </a:solidFill>
              </a:rPr>
              <a:t>замОк</a:t>
            </a:r>
            <a:r>
              <a:rPr lang="ru-RU" dirty="0" smtClean="0">
                <a:solidFill>
                  <a:schemeClr val="accent3">
                    <a:lumMod val="20000"/>
                    <a:lumOff val="80000"/>
                  </a:schemeClr>
                </a:solidFill>
              </a:rPr>
              <a:t>, уж ключ к нему наверняка найдется. </a:t>
            </a:r>
          </a:p>
          <a:p>
            <a:r>
              <a:rPr lang="ru-RU" dirty="0" smtClean="0">
                <a:solidFill>
                  <a:schemeClr val="accent3">
                    <a:lumMod val="20000"/>
                    <a:lumOff val="80000"/>
                  </a:schemeClr>
                </a:solidFill>
              </a:rPr>
              <a:t>Каждый накапливает свой опыт, о качестве которого судят по результатам. </a:t>
            </a:r>
          </a:p>
          <a:p>
            <a:r>
              <a:rPr lang="ru-RU" dirty="0" smtClean="0">
                <a:solidFill>
                  <a:schemeClr val="accent3">
                    <a:lumMod val="20000"/>
                    <a:lumOff val="80000"/>
                  </a:schemeClr>
                </a:solidFill>
              </a:rPr>
              <a:t>Опыт - лучший учитель: его уроки мы хорошо запоминаем. </a:t>
            </a:r>
          </a:p>
          <a:p>
            <a:pPr marL="0" indent="0">
              <a:buNone/>
            </a:pPr>
            <a:endParaRPr lang="ru-RU" dirty="0"/>
          </a:p>
        </p:txBody>
      </p:sp>
    </p:spTree>
    <p:extLst>
      <p:ext uri="{BB962C8B-B14F-4D97-AF65-F5344CB8AC3E}">
        <p14:creationId xmlns:p14="http://schemas.microsoft.com/office/powerpoint/2010/main" xmlns="" val="2952965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dirty="0" smtClean="0"/>
              <a:t>Источники</a:t>
            </a:r>
            <a:endParaRPr lang="ru-RU" dirty="0"/>
          </a:p>
        </p:txBody>
      </p:sp>
      <p:sp>
        <p:nvSpPr>
          <p:cNvPr id="3" name="Объект 2"/>
          <p:cNvSpPr>
            <a:spLocks noGrp="1"/>
          </p:cNvSpPr>
          <p:nvPr>
            <p:ph idx="1"/>
          </p:nvPr>
        </p:nvSpPr>
        <p:spPr/>
        <p:txBody>
          <a:bodyPr>
            <a:normAutofit fontScale="77500" lnSpcReduction="20000"/>
          </a:bodyPr>
          <a:lstStyle/>
          <a:p>
            <a:r>
              <a:rPr lang="ru-RU" sz="2900" dirty="0" smtClean="0">
                <a:latin typeface="Times New Roman" pitchFamily="18" charset="0"/>
                <a:cs typeface="Times New Roman" pitchFamily="18" charset="0"/>
              </a:rPr>
              <a:t>Воронин </a:t>
            </a:r>
            <a:r>
              <a:rPr lang="ru-RU" sz="2900" dirty="0">
                <a:latin typeface="Times New Roman" pitchFamily="18" charset="0"/>
                <a:cs typeface="Times New Roman" pitchFamily="18" charset="0"/>
              </a:rPr>
              <a:t>А.С. Словарь терминов по общей и социальной педагогике, </a:t>
            </a:r>
            <a:r>
              <a:rPr lang="ru-RU" sz="2900" dirty="0" smtClean="0">
                <a:latin typeface="Times New Roman" pitchFamily="18" charset="0"/>
                <a:cs typeface="Times New Roman" pitchFamily="18" charset="0"/>
              </a:rPr>
              <a:t>2006г </a:t>
            </a:r>
            <a:r>
              <a:rPr lang="en-US" sz="2900" dirty="0" smtClean="0">
                <a:latin typeface="Times New Roman" pitchFamily="18" charset="0"/>
                <a:cs typeface="Times New Roman" pitchFamily="18" charset="0"/>
              </a:rPr>
              <a:t>[</a:t>
            </a:r>
            <a:r>
              <a:rPr lang="ru-RU" sz="2900" dirty="0" smtClean="0">
                <a:latin typeface="Times New Roman" pitchFamily="18" charset="0"/>
                <a:cs typeface="Times New Roman" pitchFamily="18" charset="0"/>
              </a:rPr>
              <a:t>Электронный ресурс</a:t>
            </a:r>
            <a:r>
              <a:rPr lang="en-US" sz="2900" dirty="0" smtClean="0">
                <a:latin typeface="Times New Roman" pitchFamily="18" charset="0"/>
                <a:cs typeface="Times New Roman" pitchFamily="18" charset="0"/>
              </a:rPr>
              <a:t>]</a:t>
            </a:r>
            <a:r>
              <a:rPr lang="ru-RU" sz="2900" dirty="0" smtClean="0">
                <a:latin typeface="Times New Roman" pitchFamily="18" charset="0"/>
                <a:cs typeface="Times New Roman" pitchFamily="18" charset="0"/>
              </a:rPr>
              <a:t>. – Режим доступа. - </a:t>
            </a:r>
            <a:r>
              <a:rPr lang="ru-RU" sz="2900" u="sng" dirty="0">
                <a:latin typeface="Times New Roman" pitchFamily="18" charset="0"/>
                <a:cs typeface="Times New Roman" pitchFamily="18" charset="0"/>
                <a:hlinkClick r:id="rId5"/>
              </a:rPr>
              <a:t>http://www.smolsoc.ru/index.php/home/2009-12-28-13-47-51/40-2010-08-30-12-17-02/1435-2011-03-20-00-04-52</a:t>
            </a:r>
            <a:endParaRPr lang="ru-RU" sz="2900" dirty="0">
              <a:latin typeface="Times New Roman" pitchFamily="18" charset="0"/>
              <a:cs typeface="Times New Roman" pitchFamily="18" charset="0"/>
            </a:endParaRPr>
          </a:p>
          <a:p>
            <a:r>
              <a:rPr lang="ru-RU" sz="2900" dirty="0" smtClean="0">
                <a:latin typeface="Times New Roman" pitchFamily="18" charset="0"/>
                <a:cs typeface="Times New Roman" pitchFamily="18" charset="0"/>
              </a:rPr>
              <a:t>Лобанова </a:t>
            </a:r>
            <a:r>
              <a:rPr lang="ru-RU" sz="2900" dirty="0">
                <a:latin typeface="Times New Roman" pitchFamily="18" charset="0"/>
                <a:cs typeface="Times New Roman" pitchFamily="18" charset="0"/>
              </a:rPr>
              <a:t>О.Б.  Русская педагогическая мысль конца XIX – начала ХХ вв. О сущности педагогического </a:t>
            </a:r>
            <a:r>
              <a:rPr lang="ru-RU" sz="2900" dirty="0" smtClean="0">
                <a:latin typeface="Times New Roman" pitchFamily="18" charset="0"/>
                <a:cs typeface="Times New Roman" pitchFamily="18" charset="0"/>
              </a:rPr>
              <a:t>опыта </a:t>
            </a:r>
            <a:r>
              <a:rPr lang="en-US" sz="2900" dirty="0" smtClean="0">
                <a:latin typeface="Times New Roman" pitchFamily="18" charset="0"/>
                <a:cs typeface="Times New Roman" pitchFamily="18" charset="0"/>
              </a:rPr>
              <a:t>[</a:t>
            </a:r>
            <a:r>
              <a:rPr lang="ru-RU" sz="2900" dirty="0" smtClean="0">
                <a:latin typeface="Times New Roman" pitchFamily="18" charset="0"/>
                <a:cs typeface="Times New Roman" pitchFamily="18" charset="0"/>
              </a:rPr>
              <a:t>Электронный ресурс</a:t>
            </a:r>
            <a:r>
              <a:rPr lang="en-US" sz="2900" dirty="0" smtClean="0">
                <a:latin typeface="Times New Roman" pitchFamily="18" charset="0"/>
                <a:cs typeface="Times New Roman" pitchFamily="18" charset="0"/>
              </a:rPr>
              <a:t>]</a:t>
            </a:r>
            <a:r>
              <a:rPr lang="ru-RU" sz="2900" dirty="0" smtClean="0">
                <a:latin typeface="Times New Roman" pitchFamily="18" charset="0"/>
                <a:cs typeface="Times New Roman" pitchFamily="18" charset="0"/>
              </a:rPr>
              <a:t>. – Режим доступа. </a:t>
            </a:r>
            <a:r>
              <a:rPr lang="ru-RU" sz="2900" dirty="0">
                <a:latin typeface="Times New Roman" pitchFamily="18" charset="0"/>
                <a:cs typeface="Times New Roman" pitchFamily="18" charset="0"/>
              </a:rPr>
              <a:t>- </a:t>
            </a:r>
            <a:r>
              <a:rPr lang="ru-RU" sz="2900" u="sng" dirty="0">
                <a:latin typeface="Times New Roman" pitchFamily="18" charset="0"/>
                <a:cs typeface="Times New Roman" pitchFamily="18" charset="0"/>
                <a:hlinkClick r:id="rId6"/>
              </a:rPr>
              <a:t>http://</a:t>
            </a:r>
            <a:r>
              <a:rPr lang="ru-RU" sz="2900" u="sng" dirty="0" smtClean="0">
                <a:latin typeface="Times New Roman" pitchFamily="18" charset="0"/>
                <a:cs typeface="Times New Roman" pitchFamily="18" charset="0"/>
                <a:hlinkClick r:id="rId6"/>
              </a:rPr>
              <a:t>www.science-education.ru/12-271</a:t>
            </a:r>
            <a:endParaRPr lang="ru-RU" sz="2900" u="sng" dirty="0" smtClean="0">
              <a:latin typeface="Times New Roman" pitchFamily="18" charset="0"/>
              <a:cs typeface="Times New Roman" pitchFamily="18" charset="0"/>
            </a:endParaRPr>
          </a:p>
          <a:p>
            <a:r>
              <a:rPr lang="ru-RU" sz="2900" dirty="0" smtClean="0">
                <a:latin typeface="Times New Roman" pitchFamily="18" charset="0"/>
                <a:cs typeface="Times New Roman" pitchFamily="18" charset="0"/>
              </a:rPr>
              <a:t>Педагогический словарь </a:t>
            </a:r>
            <a:r>
              <a:rPr lang="en-US" sz="2900" dirty="0" smtClean="0">
                <a:latin typeface="Times New Roman" pitchFamily="18" charset="0"/>
                <a:cs typeface="Times New Roman" pitchFamily="18" charset="0"/>
              </a:rPr>
              <a:t>[</a:t>
            </a:r>
            <a:r>
              <a:rPr lang="ru-RU" sz="2900" dirty="0" smtClean="0">
                <a:latin typeface="Times New Roman" pitchFamily="18" charset="0"/>
                <a:cs typeface="Times New Roman" pitchFamily="18" charset="0"/>
              </a:rPr>
              <a:t>Электронный ресурс</a:t>
            </a:r>
            <a:r>
              <a:rPr lang="en-US" sz="2900" dirty="0" smtClean="0">
                <a:latin typeface="Times New Roman" pitchFamily="18" charset="0"/>
                <a:cs typeface="Times New Roman" pitchFamily="18" charset="0"/>
              </a:rPr>
              <a:t>]</a:t>
            </a:r>
            <a:r>
              <a:rPr lang="ru-RU" sz="2900" dirty="0" smtClean="0">
                <a:latin typeface="Times New Roman" pitchFamily="18" charset="0"/>
                <a:cs typeface="Times New Roman" pitchFamily="18" charset="0"/>
              </a:rPr>
              <a:t>. – Режим доступа. - </a:t>
            </a:r>
            <a:r>
              <a:rPr lang="en-US" sz="2900" dirty="0" smtClean="0">
                <a:latin typeface="Times New Roman" pitchFamily="18" charset="0"/>
                <a:cs typeface="Times New Roman" pitchFamily="18" charset="0"/>
                <a:hlinkClick r:id="rId7"/>
              </a:rPr>
              <a:t>http://slovo.yaxy.ru/87.html</a:t>
            </a:r>
            <a:endParaRPr lang="ru-RU" sz="2900" dirty="0" smtClean="0">
              <a:latin typeface="Times New Roman" pitchFamily="18" charset="0"/>
              <a:cs typeface="Times New Roman" pitchFamily="18" charset="0"/>
            </a:endParaRPr>
          </a:p>
          <a:p>
            <a:r>
              <a:rPr lang="ru-RU" sz="2900" dirty="0" err="1" smtClean="0">
                <a:latin typeface="Times New Roman" pitchFamily="18" charset="0"/>
                <a:cs typeface="Times New Roman" pitchFamily="18" charset="0"/>
              </a:rPr>
              <a:t>Энциклопедии&amp;Словари</a:t>
            </a:r>
            <a:r>
              <a:rPr lang="ru-RU" sz="2900"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a:t>
            </a:r>
            <a:r>
              <a:rPr lang="ru-RU" sz="2900" dirty="0" smtClean="0">
                <a:latin typeface="Times New Roman" pitchFamily="18" charset="0"/>
                <a:cs typeface="Times New Roman" pitchFamily="18" charset="0"/>
              </a:rPr>
              <a:t>Электронный ресурс</a:t>
            </a:r>
            <a:r>
              <a:rPr lang="en-US" sz="2900" dirty="0" smtClean="0">
                <a:latin typeface="Times New Roman" pitchFamily="18" charset="0"/>
                <a:cs typeface="Times New Roman" pitchFamily="18" charset="0"/>
              </a:rPr>
              <a:t>]</a:t>
            </a:r>
            <a:r>
              <a:rPr lang="ru-RU" sz="2900" dirty="0" smtClean="0">
                <a:latin typeface="Times New Roman" pitchFamily="18" charset="0"/>
                <a:cs typeface="Times New Roman" pitchFamily="18" charset="0"/>
              </a:rPr>
              <a:t>. – Режим доступа. - </a:t>
            </a:r>
            <a:r>
              <a:rPr lang="ru-RU" sz="2900" u="sng" dirty="0" smtClean="0">
                <a:latin typeface="Times New Roman" pitchFamily="18" charset="0"/>
                <a:cs typeface="Times New Roman" pitchFamily="18" charset="0"/>
                <a:hlinkClick r:id="rId8"/>
              </a:rPr>
              <a:t>http://enc-dic.com/pedagogics/Opyt-Pedagogicheskij-1218.html</a:t>
            </a:r>
            <a:endParaRPr lang="ru-RU" sz="2900" dirty="0" smtClean="0">
              <a:latin typeface="Times New Roman" pitchFamily="18" charset="0"/>
              <a:cs typeface="Times New Roman" pitchFamily="18" charset="0"/>
            </a:endParaRPr>
          </a:p>
          <a:p>
            <a:pPr>
              <a:buNone/>
            </a:pPr>
            <a:endParaRPr lang="ru-RU" sz="2900"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461873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9164"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537284" y="1268760"/>
            <a:ext cx="8064896" cy="1967529"/>
          </a:xfrm>
          <a:prstGeom prst="rect">
            <a:avLst/>
          </a:prstGeom>
          <a:noFill/>
        </p:spPr>
        <p:txBody>
          <a:bodyPr wrap="none" lIns="91440" tIns="45720" rIns="91440" bIns="45720">
            <a:prstTxWarp prst="textArchUp">
              <a:avLst>
                <a:gd name="adj" fmla="val 11340461"/>
              </a:avLst>
            </a:prstTxWarp>
            <a:spAutoFit/>
            <a:scene3d>
              <a:camera prst="perspectiveBelow"/>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smtClean="0">
                <a:ln w="11430">
                  <a:solidFill>
                    <a:srgbClr val="92D050"/>
                  </a:solidFill>
                </a:ln>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rPr>
              <a:t>ПОДАРОК</a:t>
            </a:r>
            <a:endParaRPr lang="ru-RU" sz="9600" b="1" cap="none" spc="50" dirty="0">
              <a:ln w="11430">
                <a:solidFill>
                  <a:srgbClr val="92D050"/>
                </a:solidFill>
              </a:ln>
              <a:solidFill>
                <a:srgbClr val="FFFF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029" name="Picture 5" descr="C:\Users\ЦДТ\Desktop\0_676c6_f0ed16bb_orig.jpg.p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907704" y="2223002"/>
            <a:ext cx="4764818" cy="3888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44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endCondLst>
                                    <p:cond evt="onNext" delay="0">
                                      <p:tgtEl>
                                        <p:sldTgt/>
                                      </p:tgtEl>
                                    </p:cond>
                                  </p:endCondLst>
                                  <p:iterate type="lt">
                                    <p:tmPct val="0"/>
                                  </p:iterate>
                                  <p:childTnLst>
                                    <p:animClr clrSpc="hsl">
                                      <p:cBhvr override="childStyle">
                                        <p:cTn id="6" dur="3000" fill="hold"/>
                                        <p:tgtEl>
                                          <p:spTgt spid="5">
                                            <p:txEl>
                                              <p:pRg st="0" end="0"/>
                                            </p:txEl>
                                          </p:spTgt>
                                        </p:tgtEl>
                                        <p:attrNameLst>
                                          <p:attrName>style.color</p:attrName>
                                        </p:attrNameLst>
                                      </p:cBhvr>
                                      <p:by>
                                        <p:hsl h="7200000" s="0" l="0"/>
                                      </p:by>
                                    </p:animClr>
                                    <p:animClr clrSpc="hsl">
                                      <p:cBhvr>
                                        <p:cTn id="7" dur="3000" fill="hold"/>
                                        <p:tgtEl>
                                          <p:spTgt spid="5">
                                            <p:txEl>
                                              <p:pRg st="0" end="0"/>
                                            </p:txEl>
                                          </p:spTgt>
                                        </p:tgtEl>
                                        <p:attrNameLst>
                                          <p:attrName>fillcolor</p:attrName>
                                        </p:attrNameLst>
                                      </p:cBhvr>
                                      <p:by>
                                        <p:hsl h="7200000" s="0" l="0"/>
                                      </p:by>
                                    </p:animClr>
                                    <p:animClr clrSpc="hsl">
                                      <p:cBhvr>
                                        <p:cTn id="8" dur="3000" fill="hold"/>
                                        <p:tgtEl>
                                          <p:spTgt spid="5">
                                            <p:txEl>
                                              <p:pRg st="0" end="0"/>
                                            </p:txEl>
                                          </p:spTgt>
                                        </p:tgtEl>
                                        <p:attrNameLst>
                                          <p:attrName>stroke.color</p:attrName>
                                        </p:attrNameLst>
                                      </p:cBhvr>
                                      <p:by>
                                        <p:hsl h="7200000" s="0" l="0"/>
                                      </p:by>
                                    </p:animClr>
                                    <p:set>
                                      <p:cBhvr>
                                        <p:cTn id="9" dur="30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BEBA8EAE-BF5A-486C-A8C5-ECC9F3942E4B}">
                <a14:imgProps xmlns:a14="http://schemas.microsoft.com/office/drawing/2010/main" xmlns="">
                  <a14:imgLayer r:embed="">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dirty="0" smtClean="0"/>
              <a:t>Цель </a:t>
            </a:r>
            <a:endParaRPr lang="ru-RU" dirty="0"/>
          </a:p>
        </p:txBody>
      </p:sp>
      <p:sp>
        <p:nvSpPr>
          <p:cNvPr id="3" name="Объект 2"/>
          <p:cNvSpPr>
            <a:spLocks noGrp="1"/>
          </p:cNvSpPr>
          <p:nvPr>
            <p:ph idx="1"/>
          </p:nvPr>
        </p:nvSpPr>
        <p:spPr/>
        <p:txBody>
          <a:bodyPr/>
          <a:lstStyle/>
          <a:p>
            <a:pPr marL="0" indent="0" algn="ctr">
              <a:spcBef>
                <a:spcPts val="0"/>
              </a:spcBef>
              <a:buNone/>
            </a:pPr>
            <a:r>
              <a:rPr lang="ru-RU" dirty="0" smtClean="0"/>
              <a:t>активизировать работу коллектива по выявлению, обобщению и распространению педагогического опыта</a:t>
            </a:r>
            <a:endParaRPr lang="ru-RU" dirty="0"/>
          </a:p>
        </p:txBody>
      </p:sp>
    </p:spTree>
    <p:extLst>
      <p:ext uri="{BB962C8B-B14F-4D97-AF65-F5344CB8AC3E}">
        <p14:creationId xmlns:p14="http://schemas.microsoft.com/office/powerpoint/2010/main" xmlns="" val="783746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BEBA8EAE-BF5A-486C-A8C5-ECC9F3942E4B}">
                <a14:imgProps xmlns:a14="http://schemas.microsoft.com/office/drawing/2010/main" xmlns="">
                  <a14:imgLayer r:embed="">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00034" y="0"/>
            <a:ext cx="8229600" cy="1143000"/>
          </a:xfrm>
        </p:spPr>
        <p:txBody>
          <a:bodyPr>
            <a:normAutofit/>
          </a:bodyPr>
          <a:lstStyle/>
          <a:p>
            <a:r>
              <a:rPr lang="ru-RU" dirty="0" smtClean="0"/>
              <a:t>Пазлы</a:t>
            </a:r>
            <a:endParaRPr lang="ru-RU" dirty="0"/>
          </a:p>
        </p:txBody>
      </p:sp>
      <p:pic>
        <p:nvPicPr>
          <p:cNvPr id="6" name="Рисунок 5" descr="E:\опыт\elearning.jpg"/>
          <p:cNvPicPr/>
          <p:nvPr/>
        </p:nvPicPr>
        <p:blipFill>
          <a:blip r:embed="rId4" cstate="email">
            <a:extLst>
              <a:ext uri="{BEBA8EAE-BF5A-486C-A8C5-ECC9F3942E4B}">
                <a14:imgProp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14:imgLayer r:embed="rId6">
                    <a14:imgEffect>
                      <a14:sharpenSoften amount="50000"/>
                    </a14:imgEffect>
                    <a14:imgEffect>
                      <a14:brightnessContrast contrast="-40000"/>
                    </a14:imgEffect>
                  </a14:imgLayer>
                </a14:imgProps>
              </a:ex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14282" y="857232"/>
            <a:ext cx="3429024" cy="2714644"/>
          </a:xfrm>
          <a:prstGeom prst="rect">
            <a:avLst/>
          </a:prstGeom>
          <a:noFill/>
          <a:ln>
            <a:noFill/>
          </a:ln>
        </p:spPr>
      </p:pic>
      <p:pic>
        <p:nvPicPr>
          <p:cNvPr id="9" name="Рисунок 8" descr="E:\опыт\27614.jpg"/>
          <p:cNvPicPr/>
          <p:nvPr/>
        </p:nvPicPr>
        <p:blipFill>
          <a:blip r:embed="rId7" cstate="email">
            <a:extLst>
              <a:ext uri="{BEBA8EAE-BF5A-486C-A8C5-ECC9F3942E4B}">
                <a14:imgProp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14:imgLayer r:embed="rId8">
                    <a14:imgEffect>
                      <a14:colorTemperature colorTemp="7200"/>
                    </a14:imgEffect>
                  </a14:imgLayer>
                </a14:imgProps>
              </a:ex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86380" y="857232"/>
            <a:ext cx="3606859" cy="2736303"/>
          </a:xfrm>
          <a:prstGeom prst="rect">
            <a:avLst/>
          </a:prstGeom>
          <a:noFill/>
          <a:ln>
            <a:noFill/>
          </a:ln>
        </p:spPr>
      </p:pic>
      <p:pic>
        <p:nvPicPr>
          <p:cNvPr id="7" name="Рисунок 6" descr="E:\опыт\7c2cf7fb5e5b.png"/>
          <p:cNvPicPr/>
          <p:nvPr/>
        </p:nvPicPr>
        <p:blipFill>
          <a:blip r:embed="rId9" cstate="email">
            <a:extLst>
              <a:ext uri="{BEBA8EAE-BF5A-486C-A8C5-ECC9F3942E4B}">
                <a14:imgProp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14:imgLayer r:embed="rId12">
                    <a14:imgEffect>
                      <a14:saturation sat="400000"/>
                    </a14:imgEffect>
                    <a14:imgEffect>
                      <a14:brightnessContrast contrast="-40000"/>
                    </a14:imgEffect>
                  </a14:imgLayer>
                </a14:imgProps>
              </a:ex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71736" y="3143248"/>
            <a:ext cx="3857620" cy="3357586"/>
          </a:xfrm>
          <a:prstGeom prst="rect">
            <a:avLst/>
          </a:prstGeom>
          <a:noFill/>
          <a:ln>
            <a:noFill/>
          </a:ln>
        </p:spPr>
      </p:pic>
    </p:spTree>
    <p:extLst>
      <p:ext uri="{BB962C8B-B14F-4D97-AF65-F5344CB8AC3E}">
        <p14:creationId xmlns:p14="http://schemas.microsoft.com/office/powerpoint/2010/main" xmlns="" val="78374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BEBA8EAE-BF5A-486C-A8C5-ECC9F3942E4B}">
                <a14:imgProps xmlns:a14="http://schemas.microsoft.com/office/drawing/2010/main" xmlns="">
                  <a14:imgLayer r:embed="">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00034" y="0"/>
            <a:ext cx="8229600" cy="1143000"/>
          </a:xfrm>
        </p:spPr>
        <p:txBody>
          <a:bodyPr>
            <a:normAutofit/>
          </a:bodyPr>
          <a:lstStyle/>
          <a:p>
            <a:r>
              <a:rPr lang="ru-RU" dirty="0" smtClean="0"/>
              <a:t>Словарик </a:t>
            </a:r>
            <a:endParaRPr lang="ru-RU" dirty="0"/>
          </a:p>
        </p:txBody>
      </p:sp>
      <p:sp>
        <p:nvSpPr>
          <p:cNvPr id="8" name="Прямоугольник 7"/>
          <p:cNvSpPr/>
          <p:nvPr/>
        </p:nvSpPr>
        <p:spPr>
          <a:xfrm>
            <a:off x="214282" y="1500174"/>
            <a:ext cx="8715436" cy="1938992"/>
          </a:xfrm>
          <a:prstGeom prst="rect">
            <a:avLst/>
          </a:prstGeom>
        </p:spPr>
        <p:txBody>
          <a:bodyPr wrap="square">
            <a:spAutoFit/>
          </a:bodyPr>
          <a:lstStyle/>
          <a:p>
            <a:pPr algn="just">
              <a:spcBef>
                <a:spcPct val="50000"/>
              </a:spcBef>
            </a:pPr>
            <a:r>
              <a:rPr lang="ru-RU" sz="2000" dirty="0" smtClean="0">
                <a:latin typeface="Times New Roman" pitchFamily="18" charset="0"/>
                <a:cs typeface="Times New Roman" pitchFamily="18" charset="0"/>
              </a:rPr>
              <a:t>совокупность всего того, что происходит с человеком в его жизни и что он осознает. Как философская категория О. основанное на практике чувственно-эмпирическое познание объективной действительности; единство знаний, умений и навыков. О. выступает и как процесс практического воздействия человека на внешний мир и как результат этого воздействия в виде знаний и умений. </a:t>
            </a:r>
            <a:endParaRPr lang="ru-RU" sz="2000" dirty="0">
              <a:latin typeface="Times New Roman" pitchFamily="18" charset="0"/>
              <a:cs typeface="Times New Roman" pitchFamily="18" charset="0"/>
            </a:endParaRPr>
          </a:p>
        </p:txBody>
      </p:sp>
      <p:sp>
        <p:nvSpPr>
          <p:cNvPr id="9" name="Прямоугольник 8"/>
          <p:cNvSpPr/>
          <p:nvPr/>
        </p:nvSpPr>
        <p:spPr>
          <a:xfrm>
            <a:off x="214282" y="3929066"/>
            <a:ext cx="8715436" cy="1015663"/>
          </a:xfrm>
          <a:prstGeom prst="rect">
            <a:avLst/>
          </a:prstGeom>
        </p:spPr>
        <p:txBody>
          <a:bodyPr wrap="square">
            <a:spAutoFit/>
          </a:bodyPr>
          <a:lstStyle/>
          <a:p>
            <a:r>
              <a:rPr lang="ru-RU" sz="2000" dirty="0" smtClean="0">
                <a:latin typeface="Times New Roman" pitchFamily="18" charset="0"/>
                <a:cs typeface="Times New Roman" pitchFamily="18" charset="0"/>
              </a:rPr>
              <a:t>результат педагогической деятельности учителя, отражающий уровень овладения им совокупностью профессиональных умений, самостоятельно используемых им при реализации стоящих перед ним педагогических задач .</a:t>
            </a:r>
            <a:endParaRPr lang="ru-RU" sz="2000" dirty="0"/>
          </a:p>
        </p:txBody>
      </p:sp>
      <p:sp>
        <p:nvSpPr>
          <p:cNvPr id="10" name="Прямоугольник 9"/>
          <p:cNvSpPr/>
          <p:nvPr/>
        </p:nvSpPr>
        <p:spPr>
          <a:xfrm>
            <a:off x="214282" y="5072074"/>
            <a:ext cx="8643998" cy="1015663"/>
          </a:xfrm>
          <a:prstGeom prst="rect">
            <a:avLst/>
          </a:prstGeom>
        </p:spPr>
        <p:txBody>
          <a:bodyPr wrap="square">
            <a:spAutoFit/>
          </a:bodyPr>
          <a:lstStyle/>
          <a:p>
            <a:r>
              <a:rPr lang="ru-RU" sz="2000" dirty="0" smtClean="0">
                <a:latin typeface="Times New Roman" pitchFamily="18" charset="0"/>
                <a:cs typeface="Times New Roman" pitchFamily="18" charset="0"/>
              </a:rPr>
              <a:t>творческое, активное ос­воение и реализация учителем в практике законов и принципов педагогики с учетом конкретных условий, особенностей детей, детского коллектива и собственной личности. </a:t>
            </a:r>
            <a:endParaRPr lang="ru-RU" sz="2000" dirty="0"/>
          </a:p>
        </p:txBody>
      </p:sp>
      <p:sp>
        <p:nvSpPr>
          <p:cNvPr id="11" name="Прямоугольник 10"/>
          <p:cNvSpPr/>
          <p:nvPr/>
        </p:nvSpPr>
        <p:spPr>
          <a:xfrm>
            <a:off x="142844" y="1000108"/>
            <a:ext cx="1428792" cy="5847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200" b="1" dirty="0" smtClean="0">
                <a:ln w="19050">
                  <a:solidFill>
                    <a:srgbClr val="FFFF66"/>
                  </a:solidFill>
                  <a:prstDash val="solid"/>
                </a:ln>
                <a:solidFill>
                  <a:schemeClr val="accent3">
                    <a:lumMod val="60000"/>
                    <a:lumOff val="40000"/>
                  </a:schemeClr>
                </a:solidFill>
                <a:effectLst>
                  <a:outerShdw blurRad="50000" dist="50800" dir="7500000" algn="tl">
                    <a:srgbClr val="000000">
                      <a:shade val="5000"/>
                      <a:alpha val="35000"/>
                    </a:srgbClr>
                  </a:outerShdw>
                </a:effectLst>
              </a:rPr>
              <a:t>Опыт</a:t>
            </a:r>
            <a:endParaRPr lang="ru-RU" sz="3200" b="1" dirty="0">
              <a:ln w="19050">
                <a:solidFill>
                  <a:srgbClr val="FFFF66"/>
                </a:solidFill>
                <a:prstDash val="solid"/>
              </a:ln>
              <a:solidFill>
                <a:schemeClr val="accent3">
                  <a:lumMod val="60000"/>
                  <a:lumOff val="40000"/>
                </a:schemeClr>
              </a:solidFill>
            </a:endParaRPr>
          </a:p>
        </p:txBody>
      </p:sp>
      <p:sp>
        <p:nvSpPr>
          <p:cNvPr id="12" name="Прямоугольник 11"/>
          <p:cNvSpPr/>
          <p:nvPr/>
        </p:nvSpPr>
        <p:spPr>
          <a:xfrm>
            <a:off x="0" y="3286124"/>
            <a:ext cx="4572032" cy="5847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200" b="1" dirty="0" smtClean="0">
                <a:ln w="19050">
                  <a:solidFill>
                    <a:srgbClr val="FFFF66"/>
                  </a:solidFill>
                  <a:prstDash val="solid"/>
                </a:ln>
                <a:solidFill>
                  <a:schemeClr val="accent3">
                    <a:lumMod val="60000"/>
                    <a:lumOff val="40000"/>
                  </a:schemeClr>
                </a:solidFill>
                <a:effectLst>
                  <a:outerShdw blurRad="50000" dist="50800" dir="7500000" algn="tl">
                    <a:srgbClr val="000000">
                      <a:shade val="5000"/>
                      <a:alpha val="35000"/>
                    </a:srgbClr>
                  </a:outerShdw>
                </a:effectLst>
              </a:rPr>
              <a:t>Педагогический опыт</a:t>
            </a:r>
            <a:endParaRPr lang="ru-RU" sz="3200" b="1" dirty="0">
              <a:ln w="19050">
                <a:solidFill>
                  <a:srgbClr val="FFFF66"/>
                </a:solidFill>
                <a:prstDash val="solid"/>
              </a:ln>
              <a:solidFill>
                <a:schemeClr val="accent3">
                  <a:lumMod val="60000"/>
                  <a:lumOff val="40000"/>
                </a:schemeClr>
              </a:solidFill>
            </a:endParaRPr>
          </a:p>
        </p:txBody>
      </p:sp>
    </p:spTree>
    <p:extLst>
      <p:ext uri="{BB962C8B-B14F-4D97-AF65-F5344CB8AC3E}">
        <p14:creationId xmlns:p14="http://schemas.microsoft.com/office/powerpoint/2010/main" xmlns="" val="7837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BEBA8EAE-BF5A-486C-A8C5-ECC9F3942E4B}">
                <a14:imgProps xmlns:a14="http://schemas.microsoft.com/office/drawing/2010/main" xmlns="">
                  <a14:imgLayer r:embed="">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00034" y="0"/>
            <a:ext cx="8229600" cy="1143000"/>
          </a:xfrm>
        </p:spPr>
        <p:txBody>
          <a:bodyPr>
            <a:normAutofit/>
          </a:bodyPr>
          <a:lstStyle/>
          <a:p>
            <a:r>
              <a:rPr lang="ru-RU" dirty="0" smtClean="0"/>
              <a:t>Словарик</a:t>
            </a:r>
            <a:endParaRPr lang="ru-RU" dirty="0"/>
          </a:p>
        </p:txBody>
      </p:sp>
      <p:sp>
        <p:nvSpPr>
          <p:cNvPr id="6" name="Прямоугольник 5"/>
          <p:cNvSpPr/>
          <p:nvPr/>
        </p:nvSpPr>
        <p:spPr>
          <a:xfrm>
            <a:off x="0" y="1000108"/>
            <a:ext cx="6572264" cy="5847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200" b="1" dirty="0" smtClean="0">
                <a:ln w="19050">
                  <a:solidFill>
                    <a:srgbClr val="FFFF66"/>
                  </a:solidFill>
                  <a:prstDash val="solid"/>
                </a:ln>
                <a:solidFill>
                  <a:schemeClr val="accent3">
                    <a:lumMod val="60000"/>
                    <a:lumOff val="40000"/>
                  </a:schemeClr>
                </a:solidFill>
                <a:effectLst>
                  <a:outerShdw blurRad="50000" dist="50800" dir="7500000" algn="tl">
                    <a:srgbClr val="000000">
                      <a:shade val="5000"/>
                      <a:alpha val="35000"/>
                    </a:srgbClr>
                  </a:outerShdw>
                </a:effectLst>
              </a:rPr>
              <a:t>Передовой педагогический опыт</a:t>
            </a:r>
            <a:endParaRPr lang="ru-RU" sz="3200" b="1" dirty="0">
              <a:ln w="19050">
                <a:solidFill>
                  <a:srgbClr val="FFFF66"/>
                </a:solidFill>
                <a:prstDash val="solid"/>
              </a:ln>
              <a:solidFill>
                <a:schemeClr val="accent3">
                  <a:lumMod val="60000"/>
                  <a:lumOff val="40000"/>
                </a:schemeClr>
              </a:solidFill>
            </a:endParaRPr>
          </a:p>
        </p:txBody>
      </p:sp>
      <p:sp>
        <p:nvSpPr>
          <p:cNvPr id="7" name="Прямоугольник 6"/>
          <p:cNvSpPr/>
          <p:nvPr/>
        </p:nvSpPr>
        <p:spPr>
          <a:xfrm>
            <a:off x="0" y="2786058"/>
            <a:ext cx="6929486" cy="5847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200" b="1" dirty="0" smtClean="0">
                <a:ln w="19050">
                  <a:solidFill>
                    <a:srgbClr val="FFFF66"/>
                  </a:solidFill>
                  <a:prstDash val="solid"/>
                </a:ln>
                <a:solidFill>
                  <a:schemeClr val="accent3">
                    <a:lumMod val="60000"/>
                    <a:lumOff val="40000"/>
                  </a:schemeClr>
                </a:solidFill>
                <a:effectLst>
                  <a:outerShdw blurRad="50000" dist="50800" dir="7500000" algn="tl">
                    <a:srgbClr val="000000">
                      <a:shade val="5000"/>
                      <a:alpha val="35000"/>
                    </a:srgbClr>
                  </a:outerShdw>
                </a:effectLst>
              </a:rPr>
              <a:t>Новаторский педагогический опыт</a:t>
            </a:r>
            <a:endParaRPr lang="ru-RU" sz="3200" b="1" dirty="0">
              <a:ln w="19050">
                <a:solidFill>
                  <a:srgbClr val="FFFF66"/>
                </a:solidFill>
                <a:prstDash val="solid"/>
              </a:ln>
              <a:solidFill>
                <a:schemeClr val="accent3">
                  <a:lumMod val="60000"/>
                  <a:lumOff val="40000"/>
                </a:schemeClr>
              </a:solidFill>
            </a:endParaRPr>
          </a:p>
        </p:txBody>
      </p:sp>
      <p:sp>
        <p:nvSpPr>
          <p:cNvPr id="8" name="Прямоугольник 7"/>
          <p:cNvSpPr/>
          <p:nvPr/>
        </p:nvSpPr>
        <p:spPr>
          <a:xfrm>
            <a:off x="214282" y="4714884"/>
            <a:ext cx="7143832" cy="5847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200" b="1" dirty="0" smtClean="0">
                <a:ln w="19050">
                  <a:solidFill>
                    <a:srgbClr val="FFFF66"/>
                  </a:solidFill>
                  <a:prstDash val="solid"/>
                </a:ln>
                <a:solidFill>
                  <a:schemeClr val="accent3">
                    <a:lumMod val="60000"/>
                    <a:lumOff val="40000"/>
                  </a:schemeClr>
                </a:solidFill>
                <a:effectLst>
                  <a:outerShdw blurRad="50000" dist="50800" dir="7500000" algn="tl">
                    <a:srgbClr val="000000">
                      <a:shade val="5000"/>
                      <a:alpha val="35000"/>
                    </a:srgbClr>
                  </a:outerShdw>
                </a:effectLst>
              </a:rPr>
              <a:t>Инновационный педагогический опыт</a:t>
            </a:r>
            <a:endParaRPr lang="ru-RU" sz="3200" b="1" dirty="0">
              <a:ln w="19050">
                <a:solidFill>
                  <a:srgbClr val="FFFF66"/>
                </a:solidFill>
                <a:prstDash val="solid"/>
              </a:ln>
              <a:solidFill>
                <a:schemeClr val="accent3">
                  <a:lumMod val="60000"/>
                  <a:lumOff val="40000"/>
                </a:schemeClr>
              </a:solidFill>
            </a:endParaRPr>
          </a:p>
        </p:txBody>
      </p:sp>
      <p:sp>
        <p:nvSpPr>
          <p:cNvPr id="9" name="Прямоугольник 8"/>
          <p:cNvSpPr/>
          <p:nvPr/>
        </p:nvSpPr>
        <p:spPr>
          <a:xfrm>
            <a:off x="285720" y="1571612"/>
            <a:ext cx="8572560" cy="1323439"/>
          </a:xfrm>
          <a:prstGeom prst="rect">
            <a:avLst/>
          </a:prstGeom>
        </p:spPr>
        <p:txBody>
          <a:bodyPr wrap="square">
            <a:spAutoFit/>
          </a:bodyPr>
          <a:lstStyle/>
          <a:p>
            <a:r>
              <a:rPr lang="ru-RU" sz="2000" dirty="0" smtClean="0">
                <a:latin typeface="Times New Roman" pitchFamily="18" charset="0"/>
              </a:rPr>
              <a:t>возникает из массового опыта, превосходит его по отдельным параметрам или в целом, отличаясь от него по ряду признаков, важнейшими из которых являются: актуальность, новизна, </a:t>
            </a:r>
            <a:r>
              <a:rPr lang="ru-RU" sz="2000" dirty="0" err="1" smtClean="0">
                <a:latin typeface="Times New Roman" pitchFamily="18" charset="0"/>
              </a:rPr>
              <a:t>воспроизводимость</a:t>
            </a:r>
            <a:r>
              <a:rPr lang="ru-RU" sz="2000" dirty="0" smtClean="0">
                <a:latin typeface="Times New Roman" pitchFamily="18" charset="0"/>
              </a:rPr>
              <a:t>, эффективность и стабильность результатов. </a:t>
            </a:r>
            <a:endParaRPr lang="ru-RU" sz="2000" dirty="0"/>
          </a:p>
        </p:txBody>
      </p:sp>
      <p:sp>
        <p:nvSpPr>
          <p:cNvPr id="10" name="Прямоугольник 9"/>
          <p:cNvSpPr/>
          <p:nvPr/>
        </p:nvSpPr>
        <p:spPr>
          <a:xfrm>
            <a:off x="214282" y="3214686"/>
            <a:ext cx="8643998" cy="1631216"/>
          </a:xfrm>
          <a:prstGeom prst="rect">
            <a:avLst/>
          </a:prstGeom>
        </p:spPr>
        <p:txBody>
          <a:bodyPr wrap="square">
            <a:spAutoFit/>
          </a:bodyPr>
          <a:lstStyle/>
          <a:p>
            <a:r>
              <a:rPr lang="ru-RU" sz="2000" dirty="0" smtClean="0">
                <a:latin typeface="Times New Roman" pitchFamily="18" charset="0"/>
              </a:rPr>
              <a:t>высшая степень проявления передового педагогического опыта, характеризующаяся системной перестройкой педагогом своей деятельности на основе принципиально новой идеи или совокупностей идей (открытия), в результате чего достигается значительное и устойчивое повышение эффективности педагогического процесса.</a:t>
            </a:r>
            <a:endParaRPr lang="ru-RU" sz="2000" dirty="0"/>
          </a:p>
        </p:txBody>
      </p:sp>
      <p:sp>
        <p:nvSpPr>
          <p:cNvPr id="11" name="Прямоугольник 10"/>
          <p:cNvSpPr/>
          <p:nvPr/>
        </p:nvSpPr>
        <p:spPr>
          <a:xfrm>
            <a:off x="214282" y="5214950"/>
            <a:ext cx="8572560" cy="1015663"/>
          </a:xfrm>
          <a:prstGeom prst="rect">
            <a:avLst/>
          </a:prstGeom>
        </p:spPr>
        <p:txBody>
          <a:bodyPr wrap="square">
            <a:spAutoFit/>
          </a:bodyPr>
          <a:lstStyle/>
          <a:p>
            <a:r>
              <a:rPr lang="ru-RU" sz="2000" dirty="0" smtClean="0">
                <a:latin typeface="Times New Roman" pitchFamily="18" charset="0"/>
              </a:rPr>
              <a:t>результат проектирования образовательной системы на основе определенной концептуальной идеи, «носителем» которого являются педагогические коллективы ОУ</a:t>
            </a:r>
            <a:endParaRPr lang="ru-RU" sz="2000" dirty="0"/>
          </a:p>
        </p:txBody>
      </p:sp>
    </p:spTree>
    <p:extLst>
      <p:ext uri="{BB962C8B-B14F-4D97-AF65-F5344CB8AC3E}">
        <p14:creationId xmlns:p14="http://schemas.microsoft.com/office/powerpoint/2010/main" xmlns="" val="7837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Заголовок 3"/>
          <p:cNvSpPr>
            <a:spLocks noGrp="1"/>
          </p:cNvSpPr>
          <p:nvPr>
            <p:ph type="title"/>
          </p:nvPr>
        </p:nvSpPr>
        <p:spPr>
          <a:xfrm>
            <a:off x="251520" y="188640"/>
            <a:ext cx="8640960" cy="4968552"/>
          </a:xfrm>
        </p:spPr>
        <p:txBody>
          <a:bodyPr>
            <a:normAutofit/>
          </a:bodyPr>
          <a:lstStyle/>
          <a:p>
            <a:pPr algn="just"/>
            <a:r>
              <a:rPr lang="ru-RU" sz="2800" dirty="0" smtClean="0"/>
              <a:t>«</a:t>
            </a:r>
            <a:r>
              <a:rPr lang="ru-RU" sz="2800" dirty="0"/>
              <a:t>Что такое педагогическая опытность? Большее или меньшее количество фактов воспитания, пережитых воспитателем. Но, конечно, если эти факты остаются только фактами, то они не дают опытности. Они должны произвести впечатление на ум воспитателя, классифицироваться в нем по своим характеристическим особенностям, обобщиться, сделаться мыслью, и уже эта мысль, а не самый факт, сделается правилом воспитательной деятельности педагога</a:t>
            </a:r>
            <a:r>
              <a:rPr lang="ru-RU" sz="2800" dirty="0" smtClean="0"/>
              <a:t>»</a:t>
            </a:r>
            <a:endParaRPr lang="ru-RU" sz="2800" dirty="0"/>
          </a:p>
        </p:txBody>
      </p:sp>
      <p:sp>
        <p:nvSpPr>
          <p:cNvPr id="5" name="Прямоугольник 4"/>
          <p:cNvSpPr/>
          <p:nvPr/>
        </p:nvSpPr>
        <p:spPr>
          <a:xfrm>
            <a:off x="5724128" y="5589240"/>
            <a:ext cx="3096344" cy="523220"/>
          </a:xfrm>
          <a:prstGeom prst="rect">
            <a:avLst/>
          </a:prstGeom>
        </p:spPr>
        <p:txBody>
          <a:bodyPr wrap="square">
            <a:spAutoFit/>
          </a:bodyPr>
          <a:lstStyle/>
          <a:p>
            <a:r>
              <a:rPr lang="ru-RU" sz="2800" dirty="0" smtClean="0"/>
              <a:t>К. Д. Ушинский </a:t>
            </a:r>
            <a:endParaRPr lang="ru-RU" sz="2800" dirty="0"/>
          </a:p>
        </p:txBody>
      </p:sp>
    </p:spTree>
    <p:extLst>
      <p:ext uri="{BB962C8B-B14F-4D97-AF65-F5344CB8AC3E}">
        <p14:creationId xmlns:p14="http://schemas.microsoft.com/office/powerpoint/2010/main" xmlns="" val="220005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Заголовок 5"/>
          <p:cNvSpPr>
            <a:spLocks noGrp="1"/>
          </p:cNvSpPr>
          <p:nvPr>
            <p:ph type="title"/>
          </p:nvPr>
        </p:nvSpPr>
        <p:spPr/>
        <p:txBody>
          <a:bodyPr/>
          <a:lstStyle/>
          <a:p>
            <a:r>
              <a:rPr lang="ru-RU" dirty="0" smtClean="0">
                <a:hlinkClick r:id="rId5" action="ppaction://hlinksldjump"/>
              </a:rPr>
              <a:t>Портрет педагога</a:t>
            </a:r>
            <a:endParaRPr lang="ru-RU" dirty="0"/>
          </a:p>
        </p:txBody>
      </p:sp>
      <p:sp>
        <p:nvSpPr>
          <p:cNvPr id="8" name="Содержимое 7"/>
          <p:cNvSpPr>
            <a:spLocks noGrp="1"/>
          </p:cNvSpPr>
          <p:nvPr>
            <p:ph idx="1"/>
          </p:nvPr>
        </p:nvSpPr>
        <p:spPr/>
        <p:txBody>
          <a:bodyPr/>
          <a:lstStyle/>
          <a:p>
            <a:r>
              <a:rPr lang="ru-RU" dirty="0" smtClean="0"/>
              <a:t>Основные характеристики педагога, обладающего педагогическим опытом</a:t>
            </a:r>
          </a:p>
          <a:p>
            <a:r>
              <a:rPr lang="ru-RU" dirty="0" smtClean="0"/>
              <a:t>Факторы, влияющие на желание педагога проявлять авторскую позицию, представлять свой опыт</a:t>
            </a:r>
            <a:endParaRPr lang="ru-RU" dirty="0"/>
          </a:p>
        </p:txBody>
      </p:sp>
    </p:spTree>
    <p:extLst>
      <p:ext uri="{BB962C8B-B14F-4D97-AF65-F5344CB8AC3E}">
        <p14:creationId xmlns:p14="http://schemas.microsoft.com/office/powerpoint/2010/main" xmlns="" val="220005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Заголовок 5"/>
          <p:cNvSpPr>
            <a:spLocks noGrp="1"/>
          </p:cNvSpPr>
          <p:nvPr>
            <p:ph type="title"/>
          </p:nvPr>
        </p:nvSpPr>
        <p:spPr/>
        <p:txBody>
          <a:bodyPr/>
          <a:lstStyle/>
          <a:p>
            <a:r>
              <a:rPr lang="ru-RU" dirty="0" smtClean="0"/>
              <a:t>Портрет педагога</a:t>
            </a:r>
            <a:endParaRPr lang="ru-RU" dirty="0"/>
          </a:p>
        </p:txBody>
      </p:sp>
      <p:sp>
        <p:nvSpPr>
          <p:cNvPr id="8" name="Содержимое 7"/>
          <p:cNvSpPr>
            <a:spLocks noGrp="1"/>
          </p:cNvSpPr>
          <p:nvPr>
            <p:ph idx="1"/>
          </p:nvPr>
        </p:nvSpPr>
        <p:spPr>
          <a:xfrm>
            <a:off x="457200" y="1600201"/>
            <a:ext cx="8229600" cy="3400436"/>
          </a:xfrm>
        </p:spPr>
        <p:txBody>
          <a:bodyPr>
            <a:normAutofit lnSpcReduction="10000"/>
          </a:bodyPr>
          <a:lstStyle/>
          <a:p>
            <a:r>
              <a:rPr lang="ru-RU" dirty="0" smtClean="0"/>
              <a:t> компетентность </a:t>
            </a:r>
          </a:p>
          <a:p>
            <a:r>
              <a:rPr lang="ru-RU" dirty="0" smtClean="0"/>
              <a:t> </a:t>
            </a:r>
          </a:p>
          <a:p>
            <a:r>
              <a:rPr lang="ru-RU" dirty="0" smtClean="0"/>
              <a:t> </a:t>
            </a:r>
          </a:p>
          <a:p>
            <a:r>
              <a:rPr lang="ru-RU" dirty="0" smtClean="0"/>
              <a:t> </a:t>
            </a:r>
          </a:p>
          <a:p>
            <a:r>
              <a:rPr lang="ru-RU" dirty="0" smtClean="0"/>
              <a:t> </a:t>
            </a:r>
          </a:p>
          <a:p>
            <a:r>
              <a:rPr lang="ru-RU" dirty="0" smtClean="0"/>
              <a:t> </a:t>
            </a:r>
            <a:endParaRPr lang="ru-RU" dirty="0"/>
          </a:p>
        </p:txBody>
      </p:sp>
      <p:pic>
        <p:nvPicPr>
          <p:cNvPr id="5" name="Picture 2" descr="H:\Documents and Settings\Admin\Мои документы\Загрузки\0_7405f_e8c00090_L.png"/>
          <p:cNvPicPr>
            <a:picLocks noChangeAspect="1" noChangeArrowheads="1"/>
          </p:cNvPicPr>
          <p:nvPr/>
        </p:nvPicPr>
        <p:blipFill>
          <a:blip r:embed="rId5" cstate="email"/>
          <a:srcRect/>
          <a:stretch>
            <a:fillRect/>
          </a:stretch>
        </p:blipFill>
        <p:spPr bwMode="auto">
          <a:xfrm>
            <a:off x="7170795" y="4742835"/>
            <a:ext cx="1445067" cy="1433506"/>
          </a:xfrm>
          <a:prstGeom prst="rect">
            <a:avLst/>
          </a:prstGeom>
          <a:noFill/>
        </p:spPr>
      </p:pic>
    </p:spTree>
    <p:extLst>
      <p:ext uri="{BB962C8B-B14F-4D97-AF65-F5344CB8AC3E}">
        <p14:creationId xmlns:p14="http://schemas.microsoft.com/office/powerpoint/2010/main" xmlns="" val="2200053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colorTemperature colorTemp="5900"/>
                    </a14:imgEffect>
                    <a14:imgEffect>
                      <a14:saturation sat="300000"/>
                    </a14:imgEffect>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smtClean="0"/>
              <a:t>Критерии выбора педагогического опыта</a:t>
            </a:r>
            <a:endParaRPr lang="ru-RU" dirty="0"/>
          </a:p>
        </p:txBody>
      </p:sp>
      <p:sp>
        <p:nvSpPr>
          <p:cNvPr id="3" name="Объект 2"/>
          <p:cNvSpPr>
            <a:spLocks noGrp="1"/>
          </p:cNvSpPr>
          <p:nvPr>
            <p:ph idx="1"/>
          </p:nvPr>
        </p:nvSpPr>
        <p:spPr>
          <a:xfrm>
            <a:off x="107504" y="1600200"/>
            <a:ext cx="8784976" cy="4781128"/>
          </a:xfrm>
        </p:spPr>
        <p:txBody>
          <a:bodyPr>
            <a:normAutofit/>
          </a:bodyPr>
          <a:lstStyle/>
          <a:p>
            <a:pPr marL="533400" indent="-533400">
              <a:lnSpc>
                <a:spcPct val="80000"/>
              </a:lnSpc>
              <a:buFontTx/>
              <a:buAutoNum type="arabicPeriod"/>
            </a:pPr>
            <a:r>
              <a:rPr lang="ru-RU" sz="2200" dirty="0" smtClean="0">
                <a:latin typeface="Times New Roman" pitchFamily="18" charset="0"/>
                <a:cs typeface="Times New Roman" pitchFamily="18" charset="0"/>
              </a:rPr>
              <a:t>Соответствие ПО тенденциям общественного развития, социальному заказу</a:t>
            </a:r>
          </a:p>
          <a:p>
            <a:pPr marL="533400" indent="-533400">
              <a:lnSpc>
                <a:spcPct val="80000"/>
              </a:lnSpc>
              <a:buFontTx/>
              <a:buAutoNum type="arabicPeriod"/>
            </a:pPr>
            <a:endParaRPr lang="ru-RU" sz="800" dirty="0" smtClean="0">
              <a:latin typeface="Times New Roman" pitchFamily="18" charset="0"/>
              <a:cs typeface="Times New Roman" pitchFamily="18" charset="0"/>
            </a:endParaRPr>
          </a:p>
          <a:p>
            <a:pPr marL="533400" indent="-533400">
              <a:lnSpc>
                <a:spcPct val="80000"/>
              </a:lnSpc>
              <a:buFontTx/>
              <a:buAutoNum type="arabicPeriod"/>
            </a:pPr>
            <a:r>
              <a:rPr lang="ru-RU" sz="2200" dirty="0" smtClean="0">
                <a:latin typeface="Times New Roman" pitchFamily="18" charset="0"/>
                <a:cs typeface="Times New Roman" pitchFamily="18" charset="0"/>
              </a:rPr>
              <a:t>Высокая результативность и эффективность педагогической деятельности</a:t>
            </a:r>
          </a:p>
          <a:p>
            <a:pPr marL="533400" indent="-533400">
              <a:lnSpc>
                <a:spcPct val="80000"/>
              </a:lnSpc>
              <a:buFontTx/>
              <a:buAutoNum type="arabicPeriod"/>
            </a:pPr>
            <a:endParaRPr lang="ru-RU" sz="800" dirty="0" smtClean="0">
              <a:latin typeface="Times New Roman" pitchFamily="18" charset="0"/>
              <a:cs typeface="Times New Roman" pitchFamily="18" charset="0"/>
            </a:endParaRPr>
          </a:p>
          <a:p>
            <a:pPr marL="533400" indent="-533400">
              <a:lnSpc>
                <a:spcPct val="80000"/>
              </a:lnSpc>
              <a:buFontTx/>
              <a:buAutoNum type="arabicPeriod"/>
            </a:pPr>
            <a:r>
              <a:rPr lang="ru-RU" sz="2200" dirty="0" smtClean="0">
                <a:latin typeface="Times New Roman" pitchFamily="18" charset="0"/>
                <a:cs typeface="Times New Roman" pitchFamily="18" charset="0"/>
              </a:rPr>
              <a:t>Оптимальное расходование сил и средств педагогов и детей для достижения устойчивых положительных результатов обучения, воспитания и развития</a:t>
            </a:r>
          </a:p>
          <a:p>
            <a:pPr marL="533400" indent="-533400">
              <a:lnSpc>
                <a:spcPct val="80000"/>
              </a:lnSpc>
              <a:buFontTx/>
              <a:buAutoNum type="arabicPeriod"/>
            </a:pPr>
            <a:endParaRPr lang="ru-RU" sz="800" dirty="0" smtClean="0">
              <a:latin typeface="Times New Roman" pitchFamily="18" charset="0"/>
              <a:cs typeface="Times New Roman" pitchFamily="18" charset="0"/>
            </a:endParaRPr>
          </a:p>
          <a:p>
            <a:pPr marL="533400" indent="-533400">
              <a:lnSpc>
                <a:spcPct val="80000"/>
              </a:lnSpc>
              <a:buFontTx/>
              <a:buAutoNum type="arabicPeriod"/>
            </a:pPr>
            <a:r>
              <a:rPr lang="ru-RU" sz="2200" dirty="0" smtClean="0">
                <a:latin typeface="Times New Roman" pitchFamily="18" charset="0"/>
                <a:cs typeface="Times New Roman" pitchFamily="18" charset="0"/>
              </a:rPr>
              <a:t>Стабильность результатов образовательного процесса</a:t>
            </a:r>
          </a:p>
          <a:p>
            <a:pPr marL="533400" indent="-533400">
              <a:lnSpc>
                <a:spcPct val="80000"/>
              </a:lnSpc>
              <a:buFontTx/>
              <a:buAutoNum type="arabicPeriod"/>
            </a:pPr>
            <a:endParaRPr lang="ru-RU" sz="800" dirty="0" smtClean="0">
              <a:latin typeface="Times New Roman" pitchFamily="18" charset="0"/>
              <a:cs typeface="Times New Roman" pitchFamily="18" charset="0"/>
            </a:endParaRPr>
          </a:p>
          <a:p>
            <a:pPr marL="533400" indent="-533400">
              <a:lnSpc>
                <a:spcPct val="80000"/>
              </a:lnSpc>
              <a:buFontTx/>
              <a:buAutoNum type="arabicPeriod"/>
            </a:pPr>
            <a:r>
              <a:rPr lang="ru-RU" sz="2200" dirty="0" smtClean="0">
                <a:latin typeface="Times New Roman" pitchFamily="18" charset="0"/>
                <a:cs typeface="Times New Roman" pitchFamily="18" charset="0"/>
              </a:rPr>
              <a:t>Наличие в нём элементов новизны</a:t>
            </a:r>
          </a:p>
          <a:p>
            <a:pPr marL="533400" indent="-533400">
              <a:lnSpc>
                <a:spcPct val="80000"/>
              </a:lnSpc>
              <a:buFontTx/>
              <a:buAutoNum type="arabicPeriod"/>
            </a:pPr>
            <a:endParaRPr lang="ru-RU" sz="800" dirty="0" smtClean="0">
              <a:latin typeface="Times New Roman" pitchFamily="18" charset="0"/>
              <a:cs typeface="Times New Roman" pitchFamily="18" charset="0"/>
            </a:endParaRPr>
          </a:p>
          <a:p>
            <a:pPr marL="533400" indent="-533400">
              <a:lnSpc>
                <a:spcPct val="80000"/>
              </a:lnSpc>
              <a:buFontTx/>
              <a:buAutoNum type="arabicPeriod"/>
            </a:pPr>
            <a:r>
              <a:rPr lang="ru-RU" sz="2200" dirty="0" smtClean="0">
                <a:latin typeface="Times New Roman" pitchFamily="18" charset="0"/>
                <a:cs typeface="Times New Roman" pitchFamily="18" charset="0"/>
              </a:rPr>
              <a:t>Актуальность и перспективность</a:t>
            </a:r>
          </a:p>
          <a:p>
            <a:pPr marL="533400" indent="-533400">
              <a:lnSpc>
                <a:spcPct val="80000"/>
              </a:lnSpc>
              <a:buFontTx/>
              <a:buAutoNum type="arabicPeriod"/>
            </a:pPr>
            <a:endParaRPr lang="ru-RU" sz="800" dirty="0" smtClean="0">
              <a:latin typeface="Times New Roman" pitchFamily="18" charset="0"/>
              <a:cs typeface="Times New Roman" pitchFamily="18" charset="0"/>
            </a:endParaRPr>
          </a:p>
          <a:p>
            <a:pPr marL="533400" indent="-533400">
              <a:lnSpc>
                <a:spcPct val="80000"/>
              </a:lnSpc>
              <a:buFontTx/>
              <a:buAutoNum type="arabicPeriod"/>
            </a:pPr>
            <a:r>
              <a:rPr lang="ru-RU" sz="2200" dirty="0" smtClean="0">
                <a:latin typeface="Times New Roman" pitchFamily="18" charset="0"/>
                <a:cs typeface="Times New Roman" pitchFamily="18" charset="0"/>
              </a:rPr>
              <a:t>Соответствие ПО современным достижениям педагогики и методики, научная обоснованность</a:t>
            </a:r>
          </a:p>
          <a:p>
            <a:endParaRPr lang="ru-RU" dirty="0"/>
          </a:p>
        </p:txBody>
      </p:sp>
    </p:spTree>
    <p:extLst>
      <p:ext uri="{BB962C8B-B14F-4D97-AF65-F5344CB8AC3E}">
        <p14:creationId xmlns:p14="http://schemas.microsoft.com/office/powerpoint/2010/main" xmlns="" val="3827074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775</TotalTime>
  <Words>775</Words>
  <Application>Microsoft Office PowerPoint</Application>
  <PresentationFormat>Экран (4:3)</PresentationFormat>
  <Paragraphs>108</Paragraphs>
  <Slides>15</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Цель </vt:lpstr>
      <vt:lpstr>Пазлы</vt:lpstr>
      <vt:lpstr>Словарик </vt:lpstr>
      <vt:lpstr>Словарик</vt:lpstr>
      <vt:lpstr>«Что такое педагогическая опытность? Большее или меньшее количество фактов воспитания, пережитых воспитателем. Но, конечно, если эти факты остаются только фактами, то они не дают опытности. Они должны произвести впечатление на ум воспитателя, классифицироваться в нем по своим характеристическим особенностям, обобщиться, сделаться мыслью, и уже эта мысль, а не самый факт, сделается правилом воспитательной деятельности педагога»</vt:lpstr>
      <vt:lpstr>Портрет педагога</vt:lpstr>
      <vt:lpstr>Портрет педагога</vt:lpstr>
      <vt:lpstr>Критерии выбора педагогического опыта</vt:lpstr>
      <vt:lpstr>Формы представления педагогического опыта</vt:lpstr>
      <vt:lpstr>Алгоритм представления педагогического опыта</vt:lpstr>
      <vt:lpstr>Этапы работы по обобщению личного опыта</vt:lpstr>
      <vt:lpstr>Афоризмы об опыте</vt:lpstr>
      <vt:lpstr>Источники</vt:lpstr>
      <vt:lpstr>Слайд 15</vt:lpstr>
    </vt:vector>
  </TitlesOfParts>
  <Company>Blackshine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ЦДТ</dc:creator>
  <cp:lastModifiedBy>пк</cp:lastModifiedBy>
  <cp:revision>51</cp:revision>
  <dcterms:created xsi:type="dcterms:W3CDTF">2012-03-12T05:18:39Z</dcterms:created>
  <dcterms:modified xsi:type="dcterms:W3CDTF">2014-02-10T16:43:49Z</dcterms:modified>
</cp:coreProperties>
</file>