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261" r:id="rId4"/>
    <p:sldId id="273" r:id="rId5"/>
    <p:sldId id="274" r:id="rId6"/>
    <p:sldId id="275" r:id="rId7"/>
    <p:sldId id="268" r:id="rId8"/>
    <p:sldId id="270" r:id="rId9"/>
    <p:sldId id="271" r:id="rId10"/>
    <p:sldId id="269" r:id="rId11"/>
    <p:sldId id="258" r:id="rId12"/>
    <p:sldId id="264" r:id="rId13"/>
    <p:sldId id="27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3300"/>
    <a:srgbClr val="333300"/>
    <a:srgbClr val="66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700443-6832-4534-BE34-99E4B6D1751F}" type="datetime1">
              <a:rPr lang="ru-RU"/>
              <a:pPr/>
              <a:t>18.11.2012</a:t>
            </a:fld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83C8C2-BD5B-4111-81F9-6FDF8E9073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7679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772B3F-A19C-4238-BE72-E8BB580D1B41}" type="datetime1">
              <a:rPr lang="ru-RU"/>
              <a:pPr/>
              <a:t>18.11.2012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8E823A-DACE-402C-BA82-ADFE8EDBBD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155310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08BFB34-58FE-44EB-BD79-732C860FC748}" type="datetime1">
              <a:rPr lang="ru-RU"/>
              <a:pPr/>
              <a:t>18.11.2012</a:t>
            </a:fld>
            <a:endParaRPr lang="ru-RU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B3F6EE-9960-4C2F-8270-520F690AD028}" type="datetime1">
              <a:rPr lang="ru-RU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7D7C6-D05A-4886-BB3C-5C368FE7130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5395218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4568E-E33F-4A3F-8131-53ACECFB1BDF}" type="datetime1">
              <a:rPr lang="ru-RU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A782E-2876-4D70-A405-32E3D67A176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6667840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3FD611-D9B4-45A8-B9C3-823D69FA4041}" type="datetime1">
              <a:rPr lang="ru-RU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BAF65-2DF9-4610-A1D9-23F237DD0A6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2922799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539E75-1AFF-4A0E-8C36-7103045E6F15}" type="datetime1">
              <a:rPr lang="ru-RU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692B1-4C32-4675-B110-B45F574163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8490056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31B4FF-3CFA-44DA-B1DD-1B5DBE27E14F}" type="datetime1">
              <a:rPr lang="ru-RU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E9C5A-5AF8-4E2C-ABEE-464EC60AA92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0244561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990960-65E9-40E1-BCA9-61B107A36B86}" type="datetime1">
              <a:rPr lang="ru-RU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91A44-9AF8-45E1-B003-E855192A61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0561865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31E1C3-7C38-418E-A7E5-AB2C5F01EA8B}" type="datetime1">
              <a:rPr lang="ru-RU"/>
              <a:pPr/>
              <a:t>18.11.2012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C356B-E3AB-4748-A2D9-FB87C9556C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9613296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E5D72-7C81-418D-86FA-D50B9DF49BE2}" type="datetime1">
              <a:rPr lang="ru-RU"/>
              <a:pPr/>
              <a:t>18.11.2012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80630-1BA2-4758-A02C-4F82D29390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0731289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8BB4C0-6EBC-45C2-996C-3D2558775391}" type="datetime1">
              <a:rPr lang="ru-RU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B69BA-E096-4C5A-8BD5-927C34D6B43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8850427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3A4ADF-B7D0-4A55-9D6B-6FB52CE67BEA}" type="datetime1">
              <a:rPr lang="ru-RU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9079D-6FD8-4033-8E57-39B22A071FD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1897542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66CD99-18CA-4A37-A079-36A43200BBD2}" type="datetime1">
              <a:rPr lang="ru-RU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C5E55-75B8-4468-B1B7-E81FFCF13DB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1954431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C6FC274-1B3E-47BC-8284-A4BE77E8B1C9}" type="datetime1">
              <a:rPr lang="ru-RU"/>
              <a:pPr/>
              <a:t>18.11.2012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E7B78A-A3E9-4CA0-9173-BA1A1391D54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4868863"/>
            <a:ext cx="8424862" cy="1685925"/>
          </a:xfrm>
        </p:spPr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Самообразование как способ повышения качества педагогической деятельности ПДО: 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57166"/>
            <a:ext cx="6677042" cy="1071570"/>
          </a:xfrm>
        </p:spPr>
        <p:txBody>
          <a:bodyPr/>
          <a:lstStyle/>
          <a:p>
            <a:pPr algn="l"/>
            <a:r>
              <a:rPr lang="ru-RU" sz="4000" b="1" dirty="0" smtClean="0">
                <a:solidFill>
                  <a:srgbClr val="00B0F0"/>
                </a:solidFill>
              </a:rPr>
              <a:t>Круглый стол по теме:</a:t>
            </a:r>
            <a:endParaRPr lang="ru-RU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Список результатов: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• разработанные или изданные методические пособия, статьи, программы, сценарии, исследования</a:t>
            </a:r>
          </a:p>
          <a:p>
            <a:pPr>
              <a:buNone/>
            </a:pPr>
            <a:r>
              <a:rPr lang="ru-RU" sz="2000" dirty="0" smtClean="0"/>
              <a:t>• разработка новых форм, методов и приемов обучения• доклады, выступления</a:t>
            </a:r>
          </a:p>
          <a:p>
            <a:pPr>
              <a:buNone/>
            </a:pPr>
            <a:r>
              <a:rPr lang="ru-RU" sz="2000" dirty="0" smtClean="0"/>
              <a:t>• разработка дидактических материалов, тестов, наглядностей</a:t>
            </a:r>
          </a:p>
          <a:p>
            <a:pPr>
              <a:buNone/>
            </a:pPr>
            <a:r>
              <a:rPr lang="ru-RU" sz="2000" dirty="0" smtClean="0"/>
              <a:t>• выработка методических рекомендаций по применению новой  технологии</a:t>
            </a:r>
          </a:p>
          <a:p>
            <a:pPr>
              <a:buNone/>
            </a:pPr>
            <a:r>
              <a:rPr lang="ru-RU" sz="2000" dirty="0" smtClean="0"/>
              <a:t>• разработка и проведение открытых мероприятий по собственным темам самообразования</a:t>
            </a:r>
          </a:p>
          <a:p>
            <a:pPr>
              <a:buNone/>
            </a:pPr>
            <a:r>
              <a:rPr lang="ru-RU" sz="2000" dirty="0" smtClean="0"/>
              <a:t>• проведение тренингов, семинаров, конференций, мастер-классов, обобщение опыта по исследуемой проблеме (теме)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9E75-1AFF-4A0E-8C36-7103045E6F15}" type="datetime1">
              <a:rPr lang="ru-RU" smtClean="0"/>
              <a:pPr/>
              <a:t>18.11.2012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910-A46D-4649-86DA-984D0C988DBB}" type="datetime1">
              <a:rPr lang="ru-RU"/>
              <a:pPr/>
              <a:t>18.11.2012</a:t>
            </a:fld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sz="2800" b="1" dirty="0" smtClean="0"/>
              <a:t>Формы  представления результатов самообразования.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lvl="0"/>
            <a:r>
              <a:rPr lang="ru-RU" sz="2000" dirty="0" smtClean="0"/>
              <a:t>Доклад </a:t>
            </a:r>
          </a:p>
          <a:p>
            <a:pPr lvl="0"/>
            <a:r>
              <a:rPr lang="ru-RU" sz="2000" dirty="0" smtClean="0"/>
              <a:t>Защита исследовательской работы </a:t>
            </a:r>
          </a:p>
          <a:p>
            <a:pPr lvl="0"/>
            <a:r>
              <a:rPr lang="ru-RU" sz="2000" dirty="0" smtClean="0"/>
              <a:t>Показ воспитанниками новых форм взаимодействия в процессе  обучения </a:t>
            </a:r>
          </a:p>
          <a:p>
            <a:pPr lvl="0"/>
            <a:r>
              <a:rPr lang="ru-RU" sz="2000" dirty="0" smtClean="0"/>
              <a:t>Брошюра, </a:t>
            </a:r>
          </a:p>
          <a:p>
            <a:pPr lvl="0"/>
            <a:r>
              <a:rPr lang="ru-RU" sz="2000" dirty="0" smtClean="0"/>
              <a:t>листовка,  </a:t>
            </a:r>
          </a:p>
          <a:p>
            <a:pPr lvl="0"/>
            <a:r>
              <a:rPr lang="ru-RU" sz="2000" dirty="0" smtClean="0"/>
              <a:t>буклет </a:t>
            </a:r>
          </a:p>
          <a:p>
            <a:pPr lvl="0"/>
            <a:r>
              <a:rPr lang="ru-RU" sz="2000" dirty="0" smtClean="0"/>
              <a:t>Открытое занятие </a:t>
            </a:r>
          </a:p>
          <a:p>
            <a:pPr lvl="0"/>
            <a:r>
              <a:rPr lang="ru-RU" sz="2000" dirty="0" smtClean="0"/>
              <a:t>Проведение семинара</a:t>
            </a:r>
          </a:p>
          <a:p>
            <a:pPr lvl="0"/>
            <a:r>
              <a:rPr lang="ru-RU" sz="2000" dirty="0" smtClean="0"/>
              <a:t>Обучения коллег новым методикам</a:t>
            </a:r>
          </a:p>
          <a:p>
            <a:pPr lvl="0"/>
            <a:r>
              <a:rPr lang="ru-RU" sz="2000" dirty="0" smtClean="0"/>
              <a:t>Практикум  (тренинг)</a:t>
            </a:r>
          </a:p>
          <a:p>
            <a:pPr lvl="0"/>
            <a:r>
              <a:rPr lang="ru-RU" sz="2000" dirty="0" smtClean="0"/>
              <a:t>Лекция </a:t>
            </a:r>
          </a:p>
          <a:p>
            <a:pPr>
              <a:buFontTx/>
              <a:buNone/>
            </a:pPr>
            <a:endParaRPr lang="ru-RU" sz="2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Памятка для анализа процесса самообразования</a:t>
            </a:r>
            <a:r>
              <a:rPr lang="ru-RU" b="1" dirty="0" smtClean="0">
                <a:solidFill>
                  <a:srgbClr val="00B050"/>
                </a:solidFill>
              </a:rPr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ru-RU" sz="2000" dirty="0" smtClean="0"/>
              <a:t>Оправдал ли себя план. </a:t>
            </a:r>
          </a:p>
          <a:p>
            <a:r>
              <a:rPr lang="ru-RU" sz="2000" dirty="0" smtClean="0"/>
              <a:t>Как он сочетался с задачами ОУ и индивидуальной темой самообразования. Планировалась ли исследовательская работа.</a:t>
            </a:r>
            <a:br>
              <a:rPr lang="ru-RU" sz="2000" dirty="0" smtClean="0"/>
            </a:br>
            <a:r>
              <a:rPr lang="ru-RU" sz="2000" dirty="0" smtClean="0"/>
              <a:t>Чей педагогический опыт и по каким вопросам изучался в соответствии с индивидуальной темой самообразования. </a:t>
            </a:r>
          </a:p>
          <a:p>
            <a:r>
              <a:rPr lang="ru-RU" sz="2000" dirty="0" smtClean="0"/>
              <a:t>Этапы проработки материала. Какая литература изучалась: психологическая, педагогическая, научная и т. д.</a:t>
            </a:r>
          </a:p>
          <a:p>
            <a:r>
              <a:rPr lang="ru-RU" sz="2000" dirty="0" smtClean="0"/>
              <a:t>Практические выводы после проработки конкретной темы (тезисы, доклады и др. )</a:t>
            </a:r>
          </a:p>
          <a:p>
            <a:r>
              <a:rPr lang="ru-RU" sz="2000" dirty="0" smtClean="0"/>
              <a:t>Творческое сотрудничество (с педагогом, методистом…)</a:t>
            </a:r>
            <a:br>
              <a:rPr lang="ru-RU" sz="2000" dirty="0" smtClean="0"/>
            </a:br>
            <a:r>
              <a:rPr lang="ru-RU" sz="2000" dirty="0" smtClean="0"/>
              <a:t>Перечень вопросов, которые оказались трудными в процессе изучения литературы и опыта работы.</a:t>
            </a:r>
          </a:p>
          <a:p>
            <a:r>
              <a:rPr lang="ru-RU" sz="2000" dirty="0" smtClean="0"/>
              <a:t> Постановка новых задач.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9E75-1AFF-4A0E-8C36-7103045E6F15}" type="datetime1">
              <a:rPr lang="ru-RU" smtClean="0"/>
              <a:pPr/>
              <a:t>18.11.2012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9900"/>
                </a:solidFill>
              </a:rPr>
              <a:t>Индивидуальный план самообразования</a:t>
            </a:r>
            <a:endParaRPr lang="ru-RU" sz="2800" dirty="0">
              <a:solidFill>
                <a:srgbClr val="0099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Должность __________________________________________________</a:t>
            </a:r>
            <a:br>
              <a:rPr lang="ru-RU" sz="1800" dirty="0" smtClean="0"/>
            </a:br>
            <a:r>
              <a:rPr lang="ru-RU" sz="1800" dirty="0" smtClean="0"/>
              <a:t>МКОУДОД </a:t>
            </a:r>
            <a:r>
              <a:rPr lang="ru-RU" sz="1800" dirty="0" err="1" smtClean="0"/>
              <a:t>эколго</a:t>
            </a:r>
            <a:r>
              <a:rPr lang="ru-RU" sz="1800" dirty="0" smtClean="0"/>
              <a:t> – биологический центр</a:t>
            </a:r>
            <a:br>
              <a:rPr lang="ru-RU" sz="1800" dirty="0" smtClean="0"/>
            </a:br>
            <a:r>
              <a:rPr lang="ru-RU" sz="1800" dirty="0" smtClean="0"/>
              <a:t>ФИО _______________________________________________________</a:t>
            </a:r>
            <a:br>
              <a:rPr lang="ru-RU" sz="1800" dirty="0" smtClean="0"/>
            </a:br>
            <a:r>
              <a:rPr lang="ru-RU" sz="1800" dirty="0" smtClean="0"/>
              <a:t>Образование (когда и какое учебное заведение окончил) ___________</a:t>
            </a:r>
            <a:br>
              <a:rPr lang="ru-RU" sz="1800" dirty="0" smtClean="0"/>
            </a:br>
            <a:r>
              <a:rPr lang="ru-RU" sz="1800" dirty="0" smtClean="0"/>
              <a:t>Специальность по диплому ____________________________________</a:t>
            </a:r>
            <a:br>
              <a:rPr lang="ru-RU" sz="1800" dirty="0" smtClean="0"/>
            </a:br>
            <a:r>
              <a:rPr lang="ru-RU" sz="1800" dirty="0" smtClean="0"/>
              <a:t> Когда обучался на курсах повышения квалификации ______________</a:t>
            </a:r>
            <a:br>
              <a:rPr lang="ru-RU" sz="1800" dirty="0" smtClean="0"/>
            </a:br>
            <a:r>
              <a:rPr lang="ru-RU" sz="1800" dirty="0" smtClean="0"/>
              <a:t>Тема учреждения ____________________________________________</a:t>
            </a:r>
            <a:br>
              <a:rPr lang="ru-RU" sz="1800" dirty="0" smtClean="0"/>
            </a:br>
            <a:r>
              <a:rPr lang="ru-RU" sz="1800" dirty="0" smtClean="0"/>
              <a:t>Индивидуальная тема _________________________________________</a:t>
            </a:r>
            <a:br>
              <a:rPr lang="ru-RU" sz="1800" dirty="0" smtClean="0"/>
            </a:br>
            <a:r>
              <a:rPr lang="ru-RU" sz="1800" dirty="0" smtClean="0"/>
              <a:t>Когда начата работа над темой _________________________________</a:t>
            </a:r>
            <a:br>
              <a:rPr lang="ru-RU" sz="1800" dirty="0" smtClean="0"/>
            </a:br>
            <a:r>
              <a:rPr lang="ru-RU" sz="1800" dirty="0" smtClean="0"/>
              <a:t>Когда предполагается закончить работу над темой ________________</a:t>
            </a:r>
            <a:br>
              <a:rPr lang="ru-RU" sz="1800" dirty="0" smtClean="0"/>
            </a:br>
            <a:r>
              <a:rPr lang="ru-RU" sz="1800" dirty="0" smtClean="0"/>
              <a:t>Цель самообразования по теме _________________________________</a:t>
            </a:r>
            <a:br>
              <a:rPr lang="ru-RU" sz="1800" dirty="0" smtClean="0"/>
            </a:br>
            <a:r>
              <a:rPr lang="ru-RU" sz="1800" dirty="0" smtClean="0"/>
              <a:t>Задачи самообразования ______________________________________</a:t>
            </a:r>
            <a:br>
              <a:rPr lang="ru-RU" sz="1800" dirty="0" smtClean="0"/>
            </a:br>
            <a:r>
              <a:rPr lang="ru-RU" sz="1800" dirty="0" smtClean="0"/>
              <a:t>Основные вопросы, намечаемые для изучения. Этапы проработки материала </a:t>
            </a:r>
            <a:r>
              <a:rPr lang="ru-RU" sz="1800" dirty="0" smtClean="0"/>
              <a:t>____________________________________________________________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Какой предполагается результат и форма его представления. </a:t>
            </a:r>
            <a:r>
              <a:rPr lang="ru-RU" sz="1800" dirty="0" smtClean="0"/>
              <a:t>_____________________________________________________________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9E75-1AFF-4A0E-8C36-7103045E6F15}" type="datetime1">
              <a:rPr lang="ru-RU" smtClean="0"/>
              <a:pPr/>
              <a:t>18.11.2012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Темы для обсуждения: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работы педагогов над темами самообразования;</a:t>
            </a:r>
          </a:p>
          <a:p>
            <a:pPr lvl="0"/>
            <a:r>
              <a:rPr lang="ru-RU" dirty="0" smtClean="0"/>
              <a:t> Алгоритм  работы педагога над  темой самообразования;</a:t>
            </a:r>
          </a:p>
          <a:p>
            <a:r>
              <a:rPr lang="ru-RU" dirty="0" smtClean="0"/>
              <a:t> Личный план самообразования педагогов.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9E75-1AFF-4A0E-8C36-7103045E6F15}" type="datetime1">
              <a:rPr lang="ru-RU" smtClean="0"/>
              <a:pPr/>
              <a:t>18.11.2012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9900"/>
                </a:solidFill>
              </a:rPr>
              <a:t>Самообразование</a:t>
            </a:r>
            <a:endParaRPr lang="ru-RU" i="1" dirty="0">
              <a:solidFill>
                <a:srgbClr val="0099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/>
              <a:t>это самостоятельное приобретение знаний из различных источников с учетом интересов и склонностей каждого конкретного человека. Как процесс овладения знаниями, оно тесно связано с самовоспитанием и считается его составной частью. Самообразование помогает адаптироваться в меняющейся социальной и политической среде и вписаться в контекст происходящего. </a:t>
            </a:r>
          </a:p>
          <a:p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9E75-1AFF-4A0E-8C36-7103045E6F15}" type="datetime1">
              <a:rPr lang="ru-RU" smtClean="0"/>
              <a:pPr/>
              <a:t>18.11.2012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6BE5-907C-4C47-8EE4-66C421BAA690}" type="datetime1">
              <a:rPr lang="ru-RU"/>
              <a:pPr/>
              <a:t>18.11.2012</a:t>
            </a:fld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997450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		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ru-RU" sz="2000" dirty="0">
              <a:solidFill>
                <a:srgbClr val="0033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1538" y="1500176"/>
          <a:ext cx="7429551" cy="4286277"/>
        </p:xfrm>
        <a:graphic>
          <a:graphicData uri="http://schemas.openxmlformats.org/drawingml/2006/table">
            <a:tbl>
              <a:tblPr/>
              <a:tblGrid>
                <a:gridCol w="2476517"/>
                <a:gridCol w="2476517"/>
                <a:gridCol w="2476517"/>
              </a:tblGrid>
              <a:tr h="95496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800" b="1" kern="1600" dirty="0">
                          <a:latin typeface="Times New Roman"/>
                        </a:rPr>
                        <a:t>Учебный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Содержание обучения, тема самообразования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Форма представления результата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90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2010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1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2011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2012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6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2012-2013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571604" y="277981"/>
            <a:ext cx="56721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 самообразования педагога 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Процесс самообразования:</a:t>
            </a:r>
            <a:r>
              <a:rPr lang="ru-RU" sz="24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0099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hangingPunct="0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Осуществляется добровольно;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hangingPunct="0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Осуществляется сознательно;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hangingPunct="0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Планируется, управляется и контролируется самим человеком</a:t>
            </a:r>
            <a:endParaRPr lang="ru-RU" sz="3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9E75-1AFF-4A0E-8C36-7103045E6F15}" type="datetime1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27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направления, в которых педагог  должен совершенствоваться и заниматься самообразованием:</a:t>
            </a:r>
            <a:endParaRPr lang="ru-RU" sz="28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/>
              <a:t>психолого-педагогическое (ориентированное на учеников и родителей)</a:t>
            </a:r>
            <a:br>
              <a:rPr lang="ru-RU" sz="2800" dirty="0" smtClean="0"/>
            </a:br>
            <a:r>
              <a:rPr lang="ru-RU" sz="2800" dirty="0" smtClean="0"/>
              <a:t>• психологическое (общение, искусство влияния, лидерские качества)</a:t>
            </a:r>
            <a:br>
              <a:rPr lang="ru-RU" sz="2800" dirty="0" smtClean="0"/>
            </a:br>
            <a:r>
              <a:rPr lang="ru-RU" sz="2800" dirty="0" smtClean="0"/>
              <a:t>• методическое (педагог. технологии, формы, методы и приемы)</a:t>
            </a:r>
            <a:br>
              <a:rPr lang="ru-RU" sz="2800" dirty="0" smtClean="0"/>
            </a:br>
            <a:r>
              <a:rPr lang="ru-RU" sz="2800" dirty="0" smtClean="0"/>
              <a:t>• правовое</a:t>
            </a:r>
            <a:br>
              <a:rPr lang="ru-RU" sz="2800" dirty="0" smtClean="0"/>
            </a:br>
            <a:r>
              <a:rPr lang="ru-RU" sz="2800" dirty="0" smtClean="0"/>
              <a:t>• эстетическое (гуманитарное)</a:t>
            </a:r>
            <a:br>
              <a:rPr lang="ru-RU" sz="2800" dirty="0" smtClean="0"/>
            </a:br>
            <a:r>
              <a:rPr lang="ru-RU" sz="2800" dirty="0" smtClean="0"/>
              <a:t>• информационно-компьютерные технологии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охрана здоровья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9E75-1AFF-4A0E-8C36-7103045E6F15}" type="datetime1">
              <a:rPr lang="ru-RU" smtClean="0"/>
              <a:pPr/>
              <a:t>18.11.2012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Виды деятельности, составляющие процесс самообразования :</a:t>
            </a:r>
            <a:br>
              <a:rPr lang="ru-RU" sz="2800" b="1" dirty="0" smtClean="0">
                <a:solidFill>
                  <a:srgbClr val="00B050"/>
                </a:solidFill>
              </a:rPr>
            </a:b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Чтение конкретных педагогических периодических изданий</a:t>
            </a:r>
            <a:br>
              <a:rPr lang="ru-RU" sz="2000" dirty="0" smtClean="0"/>
            </a:br>
            <a:r>
              <a:rPr lang="ru-RU" sz="2000" dirty="0" smtClean="0"/>
              <a:t>• Чтение методической, педагогической и предметной литературы</a:t>
            </a:r>
            <a:br>
              <a:rPr lang="ru-RU" sz="2000" dirty="0" smtClean="0"/>
            </a:br>
            <a:r>
              <a:rPr lang="ru-RU" sz="2000" dirty="0" smtClean="0"/>
              <a:t>• Посещение семинаров, тренингов, конференций, мероприятий</a:t>
            </a:r>
            <a:br>
              <a:rPr lang="ru-RU" sz="2000" dirty="0" smtClean="0"/>
            </a:br>
            <a:r>
              <a:rPr lang="ru-RU" sz="2000" dirty="0" smtClean="0"/>
              <a:t>• Дискуссии, совещания, обмен опытом с коллегами</a:t>
            </a:r>
            <a:br>
              <a:rPr lang="ru-RU" sz="2000" dirty="0" smtClean="0"/>
            </a:br>
            <a:r>
              <a:rPr lang="ru-RU" sz="2000" dirty="0" smtClean="0"/>
              <a:t>• Систематическое прохождение курсов повышения квалификации</a:t>
            </a:r>
            <a:br>
              <a:rPr lang="ru-RU" sz="2000" dirty="0" smtClean="0"/>
            </a:br>
            <a:r>
              <a:rPr lang="ru-RU" sz="2000" dirty="0" smtClean="0"/>
              <a:t>• Проведение открытых мероприятий для анализа со стороны коллег</a:t>
            </a:r>
            <a:br>
              <a:rPr lang="ru-RU" sz="2000" dirty="0" smtClean="0"/>
            </a:br>
            <a:r>
              <a:rPr lang="ru-RU" sz="2000" dirty="0" smtClean="0"/>
              <a:t>• Организация кружковой и внеклассной деятельности </a:t>
            </a:r>
            <a:br>
              <a:rPr lang="ru-RU" sz="2000" dirty="0" smtClean="0"/>
            </a:br>
            <a:r>
              <a:rPr lang="ru-RU" sz="2000" dirty="0" smtClean="0"/>
              <a:t>• Изучение информационно-компьютерных технологий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9E75-1AFF-4A0E-8C36-7103045E6F15}" type="datetime1">
              <a:rPr lang="ru-RU" smtClean="0"/>
              <a:pPr/>
              <a:t>18.11.2012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Примерный план работы педагога над темой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596" y="428603"/>
          <a:ext cx="8401080" cy="622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5"/>
                <a:gridCol w="4572032"/>
                <a:gridCol w="1900223"/>
              </a:tblGrid>
              <a:tr h="5518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Этапы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</a:tr>
              <a:tr h="926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I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 Диагностический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Анализ затруднений.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Постановка проблемы.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литературы по проблеме, имеющегося опыта.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I год работы над темой.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</a:tr>
              <a:tr h="1290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II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 Прогностический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Определение цели и задач работы над темой.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системы мер, направленных на решение проблемы.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Прогнозирование результатов.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I год работы над темой.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</a:tr>
              <a:tr h="1654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III. Практический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Внедрение ППО, системы мер, направленных на решение проблемы.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методического комплекса.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Отслеживание процесса, текущих, промежуточных результатов.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Корректировка работы.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II год; (III), (IV).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</a:tr>
              <a:tr h="926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IV. Обобщающий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Подведение итогов.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Оформление результатов работы по теме самообразования.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Представление материалов.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III год, (IV), (V).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</a:tr>
              <a:tr h="865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V. Внедренческий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Использование опыта самим педагогом в процессе дальнейшей работы.  Распространение.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В ходе дальнейшей педагогической деятельности.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82FB-9E14-4D03-9867-239533FD345B}" type="datetime1">
              <a:rPr lang="ru-RU"/>
              <a:pPr/>
              <a:t>18.11.2012</a:t>
            </a:fld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868346"/>
          </a:xfrm>
        </p:spPr>
        <p:txBody>
          <a:bodyPr/>
          <a:lstStyle/>
          <a:p>
            <a:r>
              <a:rPr lang="ru-RU" sz="2400" b="1" dirty="0" smtClean="0"/>
              <a:t>Алгоритм  работы над  темой самообразования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solidFill>
                <a:srgbClr val="0033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lvl="0"/>
            <a:r>
              <a:rPr lang="ru-RU" sz="2400" dirty="0" smtClean="0"/>
              <a:t>Подбор темы</a:t>
            </a:r>
          </a:p>
          <a:p>
            <a:pPr lvl="0"/>
            <a:r>
              <a:rPr lang="ru-RU" sz="2400" dirty="0" smtClean="0"/>
              <a:t>Определение целей  и задач</a:t>
            </a:r>
          </a:p>
          <a:p>
            <a:pPr lvl="0"/>
            <a:r>
              <a:rPr lang="ru-RU" sz="2400" dirty="0" smtClean="0"/>
              <a:t>Дата начала работы над темой</a:t>
            </a:r>
          </a:p>
          <a:p>
            <a:pPr lvl="0"/>
            <a:r>
              <a:rPr lang="ru-RU" sz="2400" dirty="0" smtClean="0"/>
              <a:t>Подбор видов деятельности в рамках работы над методической темой</a:t>
            </a:r>
          </a:p>
          <a:p>
            <a:pPr lvl="0"/>
            <a:r>
              <a:rPr lang="ru-RU" sz="2400" dirty="0" smtClean="0"/>
              <a:t>Подбор источников самообразования</a:t>
            </a:r>
          </a:p>
          <a:p>
            <a:pPr lvl="0"/>
            <a:r>
              <a:rPr lang="ru-RU" sz="2400" dirty="0" smtClean="0"/>
              <a:t>Результаты самообразования и их трансляция на учрежденческом, городском, региональном уровне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чинение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Сочинение</Template>
  <TotalTime>231</TotalTime>
  <Words>339</Words>
  <Application>Microsoft Office PowerPoint</Application>
  <PresentationFormat>Экран (4:3)</PresentationFormat>
  <Paragraphs>93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Сочинение</vt:lpstr>
      <vt:lpstr>Самообразование как способ повышения качества педагогической деятельности ПДО:  </vt:lpstr>
      <vt:lpstr>Темы для обсуждения:</vt:lpstr>
      <vt:lpstr>Самообразование</vt:lpstr>
      <vt:lpstr>Слайд 4</vt:lpstr>
      <vt:lpstr>Процесс самообразования: </vt:lpstr>
      <vt:lpstr>Основные направления, в которых педагог  должен совершенствоваться и заниматься самообразованием:</vt:lpstr>
      <vt:lpstr>Виды деятельности, составляющие процесс самообразования : </vt:lpstr>
      <vt:lpstr>Примерный план работы педагога над темой </vt:lpstr>
      <vt:lpstr>Алгоритм  работы над  темой самообразования </vt:lpstr>
      <vt:lpstr>Список результатов:</vt:lpstr>
      <vt:lpstr>Формы  представления результатов самообразования.</vt:lpstr>
      <vt:lpstr>Памятка для анализа процесса самообразования:  </vt:lpstr>
      <vt:lpstr>Индивидуальный план самообразования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Харизма и управление</dc:title>
  <dc:creator>Пользователь</dc:creator>
  <cp:lastModifiedBy>Толян</cp:lastModifiedBy>
  <cp:revision>25</cp:revision>
  <dcterms:created xsi:type="dcterms:W3CDTF">2012-10-19T10:09:29Z</dcterms:created>
  <dcterms:modified xsi:type="dcterms:W3CDTF">2012-11-18T12:12:45Z</dcterms:modified>
</cp:coreProperties>
</file>